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5" r:id="rId6"/>
    <p:sldId id="260"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66FEC3B-43F6-4F43-9100-E07F586142DB}"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977111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FEC3B-43F6-4F43-9100-E07F586142DB}"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1276215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6FEC3B-43F6-4F43-9100-E07F586142DB}"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1960131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66FEC3B-43F6-4F43-9100-E07F586142DB}"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436793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66FEC3B-43F6-4F43-9100-E07F586142DB}" type="datetimeFigureOut">
              <a:rPr lang="en-US" smtClean="0"/>
              <a:t>3/23/2020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782924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66FEC3B-43F6-4F43-9100-E07F586142DB}" type="datetimeFigureOut">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387255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6FEC3B-43F6-4F43-9100-E07F586142DB}" type="datetimeFigureOut">
              <a:rPr lang="en-US" smtClean="0"/>
              <a:t>3/23/2020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119142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6FEC3B-43F6-4F43-9100-E07F586142DB}"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3189886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6FEC3B-43F6-4F43-9100-E07F586142DB}"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1630736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FEC3B-43F6-4F43-9100-E07F586142DB}"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035801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FEC3B-43F6-4F43-9100-E07F586142DB}"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702897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6FEC3B-43F6-4F43-9100-E07F586142DB}" type="datetimeFigureOut">
              <a:rPr lang="en-US" smtClean="0"/>
              <a:t>3/23/2020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3582E2-6E8A-4D06-A544-F91C0E3F8FF3}" type="slidenum">
              <a:rPr lang="en-US" smtClean="0"/>
              <a:t>‹#›</a:t>
            </a:fld>
            <a:endParaRPr lang="en-US"/>
          </a:p>
        </p:txBody>
      </p:sp>
    </p:spTree>
    <p:extLst>
      <p:ext uri="{BB962C8B-B14F-4D97-AF65-F5344CB8AC3E}">
        <p14:creationId xmlns:p14="http://schemas.microsoft.com/office/powerpoint/2010/main" val="40121154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895" y="2944907"/>
            <a:ext cx="5136775" cy="1197066"/>
          </a:xfrm>
          <a:solidFill>
            <a:srgbClr val="FF0000"/>
          </a:solidFill>
        </p:spPr>
        <p:txBody>
          <a:bodyPr/>
          <a:lstStyle/>
          <a:p>
            <a:r>
              <a:rPr lang="en-US" b="1" dirty="0" smtClean="0">
                <a:solidFill>
                  <a:schemeClr val="bg1"/>
                </a:solidFill>
              </a:rPr>
              <a:t>BÀI MỞ ĐẦU</a:t>
            </a:r>
            <a:endParaRPr lang="en-US" b="1" dirty="0">
              <a:solidFill>
                <a:schemeClr val="bg1"/>
              </a:solidFill>
            </a:endParaRPr>
          </a:p>
        </p:txBody>
      </p:sp>
      <p:sp>
        <p:nvSpPr>
          <p:cNvPr id="4" name="Rectangle 3"/>
          <p:cNvSpPr/>
          <p:nvPr/>
        </p:nvSpPr>
        <p:spPr>
          <a:xfrm>
            <a:off x="-107576" y="167619"/>
            <a:ext cx="5553635" cy="16539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i="1" dirty="0" smtClean="0">
                <a:solidFill>
                  <a:srgbClr val="0000FF"/>
                </a:solidFill>
              </a:rPr>
              <a:t>TRƯỜNG CAO ĐẲNG LÝ TỰ TRỌNG TPHCM</a:t>
            </a:r>
          </a:p>
          <a:p>
            <a:pPr algn="ctr"/>
            <a:r>
              <a:rPr lang="en-US" sz="2200" b="1" i="1" dirty="0" smtClean="0">
                <a:solidFill>
                  <a:srgbClr val="0000FF"/>
                </a:solidFill>
              </a:rPr>
              <a:t>KHOA LÝ LUẬN CHÍNH TRỊ</a:t>
            </a:r>
          </a:p>
        </p:txBody>
      </p:sp>
      <p:pic>
        <p:nvPicPr>
          <p:cNvPr id="5" name="Picture 4"/>
          <p:cNvPicPr>
            <a:picLocks noChangeAspect="1"/>
          </p:cNvPicPr>
          <p:nvPr/>
        </p:nvPicPr>
        <p:blipFill>
          <a:blip r:embed="rId2"/>
          <a:stretch>
            <a:fillRect/>
          </a:stretch>
        </p:blipFill>
        <p:spPr>
          <a:xfrm>
            <a:off x="5307106" y="104214"/>
            <a:ext cx="6858000" cy="5143500"/>
          </a:xfrm>
          <a:prstGeom prst="rect">
            <a:avLst/>
          </a:prstGeom>
        </p:spPr>
      </p:pic>
      <p:sp>
        <p:nvSpPr>
          <p:cNvPr id="6" name="Rectangle 5"/>
          <p:cNvSpPr/>
          <p:nvPr/>
        </p:nvSpPr>
        <p:spPr>
          <a:xfrm>
            <a:off x="2084294" y="6185647"/>
            <a:ext cx="7570694" cy="5513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i="1" dirty="0" err="1" smtClean="0">
                <a:solidFill>
                  <a:srgbClr val="FF0000"/>
                </a:solidFill>
              </a:rPr>
              <a:t>Tháng</a:t>
            </a:r>
            <a:r>
              <a:rPr lang="en-US" sz="2800" b="1" i="1" dirty="0" smtClean="0">
                <a:solidFill>
                  <a:srgbClr val="FF0000"/>
                </a:solidFill>
              </a:rPr>
              <a:t> 4 </a:t>
            </a:r>
            <a:r>
              <a:rPr lang="en-US" sz="2800" b="1" i="1" dirty="0" err="1" smtClean="0">
                <a:solidFill>
                  <a:srgbClr val="FF0000"/>
                </a:solidFill>
              </a:rPr>
              <a:t>năm</a:t>
            </a:r>
            <a:r>
              <a:rPr lang="en-US" sz="2800" b="1" i="1" dirty="0" smtClean="0">
                <a:solidFill>
                  <a:srgbClr val="FF0000"/>
                </a:solidFill>
              </a:rPr>
              <a:t> 2020</a:t>
            </a:r>
            <a:endParaRPr lang="en-US" sz="2800" b="1" i="1" dirty="0">
              <a:solidFill>
                <a:srgbClr val="FF0000"/>
              </a:solidFill>
            </a:endParaRPr>
          </a:p>
        </p:txBody>
      </p:sp>
    </p:spTree>
    <p:extLst>
      <p:ext uri="{BB962C8B-B14F-4D97-AF65-F5344CB8AC3E}">
        <p14:creationId xmlns:p14="http://schemas.microsoft.com/office/powerpoint/2010/main" val="70771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FF0000"/>
                </a:solidFill>
              </a:rPr>
              <a:t>NỘI DUNG</a:t>
            </a:r>
            <a:endParaRPr lang="en-US" b="1" dirty="0">
              <a:solidFill>
                <a:srgbClr val="FF0000"/>
              </a:solidFill>
            </a:endParaRPr>
          </a:p>
        </p:txBody>
      </p:sp>
      <p:sp>
        <p:nvSpPr>
          <p:cNvPr id="3" name="Content Placeholder 2"/>
          <p:cNvSpPr>
            <a:spLocks noGrp="1"/>
          </p:cNvSpPr>
          <p:nvPr>
            <p:ph idx="1"/>
          </p:nvPr>
        </p:nvSpPr>
        <p:spPr/>
        <p:txBody>
          <a:bodyPr/>
          <a:lstStyle/>
          <a:p>
            <a:pPr marL="0" indent="0">
              <a:buNone/>
            </a:pPr>
            <a:r>
              <a:rPr lang="en-US" b="1" dirty="0" smtClean="0">
                <a:solidFill>
                  <a:srgbClr val="0000FF"/>
                </a:solidFill>
              </a:rPr>
              <a:t>1. </a:t>
            </a:r>
            <a:r>
              <a:rPr lang="vi-VN" b="1" dirty="0" smtClean="0">
                <a:solidFill>
                  <a:srgbClr val="0000FF"/>
                </a:solidFill>
              </a:rPr>
              <a:t>Vị </a:t>
            </a:r>
            <a:r>
              <a:rPr lang="vi-VN" b="1" dirty="0">
                <a:solidFill>
                  <a:srgbClr val="0000FF"/>
                </a:solidFill>
              </a:rPr>
              <a:t>trí, </a:t>
            </a:r>
            <a:r>
              <a:rPr lang="en-US" b="1" dirty="0" err="1">
                <a:solidFill>
                  <a:srgbClr val="0000FF"/>
                </a:solidFill>
              </a:rPr>
              <a:t>tính</a:t>
            </a:r>
            <a:r>
              <a:rPr lang="en-US" b="1" dirty="0">
                <a:solidFill>
                  <a:srgbClr val="0000FF"/>
                </a:solidFill>
              </a:rPr>
              <a:t> </a:t>
            </a:r>
            <a:r>
              <a:rPr lang="en-US" b="1" dirty="0" err="1">
                <a:solidFill>
                  <a:srgbClr val="0000FF"/>
                </a:solidFill>
              </a:rPr>
              <a:t>chất</a:t>
            </a:r>
            <a:r>
              <a:rPr lang="en-US" b="1" dirty="0">
                <a:solidFill>
                  <a:srgbClr val="0000FF"/>
                </a:solidFill>
              </a:rPr>
              <a:t> </a:t>
            </a:r>
            <a:r>
              <a:rPr lang="en-US" b="1" dirty="0" err="1">
                <a:solidFill>
                  <a:srgbClr val="0000FF"/>
                </a:solidFill>
              </a:rPr>
              <a:t>môn</a:t>
            </a:r>
            <a:r>
              <a:rPr lang="en-US" b="1" dirty="0">
                <a:solidFill>
                  <a:srgbClr val="0000FF"/>
                </a:solidFill>
              </a:rPr>
              <a:t> </a:t>
            </a:r>
            <a:r>
              <a:rPr lang="en-US" b="1" dirty="0" err="1" smtClean="0">
                <a:solidFill>
                  <a:srgbClr val="0000FF"/>
                </a:solidFill>
              </a:rPr>
              <a:t>học</a:t>
            </a:r>
            <a:endParaRPr lang="en-US" b="1" dirty="0" smtClean="0">
              <a:solidFill>
                <a:srgbClr val="0000FF"/>
              </a:solidFill>
            </a:endParaRPr>
          </a:p>
          <a:p>
            <a:pPr marL="514350" indent="-514350">
              <a:buAutoNum type="arabicPeriod"/>
            </a:pPr>
            <a:endParaRPr lang="en-US" sz="1050" b="1" dirty="0">
              <a:solidFill>
                <a:srgbClr val="0000FF"/>
              </a:solidFill>
            </a:endParaRPr>
          </a:p>
          <a:p>
            <a:pPr marL="0" indent="0">
              <a:buNone/>
            </a:pPr>
            <a:r>
              <a:rPr lang="nl-NL" b="1" dirty="0">
                <a:solidFill>
                  <a:srgbClr val="0000FF"/>
                </a:solidFill>
              </a:rPr>
              <a:t>2. Mục tiêu của môn </a:t>
            </a:r>
            <a:r>
              <a:rPr lang="nl-NL" b="1" dirty="0" smtClean="0">
                <a:solidFill>
                  <a:srgbClr val="0000FF"/>
                </a:solidFill>
              </a:rPr>
              <a:t>học</a:t>
            </a:r>
          </a:p>
          <a:p>
            <a:pPr marL="0" indent="0">
              <a:buNone/>
            </a:pPr>
            <a:endParaRPr lang="nl-NL" sz="1200" b="1" dirty="0">
              <a:solidFill>
                <a:srgbClr val="0000FF"/>
              </a:solidFill>
            </a:endParaRPr>
          </a:p>
          <a:p>
            <a:pPr marL="0" indent="0">
              <a:buNone/>
            </a:pPr>
            <a:r>
              <a:rPr lang="nl-NL" b="1" dirty="0">
                <a:solidFill>
                  <a:srgbClr val="0000FF"/>
                </a:solidFill>
              </a:rPr>
              <a:t>3</a:t>
            </a:r>
            <a:r>
              <a:rPr lang="vi-VN" b="1" dirty="0">
                <a:solidFill>
                  <a:srgbClr val="0000FF"/>
                </a:solidFill>
              </a:rPr>
              <a:t>. Nội dung chính </a:t>
            </a:r>
            <a:endParaRPr lang="en-US" b="1" dirty="0">
              <a:solidFill>
                <a:srgbClr val="0000FF"/>
              </a:solidFill>
            </a:endParaRPr>
          </a:p>
          <a:p>
            <a:pPr marL="0" indent="0">
              <a:buNone/>
            </a:pPr>
            <a:endParaRPr lang="en-US" sz="1600" b="1" dirty="0">
              <a:solidFill>
                <a:srgbClr val="0000FF"/>
              </a:solidFill>
            </a:endParaRPr>
          </a:p>
          <a:p>
            <a:pPr marL="0" indent="0">
              <a:buNone/>
            </a:pPr>
            <a:r>
              <a:rPr lang="vi-VN" b="1" dirty="0">
                <a:solidFill>
                  <a:srgbClr val="0000FF"/>
                </a:solidFill>
              </a:rPr>
              <a:t>4. </a:t>
            </a:r>
            <a:r>
              <a:rPr lang="nl-NL" b="1" dirty="0">
                <a:solidFill>
                  <a:srgbClr val="0000FF"/>
                </a:solidFill>
              </a:rPr>
              <a:t>Phương pháp dạy học </a:t>
            </a:r>
            <a:r>
              <a:rPr lang="vi-VN" b="1" dirty="0">
                <a:solidFill>
                  <a:srgbClr val="0000FF"/>
                </a:solidFill>
              </a:rPr>
              <a:t>và đánh giá </a:t>
            </a:r>
            <a:r>
              <a:rPr lang="nl-NL" b="1" dirty="0">
                <a:solidFill>
                  <a:srgbClr val="0000FF"/>
                </a:solidFill>
              </a:rPr>
              <a:t>môn học</a:t>
            </a:r>
            <a:endParaRPr lang="en-US" b="1" dirty="0">
              <a:solidFill>
                <a:srgbClr val="0000FF"/>
              </a:solidFill>
            </a:endParaRPr>
          </a:p>
          <a:p>
            <a:pPr marL="0" indent="0">
              <a:buNone/>
            </a:pPr>
            <a:endParaRPr lang="en-US" dirty="0">
              <a:solidFill>
                <a:srgbClr val="0000FF"/>
              </a:solidFill>
            </a:endParaRPr>
          </a:p>
        </p:txBody>
      </p:sp>
    </p:spTree>
    <p:extLst>
      <p:ext uri="{BB962C8B-B14F-4D97-AF65-F5344CB8AC3E}">
        <p14:creationId xmlns:p14="http://schemas.microsoft.com/office/powerpoint/2010/main" val="3690131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anim calcmode="lin" valueType="num">
                                      <p:cBhvr>
                                        <p:cTn id="3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6194612" cy="845110"/>
          </a:xfrm>
          <a:solidFill>
            <a:srgbClr val="FF0066"/>
          </a:solidFill>
        </p:spPr>
        <p:txBody>
          <a:bodyPr/>
          <a:lstStyle/>
          <a:p>
            <a:r>
              <a:rPr lang="en-US" b="1" dirty="0" smtClean="0">
                <a:solidFill>
                  <a:schemeClr val="bg1"/>
                </a:solidFill>
              </a:rPr>
              <a:t>1. </a:t>
            </a:r>
            <a:r>
              <a:rPr lang="en-US" b="1" dirty="0" err="1" smtClean="0">
                <a:solidFill>
                  <a:schemeClr val="bg1"/>
                </a:solidFill>
              </a:rPr>
              <a:t>Vị</a:t>
            </a:r>
            <a:r>
              <a:rPr lang="en-US" b="1" dirty="0" smtClean="0">
                <a:solidFill>
                  <a:schemeClr val="bg1"/>
                </a:solidFill>
              </a:rPr>
              <a:t> </a:t>
            </a:r>
            <a:r>
              <a:rPr lang="en-US" b="1" dirty="0" err="1" smtClean="0">
                <a:solidFill>
                  <a:schemeClr val="bg1"/>
                </a:solidFill>
              </a:rPr>
              <a:t>trí</a:t>
            </a:r>
            <a:r>
              <a:rPr lang="en-US" b="1" dirty="0" smtClean="0">
                <a:solidFill>
                  <a:schemeClr val="bg1"/>
                </a:solidFill>
              </a:rPr>
              <a:t>, </a:t>
            </a:r>
            <a:r>
              <a:rPr lang="en-US" b="1" dirty="0" err="1" smtClean="0">
                <a:solidFill>
                  <a:schemeClr val="bg1"/>
                </a:solidFill>
              </a:rPr>
              <a:t>tính</a:t>
            </a:r>
            <a:r>
              <a:rPr lang="en-US" b="1" dirty="0" smtClean="0">
                <a:solidFill>
                  <a:schemeClr val="bg1"/>
                </a:solidFill>
              </a:rPr>
              <a:t> </a:t>
            </a:r>
            <a:r>
              <a:rPr lang="en-US" b="1" dirty="0" err="1" smtClean="0">
                <a:solidFill>
                  <a:schemeClr val="bg1"/>
                </a:solidFill>
              </a:rPr>
              <a:t>chất</a:t>
            </a:r>
            <a:r>
              <a:rPr lang="en-US" b="1" dirty="0" smtClean="0">
                <a:solidFill>
                  <a:schemeClr val="bg1"/>
                </a:solidFill>
              </a:rPr>
              <a:t> </a:t>
            </a:r>
            <a:r>
              <a:rPr lang="en-US" b="1" dirty="0" err="1" smtClean="0">
                <a:solidFill>
                  <a:schemeClr val="bg1"/>
                </a:solidFill>
              </a:rPr>
              <a:t>môn</a:t>
            </a:r>
            <a:r>
              <a:rPr lang="en-US" b="1" dirty="0" smtClean="0">
                <a:solidFill>
                  <a:schemeClr val="bg1"/>
                </a:solidFill>
              </a:rPr>
              <a:t> </a:t>
            </a:r>
            <a:r>
              <a:rPr lang="en-US" b="1" dirty="0" err="1" smtClean="0">
                <a:solidFill>
                  <a:schemeClr val="bg1"/>
                </a:solidFill>
              </a:rPr>
              <a:t>học</a:t>
            </a:r>
            <a:endParaRPr lang="en-US" b="1" dirty="0">
              <a:solidFill>
                <a:schemeClr val="bg1"/>
              </a:solidFill>
            </a:endParaRPr>
          </a:p>
        </p:txBody>
      </p:sp>
      <p:sp>
        <p:nvSpPr>
          <p:cNvPr id="3" name="Content Placeholder 2"/>
          <p:cNvSpPr>
            <a:spLocks noGrp="1"/>
          </p:cNvSpPr>
          <p:nvPr>
            <p:ph idx="1"/>
          </p:nvPr>
        </p:nvSpPr>
        <p:spPr/>
        <p:txBody>
          <a:bodyPr/>
          <a:lstStyle/>
          <a:p>
            <a:pPr marL="0" indent="0" algn="just">
              <a:buNone/>
            </a:pPr>
            <a:r>
              <a:rPr lang="en-US" dirty="0" smtClean="0"/>
              <a:t>	- </a:t>
            </a:r>
            <a:r>
              <a:rPr lang="en-US" dirty="0"/>
              <a:t>M</a:t>
            </a:r>
            <a:r>
              <a:rPr lang="nl-NL" dirty="0"/>
              <a:t>ôn Giáo dục chính trị là môn học bắt buộc </a:t>
            </a:r>
            <a:endParaRPr lang="nl-NL" dirty="0" smtClean="0"/>
          </a:p>
          <a:p>
            <a:pPr marL="0" indent="0" algn="just">
              <a:buNone/>
            </a:pPr>
            <a:endParaRPr lang="nl-NL" dirty="0" smtClean="0"/>
          </a:p>
          <a:p>
            <a:pPr marL="0" indent="0" algn="just">
              <a:buNone/>
            </a:pPr>
            <a:r>
              <a:rPr lang="nl-NL" dirty="0" smtClean="0"/>
              <a:t>	- Môn học </a:t>
            </a:r>
            <a:r>
              <a:rPr lang="nl-NL" dirty="0"/>
              <a:t>bao </a:t>
            </a:r>
            <a:r>
              <a:rPr lang="nl-NL" dirty="0" smtClean="0"/>
              <a:t>gồm: </a:t>
            </a:r>
            <a:r>
              <a:rPr lang="nl-NL" dirty="0" smtClean="0">
                <a:solidFill>
                  <a:srgbClr val="FF0000"/>
                </a:solidFill>
              </a:rPr>
              <a:t>Khái quát </a:t>
            </a:r>
            <a:r>
              <a:rPr lang="nl-NL" dirty="0">
                <a:solidFill>
                  <a:srgbClr val="FF0000"/>
                </a:solidFill>
              </a:rPr>
              <a:t>về chủ nghĩa Mác-Lênin, tư tưởng Hồ Chí Minh, đường lối cách mạng của Đảng Cộng sản Việt Nam</a:t>
            </a:r>
            <a:r>
              <a:rPr lang="nl-NL" dirty="0" smtClean="0"/>
              <a:t>; </a:t>
            </a:r>
            <a:r>
              <a:rPr lang="nl-NL" dirty="0" smtClean="0">
                <a:solidFill>
                  <a:srgbClr val="00B0F0"/>
                </a:solidFill>
              </a:rPr>
              <a:t>giúp </a:t>
            </a:r>
            <a:r>
              <a:rPr lang="nl-NL" dirty="0">
                <a:solidFill>
                  <a:srgbClr val="00B0F0"/>
                </a:solidFill>
              </a:rPr>
              <a:t>hình thành thế giới quan, nhân sinh quan khoa học và cách mạng cho thế hệ trẻ Việt Nam; góp phần đào tạo người lao động phát triển toàn diện đáp ứng yêu cầu của sự nghiệp xây dựng, bảo vệ Tổ quốc xã hội chủ nghĩa.</a:t>
            </a:r>
            <a:endParaRPr lang="en-US" dirty="0">
              <a:solidFill>
                <a:srgbClr val="00B0F0"/>
              </a:solidFill>
            </a:endParaRPr>
          </a:p>
          <a:p>
            <a:pPr marL="0" indent="0" algn="just">
              <a:buNone/>
            </a:pPr>
            <a:endParaRPr lang="en-US" dirty="0"/>
          </a:p>
        </p:txBody>
      </p:sp>
    </p:spTree>
    <p:extLst>
      <p:ext uri="{BB962C8B-B14F-4D97-AF65-F5344CB8AC3E}">
        <p14:creationId xmlns:p14="http://schemas.microsoft.com/office/powerpoint/2010/main" val="69061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5818094" cy="791322"/>
          </a:xfrm>
          <a:solidFill>
            <a:srgbClr val="FF0066"/>
          </a:solidFill>
        </p:spPr>
        <p:txBody>
          <a:bodyPr/>
          <a:lstStyle/>
          <a:p>
            <a:r>
              <a:rPr lang="en-US" b="1" dirty="0" smtClean="0">
                <a:solidFill>
                  <a:schemeClr val="bg1"/>
                </a:solidFill>
              </a:rPr>
              <a:t>2. </a:t>
            </a:r>
            <a:r>
              <a:rPr lang="en-US" b="1" dirty="0" err="1" smtClean="0">
                <a:solidFill>
                  <a:schemeClr val="bg1"/>
                </a:solidFill>
              </a:rPr>
              <a:t>Mục</a:t>
            </a:r>
            <a:r>
              <a:rPr lang="en-US" b="1" dirty="0" smtClean="0">
                <a:solidFill>
                  <a:schemeClr val="bg1"/>
                </a:solidFill>
              </a:rPr>
              <a:t> </a:t>
            </a:r>
            <a:r>
              <a:rPr lang="en-US" b="1" dirty="0" err="1" smtClean="0">
                <a:solidFill>
                  <a:schemeClr val="bg1"/>
                </a:solidFill>
              </a:rPr>
              <a:t>tiêu</a:t>
            </a:r>
            <a:r>
              <a:rPr lang="en-US" b="1" dirty="0" smtClean="0">
                <a:solidFill>
                  <a:schemeClr val="bg1"/>
                </a:solidFill>
              </a:rPr>
              <a:t> </a:t>
            </a:r>
            <a:r>
              <a:rPr lang="en-US" b="1" dirty="0" err="1" smtClean="0">
                <a:solidFill>
                  <a:schemeClr val="bg1"/>
                </a:solidFill>
              </a:rPr>
              <a:t>của</a:t>
            </a:r>
            <a:r>
              <a:rPr lang="en-US" b="1" dirty="0" smtClean="0">
                <a:solidFill>
                  <a:schemeClr val="bg1"/>
                </a:solidFill>
              </a:rPr>
              <a:t> </a:t>
            </a:r>
            <a:r>
              <a:rPr lang="en-US" b="1" dirty="0" err="1" smtClean="0">
                <a:solidFill>
                  <a:schemeClr val="bg1"/>
                </a:solidFill>
              </a:rPr>
              <a:t>môn</a:t>
            </a:r>
            <a:r>
              <a:rPr lang="en-US" b="1" dirty="0" smtClean="0">
                <a:solidFill>
                  <a:schemeClr val="bg1"/>
                </a:solidFill>
              </a:rPr>
              <a:t> </a:t>
            </a:r>
            <a:r>
              <a:rPr lang="en-US" b="1" dirty="0" err="1" smtClean="0">
                <a:solidFill>
                  <a:schemeClr val="bg1"/>
                </a:solidFill>
              </a:rPr>
              <a:t>học</a:t>
            </a:r>
            <a:endParaRPr lang="en-US" b="1" dirty="0">
              <a:solidFill>
                <a:schemeClr val="bg1"/>
              </a:solidFill>
            </a:endParaRPr>
          </a:p>
        </p:txBody>
      </p:sp>
      <p:sp>
        <p:nvSpPr>
          <p:cNvPr id="3" name="Content Placeholder 2"/>
          <p:cNvSpPr>
            <a:spLocks noGrp="1"/>
          </p:cNvSpPr>
          <p:nvPr>
            <p:ph idx="1"/>
          </p:nvPr>
        </p:nvSpPr>
        <p:spPr/>
        <p:txBody>
          <a:bodyPr>
            <a:normAutofit/>
          </a:bodyPr>
          <a:lstStyle/>
          <a:p>
            <a:pPr indent="685800" algn="just"/>
            <a:r>
              <a:rPr lang="nl-NL" dirty="0"/>
              <a:t>Trình bày được một số nội dung cơ bản </a:t>
            </a:r>
            <a:r>
              <a:rPr lang="nl-NL" dirty="0" smtClean="0"/>
              <a:t>của:</a:t>
            </a:r>
          </a:p>
          <a:p>
            <a:pPr indent="0" algn="just">
              <a:buNone/>
            </a:pPr>
            <a:r>
              <a:rPr lang="nl-NL" dirty="0"/>
              <a:t>	</a:t>
            </a:r>
            <a:r>
              <a:rPr lang="nl-NL" dirty="0" smtClean="0"/>
              <a:t>	</a:t>
            </a:r>
          </a:p>
          <a:p>
            <a:pPr marL="1143000" indent="-511175" algn="just">
              <a:buFont typeface="Wingdings" panose="05000000000000000000" pitchFamily="2" charset="2"/>
              <a:buChar char="ü"/>
            </a:pPr>
            <a:r>
              <a:rPr lang="nl-NL" dirty="0" smtClean="0">
                <a:solidFill>
                  <a:srgbClr val="C00000"/>
                </a:solidFill>
              </a:rPr>
              <a:t>Chủ nghĩa </a:t>
            </a:r>
            <a:r>
              <a:rPr lang="nl-NL" dirty="0">
                <a:solidFill>
                  <a:srgbClr val="C00000"/>
                </a:solidFill>
              </a:rPr>
              <a:t>Mác-Lênin, tư tưởng Hồ Chí Minh; </a:t>
            </a:r>
            <a:endParaRPr lang="nl-NL" dirty="0" smtClean="0">
              <a:solidFill>
                <a:srgbClr val="C00000"/>
              </a:solidFill>
            </a:endParaRPr>
          </a:p>
          <a:p>
            <a:pPr marL="1143000" indent="-511175" algn="just">
              <a:buFont typeface="Wingdings" panose="05000000000000000000" pitchFamily="2" charset="2"/>
              <a:buChar char="ü"/>
            </a:pPr>
            <a:r>
              <a:rPr lang="nl-NL" dirty="0" smtClean="0">
                <a:solidFill>
                  <a:srgbClr val="C00000"/>
                </a:solidFill>
              </a:rPr>
              <a:t>Quan điểm</a:t>
            </a:r>
            <a:r>
              <a:rPr lang="nl-NL" dirty="0">
                <a:solidFill>
                  <a:srgbClr val="C00000"/>
                </a:solidFill>
              </a:rPr>
              <a:t>, đường lối của </a:t>
            </a:r>
            <a:r>
              <a:rPr lang="nl-NL" dirty="0" smtClean="0">
                <a:solidFill>
                  <a:srgbClr val="C00000"/>
                </a:solidFill>
              </a:rPr>
              <a:t>ĐCS Việt </a:t>
            </a:r>
            <a:r>
              <a:rPr lang="nl-NL" dirty="0">
                <a:solidFill>
                  <a:srgbClr val="C00000"/>
                </a:solidFill>
              </a:rPr>
              <a:t>Nam và những nhiệm vụ chính trị của đất nước hiện nay; </a:t>
            </a:r>
            <a:endParaRPr lang="nl-NL" dirty="0" smtClean="0">
              <a:solidFill>
                <a:srgbClr val="C00000"/>
              </a:solidFill>
            </a:endParaRPr>
          </a:p>
          <a:p>
            <a:pPr marL="1143000" indent="-511175" algn="just">
              <a:buFont typeface="Wingdings" panose="05000000000000000000" pitchFamily="2" charset="2"/>
              <a:buChar char="ü"/>
            </a:pPr>
            <a:r>
              <a:rPr lang="nl-NL" dirty="0" smtClean="0">
                <a:solidFill>
                  <a:srgbClr val="C00000"/>
                </a:solidFill>
              </a:rPr>
              <a:t>Nội dung </a:t>
            </a:r>
            <a:r>
              <a:rPr lang="nl-NL" dirty="0">
                <a:solidFill>
                  <a:srgbClr val="C00000"/>
                </a:solidFill>
              </a:rPr>
              <a:t>học tập, rèn luyện để trở thành người công dân tốt, người lao động tốt.</a:t>
            </a:r>
            <a:endParaRPr lang="en-US" dirty="0">
              <a:solidFill>
                <a:srgbClr val="C00000"/>
              </a:solidFill>
            </a:endParaRPr>
          </a:p>
          <a:p>
            <a:pPr algn="just"/>
            <a:endParaRPr lang="en-US" dirty="0"/>
          </a:p>
        </p:txBody>
      </p:sp>
    </p:spTree>
    <p:extLst>
      <p:ext uri="{BB962C8B-B14F-4D97-AF65-F5344CB8AC3E}">
        <p14:creationId xmlns:p14="http://schemas.microsoft.com/office/powerpoint/2010/main" val="398088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indent="685800" algn="just"/>
            <a:r>
              <a:rPr lang="nl-NL" dirty="0" smtClean="0"/>
              <a:t>Vận dụng được được các kiến thức chung về quan điểm, đường lối, chính sách của Đảng và Nhà nước vào giải quyết các vấn đề của cá nhân, xã hội và các vấn đề khác trong quá trình học tập, lao động, hoạt động hàng ngày và tham gia xây dựng, bảo vệ Tổ quốc.</a:t>
            </a:r>
          </a:p>
          <a:p>
            <a:pPr indent="685800" algn="just"/>
            <a:endParaRPr lang="en-US" dirty="0" smtClean="0"/>
          </a:p>
          <a:p>
            <a:pPr indent="631825" algn="just"/>
            <a:r>
              <a:rPr lang="nl-NL" dirty="0" smtClean="0"/>
              <a:t>Rèn luyện phẩm chất chính trị, đạo đức, lối sống; thực hiện tốt quan điểm, đường lối của Đảng; chính sách, pháp luật của Nhà nước.</a:t>
            </a:r>
            <a:endParaRPr lang="en-US" dirty="0" smtClean="0"/>
          </a:p>
          <a:p>
            <a:pPr marL="0" indent="0">
              <a:buNone/>
            </a:pPr>
            <a:endParaRPr lang="en-US" dirty="0"/>
          </a:p>
        </p:txBody>
      </p:sp>
      <p:sp>
        <p:nvSpPr>
          <p:cNvPr id="4" name="Title 1"/>
          <p:cNvSpPr>
            <a:spLocks noGrp="1"/>
          </p:cNvSpPr>
          <p:nvPr>
            <p:ph type="title"/>
          </p:nvPr>
        </p:nvSpPr>
        <p:spPr>
          <a:xfrm>
            <a:off x="838200" y="365126"/>
            <a:ext cx="5791200" cy="791322"/>
          </a:xfrm>
          <a:solidFill>
            <a:srgbClr val="FF0066"/>
          </a:solidFill>
        </p:spPr>
        <p:txBody>
          <a:bodyPr/>
          <a:lstStyle/>
          <a:p>
            <a:r>
              <a:rPr lang="en-US" b="1" dirty="0" smtClean="0">
                <a:solidFill>
                  <a:schemeClr val="bg1"/>
                </a:solidFill>
              </a:rPr>
              <a:t>2. </a:t>
            </a:r>
            <a:r>
              <a:rPr lang="en-US" b="1" dirty="0" err="1" smtClean="0">
                <a:solidFill>
                  <a:schemeClr val="bg1"/>
                </a:solidFill>
              </a:rPr>
              <a:t>Mục</a:t>
            </a:r>
            <a:r>
              <a:rPr lang="en-US" b="1" dirty="0" smtClean="0">
                <a:solidFill>
                  <a:schemeClr val="bg1"/>
                </a:solidFill>
              </a:rPr>
              <a:t> </a:t>
            </a:r>
            <a:r>
              <a:rPr lang="en-US" b="1" dirty="0" err="1" smtClean="0">
                <a:solidFill>
                  <a:schemeClr val="bg1"/>
                </a:solidFill>
              </a:rPr>
              <a:t>tiêu</a:t>
            </a:r>
            <a:r>
              <a:rPr lang="en-US" b="1" dirty="0" smtClean="0">
                <a:solidFill>
                  <a:schemeClr val="bg1"/>
                </a:solidFill>
              </a:rPr>
              <a:t> </a:t>
            </a:r>
            <a:r>
              <a:rPr lang="en-US" b="1" dirty="0" err="1" smtClean="0">
                <a:solidFill>
                  <a:schemeClr val="bg1"/>
                </a:solidFill>
              </a:rPr>
              <a:t>của</a:t>
            </a:r>
            <a:r>
              <a:rPr lang="en-US" b="1" dirty="0" smtClean="0">
                <a:solidFill>
                  <a:schemeClr val="bg1"/>
                </a:solidFill>
              </a:rPr>
              <a:t> </a:t>
            </a:r>
            <a:r>
              <a:rPr lang="en-US" b="1" dirty="0" err="1" smtClean="0">
                <a:solidFill>
                  <a:schemeClr val="bg1"/>
                </a:solidFill>
              </a:rPr>
              <a:t>môn</a:t>
            </a:r>
            <a:r>
              <a:rPr lang="en-US" b="1" dirty="0" smtClean="0">
                <a:solidFill>
                  <a:schemeClr val="bg1"/>
                </a:solidFill>
              </a:rPr>
              <a:t> </a:t>
            </a:r>
            <a:r>
              <a:rPr lang="en-US" b="1" dirty="0" err="1" smtClean="0">
                <a:solidFill>
                  <a:schemeClr val="bg1"/>
                </a:solidFill>
              </a:rPr>
              <a:t>học</a:t>
            </a:r>
            <a:endParaRPr lang="en-US" b="1" dirty="0">
              <a:solidFill>
                <a:schemeClr val="bg1"/>
              </a:solidFill>
            </a:endParaRPr>
          </a:p>
        </p:txBody>
      </p:sp>
    </p:spTree>
    <p:extLst>
      <p:ext uri="{BB962C8B-B14F-4D97-AF65-F5344CB8AC3E}">
        <p14:creationId xmlns:p14="http://schemas.microsoft.com/office/powerpoint/2010/main" val="2409110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4648200" cy="966134"/>
          </a:xfrm>
          <a:solidFill>
            <a:srgbClr val="FF0066"/>
          </a:solidFill>
        </p:spPr>
        <p:txBody>
          <a:bodyPr>
            <a:normAutofit fontScale="90000"/>
          </a:bodyPr>
          <a:lstStyle/>
          <a:p>
            <a:r>
              <a:rPr lang="nl-NL" b="1" dirty="0" smtClean="0">
                <a:solidFill>
                  <a:schemeClr val="bg1"/>
                </a:solidFill>
              </a:rPr>
              <a:t/>
            </a:r>
            <a:br>
              <a:rPr lang="nl-NL" b="1" dirty="0" smtClean="0">
                <a:solidFill>
                  <a:schemeClr val="bg1"/>
                </a:solidFill>
              </a:rPr>
            </a:br>
            <a:r>
              <a:rPr lang="nl-NL" b="1" dirty="0" smtClean="0">
                <a:solidFill>
                  <a:schemeClr val="bg1"/>
                </a:solidFill>
              </a:rPr>
              <a:t>3</a:t>
            </a:r>
            <a:r>
              <a:rPr lang="vi-VN" b="1" dirty="0">
                <a:solidFill>
                  <a:schemeClr val="bg1"/>
                </a:solidFill>
              </a:rPr>
              <a:t>. Nội dung chính </a:t>
            </a:r>
            <a:r>
              <a:rPr lang="en-US" b="1" dirty="0">
                <a:solidFill>
                  <a:schemeClr val="bg1"/>
                </a:solidFill>
              </a:rPr>
              <a:t/>
            </a:r>
            <a:br>
              <a:rPr lang="en-US" b="1"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1825624"/>
            <a:ext cx="10515600" cy="4830669"/>
          </a:xfrm>
        </p:spPr>
        <p:txBody>
          <a:bodyPr>
            <a:normAutofit/>
          </a:bodyPr>
          <a:lstStyle/>
          <a:p>
            <a:pPr marL="0" lvl="2" indent="914400" algn="just"/>
            <a:r>
              <a:rPr lang="nl-NL" sz="2800" dirty="0" smtClean="0"/>
              <a:t>Nghiên cứu </a:t>
            </a:r>
            <a:r>
              <a:rPr lang="nl-NL" sz="2800" dirty="0"/>
              <a:t>sự hình thành và những nội dung chủ yếu của chủ nghĩa Mác – Lênin; tư tưởng Hồ Chí Minh; Đường lối cách mạng của Đảng Cộng sản Việt nam</a:t>
            </a:r>
            <a:r>
              <a:rPr lang="nl-NL" sz="2800" dirty="0" smtClean="0"/>
              <a:t>;</a:t>
            </a:r>
          </a:p>
          <a:p>
            <a:pPr marL="0" lvl="1" indent="914400" algn="just"/>
            <a:endParaRPr lang="nl-NL" sz="2800" dirty="0" smtClean="0"/>
          </a:p>
          <a:p>
            <a:pPr marL="0" lvl="2" indent="914400" algn="just"/>
            <a:r>
              <a:rPr lang="nl-NL" sz="2800" dirty="0" smtClean="0"/>
              <a:t>Nghiên cứu </a:t>
            </a:r>
            <a:r>
              <a:rPr lang="nl-NL" sz="2800" dirty="0"/>
              <a:t>con đường và phương pháp để thực hiện các nội dung đó vào thực tiễn cách mạng Việt Nam; </a:t>
            </a:r>
            <a:endParaRPr lang="nl-NL" sz="2800" dirty="0" smtClean="0"/>
          </a:p>
          <a:p>
            <a:pPr marL="0" lvl="1" indent="914400" algn="just"/>
            <a:endParaRPr lang="nl-NL" sz="2800" dirty="0" smtClean="0"/>
          </a:p>
          <a:p>
            <a:pPr marL="0" lvl="2" indent="914400" algn="just"/>
            <a:r>
              <a:rPr lang="nl-NL" sz="2800" dirty="0" smtClean="0"/>
              <a:t>Vận dụng những </a:t>
            </a:r>
            <a:r>
              <a:rPr lang="nl-NL" sz="2800" dirty="0"/>
              <a:t>kiến thức cơ bản để giáo dục sinh viên trở thành người công dân tốt, người lao động </a:t>
            </a:r>
            <a:r>
              <a:rPr lang="nl-NL" sz="2800" dirty="0" smtClean="0"/>
              <a:t>tốt. </a:t>
            </a:r>
          </a:p>
          <a:p>
            <a:pPr marL="120650" lvl="1" indent="336550" algn="just"/>
            <a:endParaRPr lang="nl-NL" sz="2800" dirty="0" smtClean="0"/>
          </a:p>
          <a:p>
            <a:pPr algn="just"/>
            <a:endParaRPr lang="en-US" dirty="0"/>
          </a:p>
        </p:txBody>
      </p:sp>
    </p:spTree>
    <p:extLst>
      <p:ext uri="{BB962C8B-B14F-4D97-AF65-F5344CB8AC3E}">
        <p14:creationId xmlns:p14="http://schemas.microsoft.com/office/powerpoint/2010/main" val="3010512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barn(inVertical)">
                                      <p:cBhvr>
                                        <p:cTn id="2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68118" cy="831663"/>
          </a:xfrm>
          <a:solidFill>
            <a:srgbClr val="FF0066"/>
          </a:solidFill>
        </p:spPr>
        <p:txBody>
          <a:bodyPr>
            <a:normAutofit fontScale="90000"/>
          </a:bodyPr>
          <a:lstStyle/>
          <a:p>
            <a:r>
              <a:rPr lang="en-US" dirty="0" smtClean="0">
                <a:solidFill>
                  <a:schemeClr val="bg1"/>
                </a:solidFill>
              </a:rPr>
              <a:t/>
            </a:r>
            <a:br>
              <a:rPr lang="en-US" dirty="0" smtClean="0">
                <a:solidFill>
                  <a:schemeClr val="bg1"/>
                </a:solidFill>
              </a:rPr>
            </a:br>
            <a:r>
              <a:rPr lang="vi-VN" dirty="0" smtClean="0">
                <a:solidFill>
                  <a:schemeClr val="bg1"/>
                </a:solidFill>
              </a:rPr>
              <a:t>4</a:t>
            </a:r>
            <a:r>
              <a:rPr lang="vi-VN" dirty="0">
                <a:solidFill>
                  <a:schemeClr val="bg1"/>
                </a:solidFill>
              </a:rPr>
              <a:t>. </a:t>
            </a:r>
            <a:r>
              <a:rPr lang="nl-NL" dirty="0">
                <a:solidFill>
                  <a:schemeClr val="bg1"/>
                </a:solidFill>
                <a:latin typeface="Times New Roman" panose="02020603050405020304" pitchFamily="18" charset="0"/>
                <a:cs typeface="Times New Roman" panose="02020603050405020304" pitchFamily="18" charset="0"/>
              </a:rPr>
              <a:t>Phương pháp dạy học </a:t>
            </a:r>
            <a:r>
              <a:rPr lang="vi-VN" sz="4000" dirty="0">
                <a:solidFill>
                  <a:schemeClr val="bg1"/>
                </a:solidFill>
              </a:rPr>
              <a:t>và đánh giá </a:t>
            </a:r>
            <a:r>
              <a:rPr lang="nl-NL" dirty="0">
                <a:solidFill>
                  <a:schemeClr val="bg1"/>
                </a:solidFill>
                <a:latin typeface="Times New Roman" panose="02020603050405020304" pitchFamily="18" charset="0"/>
                <a:cs typeface="Times New Roman" panose="02020603050405020304" pitchFamily="18" charset="0"/>
              </a:rPr>
              <a:t>môn học</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normAutofit/>
          </a:bodyPr>
          <a:lstStyle/>
          <a:p>
            <a:pPr indent="739775"/>
            <a:r>
              <a:rPr lang="nl-NL" dirty="0" smtClean="0"/>
              <a:t>Phương </a:t>
            </a:r>
            <a:r>
              <a:rPr lang="nl-NL" dirty="0"/>
              <a:t>pháp duy vật biện chứng, phương pháp logic - lịch sử, phân tích và tổng hợp, trừu tường hóa, khái quát hóa, thuyết trình, phỏng vấn, hỏi đáp, nêu ý kiến</a:t>
            </a:r>
            <a:r>
              <a:rPr lang="nl-NL" dirty="0" smtClean="0"/>
              <a:t>….</a:t>
            </a:r>
          </a:p>
          <a:p>
            <a:pPr indent="739775"/>
            <a:endParaRPr lang="en-US" dirty="0"/>
          </a:p>
          <a:p>
            <a:pPr indent="739775"/>
            <a:r>
              <a:rPr lang="nl-NL" dirty="0" smtClean="0"/>
              <a:t>Gắn lý </a:t>
            </a:r>
            <a:r>
              <a:rPr lang="nl-NL" dirty="0"/>
              <a:t>luận với thực tiễn để định hướng nhận thức và rèn luyện phẩm chất chính trị, đạo đức, lối sống cho người học nghề</a:t>
            </a:r>
            <a:r>
              <a:rPr lang="nl-NL" dirty="0" smtClean="0"/>
              <a:t>.</a:t>
            </a:r>
          </a:p>
          <a:p>
            <a:pPr indent="739775"/>
            <a:endParaRPr lang="en-US" dirty="0"/>
          </a:p>
          <a:p>
            <a:pPr indent="739775"/>
            <a:r>
              <a:rPr lang="nl-NL" dirty="0" smtClean="0"/>
              <a:t>Tổ chức </a:t>
            </a:r>
            <a:r>
              <a:rPr lang="nl-NL" dirty="0"/>
              <a:t>cho học sinh, sinh viên thảo luận, xem băng hình, phim tư liệu lịch sử, chuyên đề thời sự hoặc tổ chức đi tham quan </a:t>
            </a:r>
            <a:r>
              <a:rPr lang="en-US" dirty="0" err="1" smtClean="0"/>
              <a:t>thực</a:t>
            </a:r>
            <a:r>
              <a:rPr lang="en-US" dirty="0" smtClean="0"/>
              <a:t> </a:t>
            </a:r>
            <a:r>
              <a:rPr lang="en-US" dirty="0" err="1" smtClean="0"/>
              <a:t>tế</a:t>
            </a:r>
            <a:r>
              <a:rPr lang="en-US" dirty="0" smtClean="0"/>
              <a:t>.</a:t>
            </a:r>
            <a:endParaRPr lang="en-US" dirty="0"/>
          </a:p>
          <a:p>
            <a:endParaRPr lang="en-US" dirty="0"/>
          </a:p>
        </p:txBody>
      </p:sp>
    </p:spTree>
    <p:extLst>
      <p:ext uri="{BB962C8B-B14F-4D97-AF65-F5344CB8AC3E}">
        <p14:creationId xmlns:p14="http://schemas.microsoft.com/office/powerpoint/2010/main" val="400138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420</TotalTime>
  <Words>368</Words>
  <Application>Microsoft Office PowerPoint</Application>
  <PresentationFormat>Widescreen</PresentationFormat>
  <Paragraphs>38</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Times New Roman</vt:lpstr>
      <vt:lpstr>Wingdings</vt:lpstr>
      <vt:lpstr>Office Theme</vt:lpstr>
      <vt:lpstr>BÀI MỞ ĐẦU</vt:lpstr>
      <vt:lpstr>NỘI DUNG</vt:lpstr>
      <vt:lpstr>1. Vị trí, tính chất môn học</vt:lpstr>
      <vt:lpstr>2. Mục tiêu của môn học</vt:lpstr>
      <vt:lpstr>2. Mục tiêu của môn học</vt:lpstr>
      <vt:lpstr> 3. Nội dung chính  </vt:lpstr>
      <vt:lpstr> 4. Phương pháp dạy học và đánh giá môn học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MỞ ĐẦU</dc:title>
  <dc:creator>Administrator</dc:creator>
  <cp:lastModifiedBy>Administrator</cp:lastModifiedBy>
  <cp:revision>12</cp:revision>
  <dcterms:created xsi:type="dcterms:W3CDTF">2020-03-23T06:53:59Z</dcterms:created>
  <dcterms:modified xsi:type="dcterms:W3CDTF">2020-03-23T13:54:22Z</dcterms:modified>
</cp:coreProperties>
</file>