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notesSlides/notesSlide137.xml" ContentType="application/vnd.openxmlformats-officedocument.presentationml.notesSlide+xml"/>
  <Override PartName="/ppt/notesSlides/notesSlide138.xml" ContentType="application/vnd.openxmlformats-officedocument.presentationml.notesSlide+xml"/>
  <Override PartName="/ppt/notesSlides/notesSlide139.xml" ContentType="application/vnd.openxmlformats-officedocument.presentationml.notesSlide+xml"/>
  <Override PartName="/ppt/notesSlides/notesSlide140.xml" ContentType="application/vnd.openxmlformats-officedocument.presentationml.notesSlide+xml"/>
  <Override PartName="/ppt/notesSlides/notesSlide141.xml" ContentType="application/vnd.openxmlformats-officedocument.presentationml.notesSlide+xml"/>
  <Override PartName="/ppt/notesSlides/notesSlide142.xml" ContentType="application/vnd.openxmlformats-officedocument.presentationml.notesSlide+xml"/>
  <Override PartName="/ppt/notesSlides/notesSlide143.xml" ContentType="application/vnd.openxmlformats-officedocument.presentationml.notesSlide+xml"/>
  <Override PartName="/ppt/notesSlides/notesSlide144.xml" ContentType="application/vnd.openxmlformats-officedocument.presentationml.notesSlide+xml"/>
  <Override PartName="/ppt/notesSlides/notesSlide145.xml" ContentType="application/vnd.openxmlformats-officedocument.presentationml.notesSlide+xml"/>
  <Override PartName="/ppt/notesSlides/notesSlide146.xml" ContentType="application/vnd.openxmlformats-officedocument.presentationml.notesSlide+xml"/>
  <Override PartName="/ppt/notesSlides/notesSlide147.xml" ContentType="application/vnd.openxmlformats-officedocument.presentationml.notesSlide+xml"/>
  <Override PartName="/ppt/notesSlides/notesSlide148.xml" ContentType="application/vnd.openxmlformats-officedocument.presentationml.notesSlide+xml"/>
  <Override PartName="/ppt/notesSlides/notesSlide149.xml" ContentType="application/vnd.openxmlformats-officedocument.presentationml.notesSlide+xml"/>
  <Override PartName="/ppt/notesSlides/notesSlide150.xml" ContentType="application/vnd.openxmlformats-officedocument.presentationml.notesSlide+xml"/>
  <Override PartName="/ppt/notesSlides/notesSlide151.xml" ContentType="application/vnd.openxmlformats-officedocument.presentationml.notesSlide+xml"/>
  <Override PartName="/ppt/notesSlides/notesSlide152.xml" ContentType="application/vnd.openxmlformats-officedocument.presentationml.notesSlide+xml"/>
  <Override PartName="/ppt/notesSlides/notesSlide153.xml" ContentType="application/vnd.openxmlformats-officedocument.presentationml.notesSlide+xml"/>
  <Override PartName="/ppt/notesSlides/notesSlide154.xml" ContentType="application/vnd.openxmlformats-officedocument.presentationml.notesSlide+xml"/>
  <Override PartName="/ppt/notesSlides/notesSlide155.xml" ContentType="application/vnd.openxmlformats-officedocument.presentationml.notesSlide+xml"/>
  <Override PartName="/ppt/notesSlides/notesSlide156.xml" ContentType="application/vnd.openxmlformats-officedocument.presentationml.notesSlide+xml"/>
  <Override PartName="/ppt/notesSlides/notesSlide157.xml" ContentType="application/vnd.openxmlformats-officedocument.presentationml.notesSlide+xml"/>
  <Override PartName="/ppt/notesSlides/notesSlide158.xml" ContentType="application/vnd.openxmlformats-officedocument.presentationml.notesSlide+xml"/>
  <Override PartName="/ppt/notesSlides/notesSlide159.xml" ContentType="application/vnd.openxmlformats-officedocument.presentationml.notesSlide+xml"/>
  <Override PartName="/ppt/notesSlides/notesSlide160.xml" ContentType="application/vnd.openxmlformats-officedocument.presentationml.notesSlide+xml"/>
  <Override PartName="/ppt/notesSlides/notesSlide161.xml" ContentType="application/vnd.openxmlformats-officedocument.presentationml.notesSlide+xml"/>
  <Override PartName="/ppt/notesSlides/notesSlide162.xml" ContentType="application/vnd.openxmlformats-officedocument.presentationml.notesSlide+xml"/>
  <Override PartName="/ppt/notesSlides/notesSlide163.xml" ContentType="application/vnd.openxmlformats-officedocument.presentationml.notesSlide+xml"/>
  <Override PartName="/ppt/notesSlides/notesSlide164.xml" ContentType="application/vnd.openxmlformats-officedocument.presentationml.notesSlide+xml"/>
  <Override PartName="/ppt/notesSlides/notesSlide165.xml" ContentType="application/vnd.openxmlformats-officedocument.presentationml.notesSlide+xml"/>
  <Override PartName="/ppt/notesSlides/notesSlide166.xml" ContentType="application/vnd.openxmlformats-officedocument.presentationml.notesSlide+xml"/>
  <Override PartName="/ppt/notesSlides/notesSlide167.xml" ContentType="application/vnd.openxmlformats-officedocument.presentationml.notesSlide+xml"/>
  <Override PartName="/ppt/notesSlides/notesSlide168.xml" ContentType="application/vnd.openxmlformats-officedocument.presentationml.notesSlide+xml"/>
  <Override PartName="/ppt/notesSlides/notesSlide169.xml" ContentType="application/vnd.openxmlformats-officedocument.presentationml.notesSlide+xml"/>
  <Override PartName="/ppt/notesSlides/notesSlide170.xml" ContentType="application/vnd.openxmlformats-officedocument.presentationml.notesSlide+xml"/>
  <Override PartName="/ppt/notesSlides/notesSlide171.xml" ContentType="application/vnd.openxmlformats-officedocument.presentationml.notesSlide+xml"/>
  <Override PartName="/ppt/notesSlides/notesSlide172.xml" ContentType="application/vnd.openxmlformats-officedocument.presentationml.notesSlide+xml"/>
  <Override PartName="/ppt/notesSlides/notesSlide173.xml" ContentType="application/vnd.openxmlformats-officedocument.presentationml.notesSlide+xml"/>
  <Override PartName="/ppt/notesSlides/notesSlide174.xml" ContentType="application/vnd.openxmlformats-officedocument.presentationml.notesSlide+xml"/>
  <Override PartName="/ppt/notesSlides/notesSlide175.xml" ContentType="application/vnd.openxmlformats-officedocument.presentationml.notesSlide+xml"/>
  <Override PartName="/ppt/notesSlides/notesSlide176.xml" ContentType="application/vnd.openxmlformats-officedocument.presentationml.notesSlide+xml"/>
  <Override PartName="/ppt/notesSlides/notesSlide177.xml" ContentType="application/vnd.openxmlformats-officedocument.presentationml.notesSlide+xml"/>
  <Override PartName="/ppt/notesSlides/notesSlide178.xml" ContentType="application/vnd.openxmlformats-officedocument.presentationml.notesSlide+xml"/>
  <Override PartName="/ppt/notesSlides/notesSlide179.xml" ContentType="application/vnd.openxmlformats-officedocument.presentationml.notesSlide+xml"/>
  <Override PartName="/ppt/notesSlides/notesSlide18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85"/>
  </p:notesMasterIdLst>
  <p:sldIdLst>
    <p:sldId id="541" r:id="rId2"/>
    <p:sldId id="626" r:id="rId3"/>
    <p:sldId id="558" r:id="rId4"/>
    <p:sldId id="623" r:id="rId5"/>
    <p:sldId id="827" r:id="rId6"/>
    <p:sldId id="826" r:id="rId7"/>
    <p:sldId id="628" r:id="rId8"/>
    <p:sldId id="634" r:id="rId9"/>
    <p:sldId id="828" r:id="rId10"/>
    <p:sldId id="829" r:id="rId11"/>
    <p:sldId id="635" r:id="rId12"/>
    <p:sldId id="830" r:id="rId13"/>
    <p:sldId id="642" r:id="rId14"/>
    <p:sldId id="643" r:id="rId15"/>
    <p:sldId id="831" r:id="rId16"/>
    <p:sldId id="832" r:id="rId17"/>
    <p:sldId id="565" r:id="rId18"/>
    <p:sldId id="566" r:id="rId19"/>
    <p:sldId id="633" r:id="rId20"/>
    <p:sldId id="567" r:id="rId21"/>
    <p:sldId id="570" r:id="rId22"/>
    <p:sldId id="833" r:id="rId23"/>
    <p:sldId id="636" r:id="rId24"/>
    <p:sldId id="834" r:id="rId25"/>
    <p:sldId id="637" r:id="rId26"/>
    <p:sldId id="835" r:id="rId27"/>
    <p:sldId id="638" r:id="rId28"/>
    <p:sldId id="836" r:id="rId29"/>
    <p:sldId id="644" r:id="rId30"/>
    <p:sldId id="645" r:id="rId31"/>
    <p:sldId id="569" r:id="rId32"/>
    <p:sldId id="641" r:id="rId33"/>
    <p:sldId id="739" r:id="rId34"/>
    <p:sldId id="664" r:id="rId35"/>
    <p:sldId id="663" r:id="rId36"/>
    <p:sldId id="575" r:id="rId37"/>
    <p:sldId id="581" r:id="rId38"/>
    <p:sldId id="837" r:id="rId39"/>
    <p:sldId id="838" r:id="rId40"/>
    <p:sldId id="839" r:id="rId41"/>
    <p:sldId id="840" r:id="rId42"/>
    <p:sldId id="841" r:id="rId43"/>
    <p:sldId id="842" r:id="rId44"/>
    <p:sldId id="677" r:id="rId45"/>
    <p:sldId id="678" r:id="rId46"/>
    <p:sldId id="679" r:id="rId47"/>
    <p:sldId id="580" r:id="rId48"/>
    <p:sldId id="667" r:id="rId49"/>
    <p:sldId id="668" r:id="rId50"/>
    <p:sldId id="669" r:id="rId51"/>
    <p:sldId id="591" r:id="rId52"/>
    <p:sldId id="584" r:id="rId53"/>
    <p:sldId id="670" r:id="rId54"/>
    <p:sldId id="671" r:id="rId55"/>
    <p:sldId id="594" r:id="rId56"/>
    <p:sldId id="674" r:id="rId57"/>
    <p:sldId id="672" r:id="rId58"/>
    <p:sldId id="675" r:id="rId59"/>
    <p:sldId id="676" r:id="rId60"/>
    <p:sldId id="680" r:id="rId61"/>
    <p:sldId id="681" r:id="rId62"/>
    <p:sldId id="682" r:id="rId63"/>
    <p:sldId id="595" r:id="rId64"/>
    <p:sldId id="683" r:id="rId65"/>
    <p:sldId id="684" r:id="rId66"/>
    <p:sldId id="685" r:id="rId67"/>
    <p:sldId id="687" r:id="rId68"/>
    <p:sldId id="688" r:id="rId69"/>
    <p:sldId id="689" r:id="rId70"/>
    <p:sldId id="692" r:id="rId71"/>
    <p:sldId id="693" r:id="rId72"/>
    <p:sldId id="694" r:id="rId73"/>
    <p:sldId id="690" r:id="rId74"/>
    <p:sldId id="691" r:id="rId75"/>
    <p:sldId id="738" r:id="rId76"/>
    <p:sldId id="602" r:id="rId77"/>
    <p:sldId id="603" r:id="rId78"/>
    <p:sldId id="604" r:id="rId79"/>
    <p:sldId id="605" r:id="rId80"/>
    <p:sldId id="695" r:id="rId81"/>
    <p:sldId id="698" r:id="rId82"/>
    <p:sldId id="696" r:id="rId83"/>
    <p:sldId id="699" r:id="rId84"/>
    <p:sldId id="701" r:id="rId85"/>
    <p:sldId id="702" r:id="rId86"/>
    <p:sldId id="703" r:id="rId87"/>
    <p:sldId id="704" r:id="rId88"/>
    <p:sldId id="705" r:id="rId89"/>
    <p:sldId id="741" r:id="rId90"/>
    <p:sldId id="743" r:id="rId91"/>
    <p:sldId id="744" r:id="rId92"/>
    <p:sldId id="745" r:id="rId93"/>
    <p:sldId id="746" r:id="rId94"/>
    <p:sldId id="747" r:id="rId95"/>
    <p:sldId id="748" r:id="rId96"/>
    <p:sldId id="749" r:id="rId97"/>
    <p:sldId id="750" r:id="rId98"/>
    <p:sldId id="751" r:id="rId99"/>
    <p:sldId id="752" r:id="rId100"/>
    <p:sldId id="753" r:id="rId101"/>
    <p:sldId id="754" r:id="rId102"/>
    <p:sldId id="611" r:id="rId103"/>
    <p:sldId id="729" r:id="rId104"/>
    <p:sldId id="730" r:id="rId105"/>
    <p:sldId id="731" r:id="rId106"/>
    <p:sldId id="732" r:id="rId107"/>
    <p:sldId id="706" r:id="rId108"/>
    <p:sldId id="612" r:id="rId109"/>
    <p:sldId id="707" r:id="rId110"/>
    <p:sldId id="708" r:id="rId111"/>
    <p:sldId id="733" r:id="rId112"/>
    <p:sldId id="734" r:id="rId113"/>
    <p:sldId id="735" r:id="rId114"/>
    <p:sldId id="755" r:id="rId115"/>
    <p:sldId id="756" r:id="rId116"/>
    <p:sldId id="757" r:id="rId117"/>
    <p:sldId id="736" r:id="rId118"/>
    <p:sldId id="737" r:id="rId119"/>
    <p:sldId id="742" r:id="rId120"/>
    <p:sldId id="758" r:id="rId121"/>
    <p:sldId id="759" r:id="rId122"/>
    <p:sldId id="761" r:id="rId123"/>
    <p:sldId id="760" r:id="rId124"/>
    <p:sldId id="762" r:id="rId125"/>
    <p:sldId id="763" r:id="rId126"/>
    <p:sldId id="764" r:id="rId127"/>
    <p:sldId id="765" r:id="rId128"/>
    <p:sldId id="766" r:id="rId129"/>
    <p:sldId id="767" r:id="rId130"/>
    <p:sldId id="768" r:id="rId131"/>
    <p:sldId id="769" r:id="rId132"/>
    <p:sldId id="770" r:id="rId133"/>
    <p:sldId id="772" r:id="rId134"/>
    <p:sldId id="774" r:id="rId135"/>
    <p:sldId id="773" r:id="rId136"/>
    <p:sldId id="775" r:id="rId137"/>
    <p:sldId id="776" r:id="rId138"/>
    <p:sldId id="777" r:id="rId139"/>
    <p:sldId id="778" r:id="rId140"/>
    <p:sldId id="811" r:id="rId141"/>
    <p:sldId id="727" r:id="rId142"/>
    <p:sldId id="620" r:id="rId143"/>
    <p:sldId id="779" r:id="rId144"/>
    <p:sldId id="780" r:id="rId145"/>
    <p:sldId id="781" r:id="rId146"/>
    <p:sldId id="782" r:id="rId147"/>
    <p:sldId id="783" r:id="rId148"/>
    <p:sldId id="784" r:id="rId149"/>
    <p:sldId id="785" r:id="rId150"/>
    <p:sldId id="786" r:id="rId151"/>
    <p:sldId id="787" r:id="rId152"/>
    <p:sldId id="788" r:id="rId153"/>
    <p:sldId id="789" r:id="rId154"/>
    <p:sldId id="790" r:id="rId155"/>
    <p:sldId id="791" r:id="rId156"/>
    <p:sldId id="792" r:id="rId157"/>
    <p:sldId id="794" r:id="rId158"/>
    <p:sldId id="795" r:id="rId159"/>
    <p:sldId id="796" r:id="rId160"/>
    <p:sldId id="797" r:id="rId161"/>
    <p:sldId id="799" r:id="rId162"/>
    <p:sldId id="800" r:id="rId163"/>
    <p:sldId id="801" r:id="rId164"/>
    <p:sldId id="802" r:id="rId165"/>
    <p:sldId id="803" r:id="rId166"/>
    <p:sldId id="805" r:id="rId167"/>
    <p:sldId id="804" r:id="rId168"/>
    <p:sldId id="821" r:id="rId169"/>
    <p:sldId id="820" r:id="rId170"/>
    <p:sldId id="806" r:id="rId171"/>
    <p:sldId id="807" r:id="rId172"/>
    <p:sldId id="808" r:id="rId173"/>
    <p:sldId id="809" r:id="rId174"/>
    <p:sldId id="810" r:id="rId175"/>
    <p:sldId id="812" r:id="rId176"/>
    <p:sldId id="816" r:id="rId177"/>
    <p:sldId id="814" r:id="rId178"/>
    <p:sldId id="817" r:id="rId179"/>
    <p:sldId id="818" r:id="rId180"/>
    <p:sldId id="822" r:id="rId181"/>
    <p:sldId id="823" r:id="rId182"/>
    <p:sldId id="824" r:id="rId183"/>
    <p:sldId id="825" r:id="rId184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CC99"/>
    <a:srgbClr val="CCFF99"/>
    <a:srgbClr val="CCFFFF"/>
    <a:srgbClr val="CCFF66"/>
    <a:srgbClr val="FF9900"/>
    <a:srgbClr val="FFCC00"/>
    <a:srgbClr val="66FF33"/>
    <a:srgbClr val="CC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94411" autoAdjust="0"/>
  </p:normalViewPr>
  <p:slideViewPr>
    <p:cSldViewPr>
      <p:cViewPr varScale="1">
        <p:scale>
          <a:sx n="59" d="100"/>
          <a:sy n="59" d="100"/>
        </p:scale>
        <p:origin x="52" y="2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tableStyles" Target="tableStyle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presProps" Target="presProps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8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8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8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9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9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9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9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9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9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9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9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9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9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0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0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0"/>
            <a:ext cx="560832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0DF7F95-35C6-484D-923C-6A148F10F35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8.xml"/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9.xml"/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3.xml"/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4.xml"/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5.xml"/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6.xml"/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7.xml"/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8.xml"/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9.xml"/><Relationship Id="rId1" Type="http://schemas.openxmlformats.org/officeDocument/2006/relationships/notesMaster" Target="../notesMasters/notesMaster1.xml"/></Relationships>
</file>

<file path=ppt/notesSlides/_rels/notesSlide1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0.xml"/><Relationship Id="rId1" Type="http://schemas.openxmlformats.org/officeDocument/2006/relationships/notesMaster" Target="../notesMasters/notesMaster1.xml"/></Relationships>
</file>

<file path=ppt/notesSlides/_rels/notesSlide1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1.xml"/><Relationship Id="rId1" Type="http://schemas.openxmlformats.org/officeDocument/2006/relationships/notesMaster" Target="../notesMasters/notesMaster1.xml"/></Relationships>
</file>

<file path=ppt/notesSlides/_rels/notesSlide1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2.xml"/><Relationship Id="rId1" Type="http://schemas.openxmlformats.org/officeDocument/2006/relationships/notesMaster" Target="../notesMasters/notesMaster1.xml"/></Relationships>
</file>

<file path=ppt/notesSlides/_rels/notesSlide1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3.xml"/><Relationship Id="rId1" Type="http://schemas.openxmlformats.org/officeDocument/2006/relationships/notesMaster" Target="../notesMasters/notesMaster1.xml"/></Relationships>
</file>

<file path=ppt/notesSlides/_rels/notesSlide1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4.xml"/><Relationship Id="rId1" Type="http://schemas.openxmlformats.org/officeDocument/2006/relationships/notesMaster" Target="../notesMasters/notesMaster1.xml"/></Relationships>
</file>

<file path=ppt/notesSlides/_rels/notesSlide1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5.xml"/><Relationship Id="rId1" Type="http://schemas.openxmlformats.org/officeDocument/2006/relationships/notesMaster" Target="../notesMasters/notesMaster1.xml"/></Relationships>
</file>

<file path=ppt/notesSlides/_rels/notesSlide1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6.xml"/><Relationship Id="rId1" Type="http://schemas.openxmlformats.org/officeDocument/2006/relationships/notesMaster" Target="../notesMasters/notesMaster1.xml"/></Relationships>
</file>

<file path=ppt/notesSlides/_rels/notesSlide1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7.xml"/><Relationship Id="rId1" Type="http://schemas.openxmlformats.org/officeDocument/2006/relationships/notesMaster" Target="../notesMasters/notesMaster1.xml"/></Relationships>
</file>

<file path=ppt/notesSlides/_rels/notesSlide1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8.xml"/><Relationship Id="rId1" Type="http://schemas.openxmlformats.org/officeDocument/2006/relationships/notesMaster" Target="../notesMasters/notesMaster1.xml"/></Relationships>
</file>

<file path=ppt/notesSlides/_rels/notesSlide1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9.xml"/><Relationship Id="rId1" Type="http://schemas.openxmlformats.org/officeDocument/2006/relationships/notesMaster" Target="../notesMasters/notesMaster1.xml"/></Relationships>
</file>

<file path=ppt/notesSlides/_rels/notesSlide1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0.xml"/><Relationship Id="rId1" Type="http://schemas.openxmlformats.org/officeDocument/2006/relationships/notesMaster" Target="../notesMasters/notesMaster1.xml"/></Relationships>
</file>

<file path=ppt/notesSlides/_rels/notesSlide1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1.xml"/><Relationship Id="rId1" Type="http://schemas.openxmlformats.org/officeDocument/2006/relationships/notesMaster" Target="../notesMasters/notesMaster1.xml"/></Relationships>
</file>

<file path=ppt/notesSlides/_rels/notesSlide1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2.xml"/><Relationship Id="rId1" Type="http://schemas.openxmlformats.org/officeDocument/2006/relationships/notesMaster" Target="../notesMasters/notesMaster1.xml"/></Relationships>
</file>

<file path=ppt/notesSlides/_rels/notesSlide1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3.xml"/><Relationship Id="rId1" Type="http://schemas.openxmlformats.org/officeDocument/2006/relationships/notesMaster" Target="../notesMasters/notesMaster1.xml"/></Relationships>
</file>

<file path=ppt/notesSlides/_rels/notesSlide1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4.xml"/><Relationship Id="rId1" Type="http://schemas.openxmlformats.org/officeDocument/2006/relationships/notesMaster" Target="../notesMasters/notesMaster1.xml"/></Relationships>
</file>

<file path=ppt/notesSlides/_rels/notesSlide1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5.xml"/><Relationship Id="rId1" Type="http://schemas.openxmlformats.org/officeDocument/2006/relationships/notesMaster" Target="../notesMasters/notesMaster1.xml"/></Relationships>
</file>

<file path=ppt/notesSlides/_rels/notesSlide1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6.xml"/><Relationship Id="rId1" Type="http://schemas.openxmlformats.org/officeDocument/2006/relationships/notesMaster" Target="../notesMasters/notesMaster1.xml"/></Relationships>
</file>

<file path=ppt/notesSlides/_rels/notesSlide1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7.xml"/><Relationship Id="rId1" Type="http://schemas.openxmlformats.org/officeDocument/2006/relationships/notesMaster" Target="../notesMasters/notesMaster1.xml"/></Relationships>
</file>

<file path=ppt/notesSlides/_rels/notesSlide1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8.xml"/><Relationship Id="rId1" Type="http://schemas.openxmlformats.org/officeDocument/2006/relationships/notesMaster" Target="../notesMasters/notesMaster1.xml"/></Relationships>
</file>

<file path=ppt/notesSlides/_rels/notesSlide1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9.xml"/><Relationship Id="rId1" Type="http://schemas.openxmlformats.org/officeDocument/2006/relationships/notesMaster" Target="../notesMasters/notesMaster1.xml"/></Relationships>
</file>

<file path=ppt/notesSlides/_rels/notesSlide1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0.xml"/><Relationship Id="rId1" Type="http://schemas.openxmlformats.org/officeDocument/2006/relationships/notesMaster" Target="../notesMasters/notesMaster1.xml"/></Relationships>
</file>

<file path=ppt/notesSlides/_rels/notesSlide1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1.xml"/><Relationship Id="rId1" Type="http://schemas.openxmlformats.org/officeDocument/2006/relationships/notesMaster" Target="../notesMasters/notesMaster1.xml"/></Relationships>
</file>

<file path=ppt/notesSlides/_rels/notesSlide1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2.xml"/><Relationship Id="rId1" Type="http://schemas.openxmlformats.org/officeDocument/2006/relationships/notesMaster" Target="../notesMasters/notesMaster1.xml"/></Relationships>
</file>

<file path=ppt/notesSlides/_rels/notesSlide1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57066" indent="-291179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64717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30604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96491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62377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28264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94151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60038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AC3E9B3-0984-43C0-8280-AD9406136F66}" type="slidenum">
              <a:rPr lang="en-US" altLang="en-US" smtClean="0"/>
              <a:pPr>
                <a:spcBef>
                  <a:spcPct val="0"/>
                </a:spcBef>
              </a:pPr>
              <a:t>1</a:t>
            </a:fld>
            <a:endParaRPr lang="en-US" altLang="en-US" smtClean="0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508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0789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110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095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16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36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0916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704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662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334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940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477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3377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BC8E432-9F1A-4D0B-B0C6-9227F174B399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788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93886A-CF97-4083-A456-C2AA600295D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1518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7112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93886A-CF97-4083-A456-C2AA600295D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4360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6074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93886A-CF97-4083-A456-C2AA600295D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5515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2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93886A-CF97-4083-A456-C2AA600295D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7257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0911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13931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21836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37627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ED4A46-F6C8-42AA-A66C-A494027A6700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5892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9283785-A3C6-44EC-9E20-377BDCFA49B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02070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6EAD98-B1D9-47D1-A156-E7BEC5DB517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A092DEF-8072-48CB-8DAC-6E2D592E823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6EAD98-B1D9-47D1-A156-E7BEC5DB517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20205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72520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6EAD98-B1D9-47D1-A156-E7BEC5DB517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6823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8100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E3DA60-F365-4832-870D-BDC16B5D7A0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67938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E3DA60-F365-4832-870D-BDC16B5D7A0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23902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193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07297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10834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AF12B9B-849D-46F0-BEAE-E8F05EA8ACA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AF12B9B-849D-46F0-BEAE-E8F05EA8ACA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59562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ED4A46-F6C8-42AA-A66C-A494027A6700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55832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AF12B9B-849D-46F0-BEAE-E8F05EA8ACA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6941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001499B-0A90-4276-8092-26FE73F1F704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62445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24638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266714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727167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46462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676989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08027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511116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90767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483F89-4ABC-455D-95DB-F2D36C6DED4D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636594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5466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74888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107473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89908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84675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596490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048066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190724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770299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981266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329760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483F89-4ABC-455D-95DB-F2D36C6DED4D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705181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483F89-4ABC-455D-95DB-F2D36C6DED4D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61494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508312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527018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02283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070985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538410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53738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310286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122169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76480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671819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902456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899882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73696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06342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278546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074322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714219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213232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769557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812805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491596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87937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017932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078952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214523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6284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22297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470922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767921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265752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972021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118722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000845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961526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749838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645730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649131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187093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01777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150852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055565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76488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444420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270940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592809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279525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502106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108020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391479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570302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664116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200241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900278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761848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81920"/>
      </p:ext>
    </p:extLst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049441"/>
      </p:ext>
    </p:extLst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38175"/>
      </p:ext>
    </p:extLst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103602"/>
      </p:ext>
    </p:extLst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924082"/>
      </p:ext>
    </p:extLst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407610"/>
      </p:ext>
    </p:extLst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894912"/>
      </p:ext>
    </p:extLst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51825"/>
      </p:ext>
    </p:extLst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141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45962"/>
      </p:ext>
    </p:extLst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142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284306"/>
      </p:ext>
    </p:extLst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660535"/>
      </p:ext>
    </p:extLst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059443"/>
      </p:ext>
    </p:extLst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293119"/>
      </p:ext>
    </p:extLst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772680"/>
      </p:ext>
    </p:extLst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749270"/>
      </p:ext>
    </p:extLst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954848"/>
      </p:ext>
    </p:extLst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240416"/>
      </p:ext>
    </p:extLst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351035"/>
      </p:ext>
    </p:extLst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870521"/>
      </p:ext>
    </p:extLst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042933"/>
      </p:ext>
    </p:extLst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444651"/>
      </p:ext>
    </p:extLst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215669"/>
      </p:ext>
    </p:extLst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231463"/>
      </p:ext>
    </p:extLst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328317"/>
      </p:ext>
    </p:extLst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572821"/>
      </p:ext>
    </p:extLst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270183"/>
      </p:ext>
    </p:extLst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952874"/>
      </p:ext>
    </p:extLst>
  </p:cSld>
  <p:clrMapOvr>
    <a:masterClrMapping/>
  </p:clrMapOvr>
</p:notes>
</file>

<file path=ppt/notesSlides/notesSlide1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467838"/>
      </p:ext>
    </p:extLst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891134"/>
      </p:ext>
    </p:extLst>
  </p:cSld>
  <p:clrMapOvr>
    <a:masterClrMapping/>
  </p:clrMapOvr>
</p:notes>
</file>

<file path=ppt/notesSlides/notesSlide1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832977"/>
      </p:ext>
    </p:extLst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068548"/>
      </p:ext>
    </p:extLst>
  </p:cSld>
  <p:clrMapOvr>
    <a:masterClrMapping/>
  </p:clrMapOvr>
</p:notes>
</file>

<file path=ppt/notesSlides/notesSlide1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280176"/>
      </p:ext>
    </p:extLst>
  </p:cSld>
  <p:clrMapOvr>
    <a:masterClrMapping/>
  </p:clrMapOvr>
</p:notes>
</file>

<file path=ppt/notesSlides/notesSlide1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269657"/>
      </p:ext>
    </p:extLst>
  </p:cSld>
  <p:clrMapOvr>
    <a:masterClrMapping/>
  </p:clrMapOvr>
</p:notes>
</file>

<file path=ppt/notesSlides/notesSlide1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052656"/>
      </p:ext>
    </p:extLst>
  </p:cSld>
  <p:clrMapOvr>
    <a:masterClrMapping/>
  </p:clrMapOvr>
</p:notes>
</file>

<file path=ppt/notesSlides/notesSlide1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534570"/>
      </p:ext>
    </p:extLst>
  </p:cSld>
  <p:clrMapOvr>
    <a:masterClrMapping/>
  </p:clrMapOvr>
</p:notes>
</file>

<file path=ppt/notesSlides/notesSlide1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907444"/>
      </p:ext>
    </p:extLst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927773"/>
      </p:ext>
    </p:extLst>
  </p:cSld>
  <p:clrMapOvr>
    <a:masterClrMapping/>
  </p:clrMapOvr>
</p:notes>
</file>

<file path=ppt/notesSlides/notesSlide1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648642"/>
      </p:ext>
    </p:extLst>
  </p:cSld>
  <p:clrMapOvr>
    <a:masterClrMapping/>
  </p:clrMapOvr>
</p:notes>
</file>

<file path=ppt/notesSlides/notesSlide1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470463"/>
      </p:ext>
    </p:extLst>
  </p:cSld>
  <p:clrMapOvr>
    <a:masterClrMapping/>
  </p:clrMapOvr>
</p:notes>
</file>

<file path=ppt/notesSlides/notesSlide1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BA1C409B-EB5F-4223-AE23-B21DA879A6B8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684100"/>
      </p:ext>
    </p:extLst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87656"/>
      </p:ext>
    </p:extLst>
  </p:cSld>
  <p:clrMapOvr>
    <a:masterClrMapping/>
  </p:clrMapOvr>
</p:notes>
</file>

<file path=ppt/notesSlides/notesSlide1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898093"/>
      </p:ext>
    </p:extLst>
  </p:cSld>
  <p:clrMapOvr>
    <a:masterClrMapping/>
  </p:clrMapOvr>
</p:notes>
</file>

<file path=ppt/notesSlides/notesSlide1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402736"/>
      </p:ext>
    </p:extLst>
  </p:cSld>
  <p:clrMapOvr>
    <a:masterClrMapping/>
  </p:clrMapOvr>
</p:notes>
</file>

<file path=ppt/notesSlides/notesSlide1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499612"/>
      </p:ext>
    </p:extLst>
  </p:cSld>
  <p:clrMapOvr>
    <a:masterClrMapping/>
  </p:clrMapOvr>
</p:notes>
</file>

<file path=ppt/notesSlides/notesSlide1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499909"/>
      </p:ext>
    </p:extLst>
  </p:cSld>
  <p:clrMapOvr>
    <a:masterClrMapping/>
  </p:clrMapOvr>
</p:notes>
</file>

<file path=ppt/notesSlides/notesSlide1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927A1C-678C-4888-B98D-3A7FF17574D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300482"/>
      </p:ext>
    </p:extLst>
  </p:cSld>
  <p:clrMapOvr>
    <a:masterClrMapping/>
  </p:clrMapOvr>
</p:notes>
</file>

<file path=ppt/notesSlides/notesSlide1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616640"/>
      </p:ext>
    </p:extLst>
  </p:cSld>
  <p:clrMapOvr>
    <a:masterClrMapping/>
  </p:clrMapOvr>
</p:notes>
</file>

<file path=ppt/notesSlides/notesSlide1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03098"/>
      </p:ext>
    </p:extLst>
  </p:cSld>
  <p:clrMapOvr>
    <a:masterClrMapping/>
  </p:clrMapOvr>
</p:notes>
</file>

<file path=ppt/notesSlides/notesSlide1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302475"/>
      </p:ext>
    </p:extLst>
  </p:cSld>
  <p:clrMapOvr>
    <a:masterClrMapping/>
  </p:clrMapOvr>
</p:notes>
</file>

<file path=ppt/notesSlides/notesSlide1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702723"/>
      </p:ext>
    </p:extLst>
  </p:cSld>
  <p:clrMapOvr>
    <a:masterClrMapping/>
  </p:clrMapOvr>
</p:notes>
</file>

<file path=ppt/notesSlides/notesSlide1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816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9050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85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1430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85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352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120FFE1-517F-4891-B353-BF442C8946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394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B6809-C69B-4C20-AD76-DB38522454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8312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8460D-5601-49F2-8D2B-71D273EBD7D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5734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01B29-2538-4012-B630-6B9A8E80E9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2514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70612-CF2A-4632-91CC-090F5574B5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3333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496AE-1CE9-4A19-91C7-6F9F05E5F43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5693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0C47-CAB9-4C16-8B71-E47FCA83529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7016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616A9-3CF9-4BB3-902B-703BF6F0FF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7967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176CF-F179-4182-B5EF-D27CCF3873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990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A313F-528E-4592-BA56-EC5210FFBA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318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2913" y="214313"/>
            <a:ext cx="2162175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14313"/>
            <a:ext cx="6335713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B357F-F0DA-4A9A-8F2C-ED3B97541A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8574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8524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757AA-EA3A-4832-A3E4-C8FD139B36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4536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04800" y="214313"/>
            <a:ext cx="8650288" cy="591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B2082-7955-44C7-ACCF-1DE6CDCFB2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7495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53340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53340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95567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95567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88265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42545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21602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524000"/>
            <a:ext cx="8650288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753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10753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55633B7-C393-4E3A-86BA-9140A077E14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1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24" r:id="rId7"/>
    <p:sldLayoutId id="2147484125" r:id="rId8"/>
    <p:sldLayoutId id="2147484126" r:id="rId9"/>
    <p:sldLayoutId id="2147484127" r:id="rId10"/>
    <p:sldLayoutId id="2147484128" r:id="rId11"/>
    <p:sldLayoutId id="2147484129" r:id="rId12"/>
    <p:sldLayoutId id="2147484130" r:id="rId13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wmf"/><Relationship Id="rId5" Type="http://schemas.openxmlformats.org/officeDocument/2006/relationships/image" Target="../media/image1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8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9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10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2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3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3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3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4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5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6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7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8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9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0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1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1.bin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2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7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3.bin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4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4.bin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5.bin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6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6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6.bin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6.bin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6.bin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6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6.bin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7.bin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8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9.bin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0.bin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1.bin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2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3.bin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34.bin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35.bin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5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34.bin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34.bin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34.bin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34.bin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9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34.bin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0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6.bin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1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6.bin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2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6.bin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3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6.bin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4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6.bin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5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6.bin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6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7.bin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7.vml"/><Relationship Id="rId5" Type="http://schemas.openxmlformats.org/officeDocument/2006/relationships/image" Target="../media/image19.emf"/><Relationship Id="rId4" Type="http://schemas.openxmlformats.org/officeDocument/2006/relationships/oleObject" Target="../embeddings/oleObject38.bin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8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39.bin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9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0.bin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1.bin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1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2.bin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2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3.bin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3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3.bin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4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3.bin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5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4.bin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6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5.bin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7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6.bin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8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7.bin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9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7.bin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0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7.bin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1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7.bin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2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6.bin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3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7.bin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4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48.bin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5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49.bin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6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50.bin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1.xml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7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50.bin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3.xml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8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50.bin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5.xml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9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48.bin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0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49.bin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8.xml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1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51.bin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2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51.bin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3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51.bin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2.xml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4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51.bin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4.xml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5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51.bin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6.xml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6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51.bin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7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51.bin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8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2.bin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9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3.bin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0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4.bin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2.xml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1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4.bin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4.xml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2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4.bin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6.xml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3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2.bin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4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2.bin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5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55.bin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6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56.bin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7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57.bin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2.xml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8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58.bin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4.xml"/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9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58.bin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6.xml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0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55.bin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1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55.bin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70.xml"/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71.xml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72.xml"/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3.xml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74.xml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5.xml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76.xml"/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7.xml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78.xml"/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79.xml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10"/>
          <p:cNvSpPr>
            <a:spLocks noChangeArrowheads="1"/>
          </p:cNvSpPr>
          <p:nvPr/>
        </p:nvSpPr>
        <p:spPr bwMode="auto">
          <a:xfrm>
            <a:off x="457200" y="990600"/>
            <a:ext cx="2667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CHƯƠNG </a:t>
            </a:r>
            <a:r>
              <a:rPr lang="en-US" altLang="en-US" b="1" smtClean="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3:</a:t>
            </a:r>
            <a:endParaRPr lang="en-US" altLang="en-US" b="1">
              <a:solidFill>
                <a:schemeClr val="tx2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" y="1981200"/>
            <a:ext cx="85344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4000" b="1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4000" b="1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MỘT CHIỀU</a:t>
            </a:r>
            <a:endParaRPr lang="en-US" sz="4000">
              <a:solidFill>
                <a:srgbClr val="FF66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2" name="AutoShape 12"/>
          <p:cNvSpPr>
            <a:spLocks noChangeArrowheads="1"/>
          </p:cNvSpPr>
          <p:nvPr/>
        </p:nvSpPr>
        <p:spPr bwMode="ltGray">
          <a:xfrm rot="5400000" flipH="1">
            <a:off x="-2167731" y="2083593"/>
            <a:ext cx="4337050" cy="35353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56000"/>
                </a:schemeClr>
              </a:gs>
              <a:gs pos="100000">
                <a:schemeClr val="hlink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US" b="1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348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304800"/>
            <a:ext cx="6172200" cy="857250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3200" b="1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MỤC TIÊU</a:t>
            </a:r>
            <a:endParaRPr lang="en-US" sz="3200" b="1" dirty="0" smtClean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7800" y="1735992"/>
            <a:ext cx="7620000" cy="830997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Thiết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 được sơ đồ mạch điện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bản điều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một chiều.</a:t>
            </a:r>
            <a:endParaRPr lang="en-US" sz="2400"/>
          </a:p>
        </p:txBody>
      </p:sp>
      <p:sp>
        <p:nvSpPr>
          <p:cNvPr id="6" name="Rectangle 5"/>
          <p:cNvSpPr/>
          <p:nvPr/>
        </p:nvSpPr>
        <p:spPr>
          <a:xfrm>
            <a:off x="1768476" y="2861529"/>
            <a:ext cx="7299324" cy="830997"/>
          </a:xfrm>
          <a:prstGeom prst="rect">
            <a:avLst/>
          </a:prstGeom>
          <a:solidFill>
            <a:srgbClr val="FFCCFF"/>
          </a:solidFill>
          <a:ln>
            <a:solidFill>
              <a:srgbClr val="FFCCFF"/>
            </a:solidFill>
          </a:ln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Giải thích được nguyên lý làm việc mạch điện điều khiển động cơ điện một chiều.</a:t>
            </a:r>
          </a:p>
        </p:txBody>
      </p:sp>
      <p:sp>
        <p:nvSpPr>
          <p:cNvPr id="7" name="Rectangle 6"/>
          <p:cNvSpPr/>
          <p:nvPr/>
        </p:nvSpPr>
        <p:spPr>
          <a:xfrm>
            <a:off x="1768476" y="3987066"/>
            <a:ext cx="7299324" cy="830997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Tóm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tắt được nguyên lý làm việc mạch điện điều khiển động cơ điện một chiều dạng sơ đồ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cây.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47800" y="5112603"/>
            <a:ext cx="7620000" cy="830997"/>
          </a:xfrm>
          <a:prstGeom prst="rect">
            <a:avLst/>
          </a:prstGeom>
          <a:solidFill>
            <a:srgbClr val="66FF33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Phân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 được hư hỏng của mạch điện điều khiển động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một chiều.</a:t>
            </a:r>
          </a:p>
        </p:txBody>
      </p:sp>
    </p:spTree>
    <p:extLst>
      <p:ext uri="{BB962C8B-B14F-4D97-AF65-F5344CB8AC3E}">
        <p14:creationId xmlns:p14="http://schemas.microsoft.com/office/powerpoint/2010/main" val="5658720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2" name="AutoShape 12"/>
          <p:cNvSpPr>
            <a:spLocks noChangeArrowheads="1"/>
          </p:cNvSpPr>
          <p:nvPr/>
        </p:nvSpPr>
        <p:spPr bwMode="ltGray">
          <a:xfrm rot="5400000" flipH="1">
            <a:off x="-2167731" y="2083593"/>
            <a:ext cx="4337050" cy="35353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56000"/>
                </a:schemeClr>
              </a:gs>
              <a:gs pos="100000">
                <a:schemeClr val="hlink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US" b="1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348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304800"/>
            <a:ext cx="6172200" cy="857250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NỘI DUNG</a:t>
            </a:r>
          </a:p>
        </p:txBody>
      </p:sp>
      <p:sp>
        <p:nvSpPr>
          <p:cNvPr id="6148" name="AutoShape 3" descr="Canvas"/>
          <p:cNvSpPr>
            <a:spLocks noChangeArrowheads="1"/>
          </p:cNvSpPr>
          <p:nvPr/>
        </p:nvSpPr>
        <p:spPr bwMode="gray">
          <a:xfrm>
            <a:off x="1981200" y="3451225"/>
            <a:ext cx="6858000" cy="1049337"/>
          </a:xfrm>
          <a:prstGeom prst="roundRect">
            <a:avLst>
              <a:gd name="adj" fmla="val 50000"/>
            </a:avLst>
          </a:prstGeom>
          <a:solidFill>
            <a:srgbClr val="CCFF99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CHỈNH TỐC ĐỘ ĐỘNG CƠ </a:t>
            </a:r>
            <a:endPara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MỘT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9" name="AutoShape 4"/>
          <p:cNvSpPr>
            <a:spLocks noChangeArrowheads="1"/>
          </p:cNvSpPr>
          <p:nvPr/>
        </p:nvSpPr>
        <p:spPr bwMode="gray">
          <a:xfrm>
            <a:off x="1981200" y="1771650"/>
            <a:ext cx="6858000" cy="1041400"/>
          </a:xfrm>
          <a:prstGeom prst="roundRect">
            <a:avLst>
              <a:gd name="adj" fmla="val 50000"/>
            </a:avLst>
          </a:prstGeom>
          <a:solidFill>
            <a:srgbClr val="CCFFFF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ĐỘNG CƠ ĐIỆN </a:t>
            </a:r>
            <a:endPara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150" name="Group 5"/>
          <p:cNvGrpSpPr>
            <a:grpSpLocks/>
          </p:cNvGrpSpPr>
          <p:nvPr/>
        </p:nvGrpSpPr>
        <p:grpSpPr bwMode="auto">
          <a:xfrm>
            <a:off x="914400" y="3429000"/>
            <a:ext cx="1219200" cy="1049337"/>
            <a:chOff x="2078" y="1680"/>
            <a:chExt cx="1615" cy="1615"/>
          </a:xfrm>
        </p:grpSpPr>
        <p:sp>
          <p:nvSpPr>
            <p:cNvPr id="6159" name="Oval 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160" name="Oval 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88" name="Oval 8"/>
            <p:cNvSpPr>
              <a:spLocks noChangeArrowheads="1"/>
            </p:cNvSpPr>
            <p:nvPr/>
          </p:nvSpPr>
          <p:spPr bwMode="gray">
            <a:xfrm>
              <a:off x="2644" y="1841"/>
              <a:ext cx="484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62" name="Oval 9"/>
            <p:cNvSpPr>
              <a:spLocks noChangeArrowheads="1"/>
            </p:cNvSpPr>
            <p:nvPr/>
          </p:nvSpPr>
          <p:spPr bwMode="gray">
            <a:xfrm>
              <a:off x="2643" y="1842"/>
              <a:ext cx="485" cy="1295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0F536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0" name="Oval 10"/>
            <p:cNvSpPr>
              <a:spLocks noChangeArrowheads="1"/>
            </p:cNvSpPr>
            <p:nvPr/>
          </p:nvSpPr>
          <p:spPr bwMode="gray">
            <a:xfrm>
              <a:off x="2337" y="1841"/>
              <a:ext cx="1096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64" name="Oval 11"/>
            <p:cNvSpPr>
              <a:spLocks noChangeArrowheads="1"/>
            </p:cNvSpPr>
            <p:nvPr/>
          </p:nvSpPr>
          <p:spPr bwMode="gray">
            <a:xfrm>
              <a:off x="2337" y="1956"/>
              <a:ext cx="1097" cy="999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smtClean="0">
                  <a:solidFill>
                    <a:srgbClr val="0000CC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3.2</a:t>
              </a:r>
              <a:endParaRPr lang="en-US" altLang="en-US" sz="2400" b="1">
                <a:solidFill>
                  <a:srgbClr val="0000CC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151" name="Group 14"/>
          <p:cNvGrpSpPr>
            <a:grpSpLocks/>
          </p:cNvGrpSpPr>
          <p:nvPr/>
        </p:nvGrpSpPr>
        <p:grpSpPr bwMode="auto">
          <a:xfrm>
            <a:off x="808038" y="1676400"/>
            <a:ext cx="1219200" cy="1143000"/>
            <a:chOff x="2078" y="1680"/>
            <a:chExt cx="1615" cy="1615"/>
          </a:xfrm>
        </p:grpSpPr>
        <p:sp>
          <p:nvSpPr>
            <p:cNvPr id="6153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154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7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56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9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58" name="Oval 20"/>
            <p:cNvSpPr>
              <a:spLocks noChangeArrowheads="1"/>
            </p:cNvSpPr>
            <p:nvPr/>
          </p:nvSpPr>
          <p:spPr bwMode="gray">
            <a:xfrm>
              <a:off x="2320" y="2003"/>
              <a:ext cx="1098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3.1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AutoShape 3" descr="Canvas"/>
          <p:cNvSpPr>
            <a:spLocks noChangeArrowheads="1"/>
          </p:cNvSpPr>
          <p:nvPr/>
        </p:nvSpPr>
        <p:spPr bwMode="gray">
          <a:xfrm>
            <a:off x="1830203" y="5051425"/>
            <a:ext cx="6858000" cy="1049337"/>
          </a:xfrm>
          <a:prstGeom prst="roundRect">
            <a:avLst>
              <a:gd name="adj" fmla="val 50000"/>
            </a:avLst>
          </a:prstGeom>
          <a:solidFill>
            <a:srgbClr val="FFCC99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ĐỘNG CƠ </a:t>
            </a:r>
            <a:endPara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MỘT CHIỀU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1" name="Group 5"/>
          <p:cNvGrpSpPr>
            <a:grpSpLocks/>
          </p:cNvGrpSpPr>
          <p:nvPr/>
        </p:nvGrpSpPr>
        <p:grpSpPr bwMode="auto">
          <a:xfrm>
            <a:off x="763403" y="5029200"/>
            <a:ext cx="1219200" cy="1049337"/>
            <a:chOff x="2078" y="1680"/>
            <a:chExt cx="1615" cy="1615"/>
          </a:xfrm>
        </p:grpSpPr>
        <p:sp>
          <p:nvSpPr>
            <p:cNvPr id="22" name="Oval 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8"/>
            <p:cNvSpPr>
              <a:spLocks noChangeArrowheads="1"/>
            </p:cNvSpPr>
            <p:nvPr/>
          </p:nvSpPr>
          <p:spPr bwMode="gray">
            <a:xfrm>
              <a:off x="2644" y="1841"/>
              <a:ext cx="484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9"/>
            <p:cNvSpPr>
              <a:spLocks noChangeArrowheads="1"/>
            </p:cNvSpPr>
            <p:nvPr/>
          </p:nvSpPr>
          <p:spPr bwMode="gray">
            <a:xfrm>
              <a:off x="2643" y="1842"/>
              <a:ext cx="485" cy="1295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0F536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6" name="Oval 10"/>
            <p:cNvSpPr>
              <a:spLocks noChangeArrowheads="1"/>
            </p:cNvSpPr>
            <p:nvPr/>
          </p:nvSpPr>
          <p:spPr bwMode="gray">
            <a:xfrm>
              <a:off x="2337" y="1841"/>
              <a:ext cx="1096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7" name="Oval 11"/>
            <p:cNvSpPr>
              <a:spLocks noChangeArrowheads="1"/>
            </p:cNvSpPr>
            <p:nvPr/>
          </p:nvSpPr>
          <p:spPr bwMode="gray">
            <a:xfrm>
              <a:off x="2337" y="1956"/>
              <a:ext cx="1097" cy="999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smtClean="0">
                  <a:solidFill>
                    <a:srgbClr val="0000CC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3.3</a:t>
              </a:r>
              <a:endParaRPr lang="en-US" altLang="en-US" sz="2400" b="1">
                <a:solidFill>
                  <a:srgbClr val="0000CC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9042" y="508140"/>
            <a:ext cx="5989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 cơ điện một chiều được phân ra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loại:  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6799" y="1219200"/>
            <a:ext cx="6324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Động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điện một chiều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 châm vĩnh cửu.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66798" y="1930260"/>
            <a:ext cx="63246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Động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điện một chiều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 châm điện.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447800" y="264132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Động cơ </a:t>
            </a:r>
            <a:r>
              <a:rPr lang="en-US" alt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một chiều kích từ độc </a:t>
            </a:r>
            <a:r>
              <a:rPr lang="en-US" alt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lập. </a:t>
            </a:r>
            <a:endParaRPr lang="en-US" alt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1447800" y="335238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Động cơ </a:t>
            </a:r>
            <a:r>
              <a:rPr lang="en-US" alt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một chiều kích từ </a:t>
            </a:r>
            <a:r>
              <a:rPr lang="en-US" alt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song song. </a:t>
            </a:r>
            <a:endParaRPr lang="en-US" alt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3"/>
          <p:cNvSpPr>
            <a:spLocks noChangeArrowheads="1"/>
          </p:cNvSpPr>
          <p:nvPr/>
        </p:nvSpPr>
        <p:spPr bwMode="auto">
          <a:xfrm>
            <a:off x="1447800" y="406344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Động cơ </a:t>
            </a:r>
            <a:r>
              <a:rPr lang="en-US" alt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một chiều kích </a:t>
            </a:r>
            <a:r>
              <a:rPr lang="en-US" alt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 nối tiếp  </a:t>
            </a:r>
            <a:endParaRPr lang="en-US" alt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1447800" y="477450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Động cơ </a:t>
            </a:r>
            <a:r>
              <a:rPr lang="en-US" alt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một chiều kích từ </a:t>
            </a:r>
            <a:r>
              <a:rPr lang="en-US" alt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hỗn hợp </a:t>
            </a:r>
            <a:endParaRPr lang="en-US" alt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6545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7" grpId="0"/>
      <p:bldP spid="21" grpId="0"/>
      <p:bldP spid="23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0423419"/>
              </p:ext>
            </p:extLst>
          </p:nvPr>
        </p:nvGraphicFramePr>
        <p:xfrm>
          <a:off x="623986" y="152400"/>
          <a:ext cx="3033614" cy="25424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64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8004" t="49214" r="51750" b="15366"/>
                      <a:stretch>
                        <a:fillRect/>
                      </a:stretch>
                    </p:blipFill>
                    <p:spPr bwMode="auto">
                      <a:xfrm>
                        <a:off x="623986" y="152400"/>
                        <a:ext cx="3033614" cy="25424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97692" y="2674203"/>
            <a:ext cx="38409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 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 nguyên lý động cơ điện một chiều kích từ độc lập 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4740701"/>
              </p:ext>
            </p:extLst>
          </p:nvPr>
        </p:nvGraphicFramePr>
        <p:xfrm>
          <a:off x="4871127" y="152401"/>
          <a:ext cx="3570576" cy="26286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65" r:id="rId6" imgW="8934450" imgH="4286250" progId="AutoCAD.Drawing.17">
                  <p:embed/>
                </p:oleObj>
              </mc:Choice>
              <mc:Fallback>
                <p:oleObj r:id="rId6" imgW="8934450" imgH="4286250" progId="AutoCAD.Drawing.17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2841" t="48508" r="47919" b="22414"/>
                      <a:stretch>
                        <a:fillRect/>
                      </a:stretch>
                    </p:blipFill>
                    <p:spPr bwMode="auto">
                      <a:xfrm>
                        <a:off x="4871127" y="152401"/>
                        <a:ext cx="3570576" cy="26286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724400" y="2674203"/>
            <a:ext cx="38717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 nguyên lý động cơ điện một chiều kích từ song song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629730"/>
              </p:ext>
            </p:extLst>
          </p:nvPr>
        </p:nvGraphicFramePr>
        <p:xfrm>
          <a:off x="224711" y="4191000"/>
          <a:ext cx="4196243" cy="15580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66" r:id="rId8" imgW="8934450" imgH="4286250" progId="AutoCAD.Drawing.17">
                  <p:embed/>
                </p:oleObj>
              </mc:Choice>
              <mc:Fallback>
                <p:oleObj r:id="rId8" imgW="8934450" imgH="4286250" progId="AutoCAD.Drawing.17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9126" t="53398" r="30870" b="31253"/>
                      <a:stretch>
                        <a:fillRect/>
                      </a:stretch>
                    </p:blipFill>
                    <p:spPr bwMode="auto">
                      <a:xfrm>
                        <a:off x="224711" y="4191000"/>
                        <a:ext cx="4196243" cy="15580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24452" y="5874603"/>
            <a:ext cx="40356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 nguyên lý động cơ điện một chiều kích từ nối tiếp</a:t>
            </a: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5851254"/>
              </p:ext>
            </p:extLst>
          </p:nvPr>
        </p:nvGraphicFramePr>
        <p:xfrm>
          <a:off x="4952364" y="3689064"/>
          <a:ext cx="3752791" cy="2180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67" r:id="rId10" imgW="8934450" imgH="4286250" progId="AutoCAD.Drawing.17">
                  <p:embed/>
                </p:oleObj>
              </mc:Choice>
              <mc:Fallback>
                <p:oleObj r:id="rId10" imgW="8934450" imgH="4286250" progId="AutoCAD.Drawing.17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5350" t="44908" r="26910" b="33801"/>
                      <a:stretch>
                        <a:fillRect/>
                      </a:stretch>
                    </p:blipFill>
                    <p:spPr bwMode="auto">
                      <a:xfrm>
                        <a:off x="4952364" y="3689064"/>
                        <a:ext cx="3752791" cy="21808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4847560" y="5869890"/>
            <a:ext cx="396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 nguyên lý động cơ điện một chiều kích từ hỗn hợp </a:t>
            </a:r>
          </a:p>
        </p:txBody>
      </p:sp>
    </p:spTree>
    <p:extLst>
      <p:ext uri="{BB962C8B-B14F-4D97-AF65-F5344CB8AC3E}">
        <p14:creationId xmlns:p14="http://schemas.microsoft.com/office/powerpoint/2010/main" val="11319671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61" y="507842"/>
            <a:ext cx="5015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  Giới </a:t>
            </a: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9569207"/>
              </p:ext>
            </p:extLst>
          </p:nvPr>
        </p:nvGraphicFramePr>
        <p:xfrm>
          <a:off x="3352800" y="558798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43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558798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122143" y="969507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228600" y="2215743"/>
            <a:ext cx="262572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2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256986" y="2848286"/>
            <a:ext cx="31852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228600" y="3512403"/>
            <a:ext cx="31241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28601" y="1583200"/>
            <a:ext cx="258762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337773" y="1115533"/>
            <a:ext cx="1524002" cy="5667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800064" y="2235198"/>
            <a:ext cx="3395668" cy="2590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3523749" y="3229185"/>
            <a:ext cx="5725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4343400" y="3073398"/>
            <a:ext cx="609600" cy="7836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8290026" y="3229185"/>
            <a:ext cx="5725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063418" y="5874603"/>
            <a:ext cx="4293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 khởi động trực tiếp động cơ điện một chiều kích từ song song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09827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1" grpId="0"/>
      <p:bldP spid="23" grpId="0"/>
      <p:bldP spid="25" grpId="0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30" grpId="0" animBg="1"/>
      <p:bldP spid="3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3042586"/>
              </p:ext>
            </p:extLst>
          </p:nvPr>
        </p:nvGraphicFramePr>
        <p:xfrm>
          <a:off x="3352800" y="634998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65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634998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307975" y="960776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307976" y="2095309"/>
            <a:ext cx="239712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307975" y="3810000"/>
            <a:ext cx="304482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 + tiếp điểm K(7,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307976" y="3239202"/>
            <a:ext cx="30448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307976" y="1526644"/>
            <a:ext cx="25876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477786" y="4579497"/>
            <a:ext cx="475214" cy="8826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3749419" y="4883910"/>
            <a:ext cx="551688" cy="5782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8115526" y="4907042"/>
            <a:ext cx="533400" cy="6135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209762" y="4668699"/>
            <a:ext cx="371479" cy="7846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6553200" y="4668699"/>
            <a:ext cx="1425737" cy="12636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07975" y="2664271"/>
            <a:ext cx="240870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900187" y="4729022"/>
            <a:ext cx="469807" cy="6639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261" y="503224"/>
            <a:ext cx="5015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  Giới </a:t>
            </a: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63418" y="5874603"/>
            <a:ext cx="4293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 khởi động trực tiếp động cơ điện một chiều kích từ song song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023572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/>
      <p:bldP spid="15" grpId="0"/>
      <p:bldP spid="17" grpId="0"/>
      <p:bldP spid="18" grpId="0"/>
      <p:bldP spid="3" grpId="0" animBg="1"/>
      <p:bldP spid="3" grpId="1" animBg="1"/>
      <p:bldP spid="22" grpId="0" animBg="1"/>
      <p:bldP spid="22" grpId="1" animBg="1"/>
      <p:bldP spid="24" grpId="0" animBg="1"/>
      <p:bldP spid="27" grpId="0" animBg="1"/>
      <p:bldP spid="27" grpId="1" animBg="1"/>
      <p:bldP spid="26" grpId="0" animBg="1"/>
      <p:bldP spid="28" grpId="0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1924719"/>
              </p:ext>
            </p:extLst>
          </p:nvPr>
        </p:nvGraphicFramePr>
        <p:xfrm>
          <a:off x="3352800" y="558798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88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558798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90261" y="495652"/>
            <a:ext cx="4253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 Nguyên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609600" y="957317"/>
            <a:ext cx="35814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63418" y="5874603"/>
            <a:ext cx="4293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 khởi động trực tiếp động cơ điện một chiều kích từ song song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8875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48131" y="961661"/>
            <a:ext cx="35814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 cơ M: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Oval 1"/>
          <p:cNvSpPr/>
          <p:nvPr/>
        </p:nvSpPr>
        <p:spPr bwMode="auto">
          <a:xfrm>
            <a:off x="1524000" y="1676400"/>
            <a:ext cx="2114291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pha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4111320" y="1676400"/>
            <a:ext cx="1988160" cy="8283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Start(7, 9) 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4064508" y="2783681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9)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xúc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3985419" y="3785097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Contactor K(9,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L21)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5556813" y="4794862"/>
            <a:ext cx="1828799" cy="6639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295400" y="4796704"/>
            <a:ext cx="349085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K(L11, L12), K(L22, L21)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719698" y="5782540"/>
            <a:ext cx="4719131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điện một chiều vào cuộn dây kích từ và cuộn dây phần ứng động cơ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cxnSp>
        <p:nvCxnSpPr>
          <p:cNvPr id="10" name="Straight Arrow Connector 9"/>
          <p:cNvCxnSpPr>
            <a:stCxn id="2" idx="6"/>
            <a:endCxn id="4" idx="1"/>
          </p:cNvCxnSpPr>
          <p:nvPr/>
        </p:nvCxnSpPr>
        <p:spPr bwMode="auto">
          <a:xfrm>
            <a:off x="3638291" y="2090593"/>
            <a:ext cx="47302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 flipH="1">
            <a:off x="5105400" y="3454400"/>
            <a:ext cx="2889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/>
          <p:nvPr/>
        </p:nvCxnSpPr>
        <p:spPr bwMode="auto">
          <a:xfrm>
            <a:off x="3071756" y="5461338"/>
            <a:ext cx="1" cy="3146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5105400" y="4465158"/>
            <a:ext cx="1365813" cy="3297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</p:cNvCxnSpPr>
          <p:nvPr/>
        </p:nvCxnSpPr>
        <p:spPr bwMode="auto">
          <a:xfrm flipH="1">
            <a:off x="3485070" y="4465158"/>
            <a:ext cx="1620330" cy="33154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7391400" y="5132315"/>
            <a:ext cx="30480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5105400" y="2504786"/>
            <a:ext cx="2889" cy="27889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7690413" y="4076002"/>
            <a:ext cx="0" cy="10668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>
            <a:off x="6225381" y="4125127"/>
            <a:ext cx="1465033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6934199" y="3745468"/>
            <a:ext cx="8382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8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7" name="Rectangle 1"/>
          <p:cNvSpPr>
            <a:spLocks noChangeArrowheads="1"/>
          </p:cNvSpPr>
          <p:nvPr/>
        </p:nvSpPr>
        <p:spPr bwMode="auto">
          <a:xfrm>
            <a:off x="90261" y="495652"/>
            <a:ext cx="4253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 Nguyên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125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8112681"/>
              </p:ext>
            </p:extLst>
          </p:nvPr>
        </p:nvGraphicFramePr>
        <p:xfrm>
          <a:off x="3352800" y="558798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11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3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558798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85561" y="969805"/>
            <a:ext cx="29209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90261" y="495652"/>
            <a:ext cx="4253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 Nguyên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63418" y="5874603"/>
            <a:ext cx="4293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 khởi động trực tiếp động cơ điện một chiều kích từ song song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736550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4492320" y="1752600"/>
            <a:ext cx="1988160" cy="716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4445508" y="2783681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4366419" y="3785097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014012" y="4792133"/>
            <a:ext cx="1828799" cy="67579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676400" y="4796704"/>
            <a:ext cx="349085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K(L22, L21)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830873" y="5782540"/>
            <a:ext cx="5191044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điện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chiều vào cuộn dây kích từ và cuộn dây phần ứng động cơ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dừng hoạt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</a:p>
        </p:txBody>
      </p:sp>
      <p:cxnSp>
        <p:nvCxnSpPr>
          <p:cNvPr id="10" name="Straight Arrow Connector 9"/>
          <p:cNvCxnSpPr>
            <a:stCxn id="31" idx="3"/>
            <a:endCxn id="4" idx="1"/>
          </p:cNvCxnSpPr>
          <p:nvPr/>
        </p:nvCxnSpPr>
        <p:spPr bwMode="auto">
          <a:xfrm>
            <a:off x="3999483" y="2107269"/>
            <a:ext cx="492837" cy="35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 flipH="1">
            <a:off x="5486400" y="3454400"/>
            <a:ext cx="2889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>
            <a:stCxn id="28" idx="2"/>
            <a:endCxn id="29" idx="0"/>
          </p:cNvCxnSpPr>
          <p:nvPr/>
        </p:nvCxnSpPr>
        <p:spPr bwMode="auto">
          <a:xfrm>
            <a:off x="3421829" y="5467926"/>
            <a:ext cx="4566" cy="31461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5486400" y="4465158"/>
            <a:ext cx="1442012" cy="32697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  <a:endCxn id="28" idx="0"/>
          </p:cNvCxnSpPr>
          <p:nvPr/>
        </p:nvCxnSpPr>
        <p:spPr bwMode="auto">
          <a:xfrm flipH="1">
            <a:off x="3421829" y="4465158"/>
            <a:ext cx="2064571" cy="3315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7848599" y="5132315"/>
            <a:ext cx="30480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5486400" y="2469066"/>
            <a:ext cx="2889" cy="3146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147612" y="4073886"/>
            <a:ext cx="0" cy="10668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>
            <a:off x="6606381" y="4125127"/>
            <a:ext cx="154123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2094483" y="1697872"/>
            <a:ext cx="1905000" cy="818793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hoạt động</a:t>
            </a:r>
            <a:endParaRPr lang="en-US" altLang="en-US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6703460" y="3745468"/>
            <a:ext cx="137374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>
            <a:spLocks noChangeArrowheads="1"/>
          </p:cNvSpPr>
          <p:nvPr/>
        </p:nvSpPr>
        <p:spPr bwMode="auto">
          <a:xfrm>
            <a:off x="585561" y="969805"/>
            <a:ext cx="29209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7" name="Rectangle 1"/>
          <p:cNvSpPr>
            <a:spLocks noChangeArrowheads="1"/>
          </p:cNvSpPr>
          <p:nvPr/>
        </p:nvSpPr>
        <p:spPr bwMode="auto">
          <a:xfrm>
            <a:off x="90261" y="495652"/>
            <a:ext cx="4253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 Nguyên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88157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7936926"/>
              </p:ext>
            </p:extLst>
          </p:nvPr>
        </p:nvGraphicFramePr>
        <p:xfrm>
          <a:off x="3352800" y="482598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35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3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482598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85561" y="969805"/>
            <a:ext cx="42049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90261" y="495652"/>
            <a:ext cx="4253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 Nguyên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63418" y="5874603"/>
            <a:ext cx="4293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 khởi động trực tiếp động cơ điện một chiều kích từ song song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7569896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4710879" y="1642060"/>
            <a:ext cx="1988160" cy="7201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4664067" y="2654555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4571999" y="3655971"/>
            <a:ext cx="2273819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142029" y="4666729"/>
            <a:ext cx="1828799" cy="7115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905000" y="4667578"/>
            <a:ext cx="3480816" cy="71072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K(L22, L21)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2311401" y="57063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</a:p>
        </p:txBody>
      </p:sp>
      <p:cxnSp>
        <p:nvCxnSpPr>
          <p:cNvPr id="10" name="Straight Arrow Connector 9"/>
          <p:cNvCxnSpPr>
            <a:stCxn id="31" idx="3"/>
            <a:endCxn id="4" idx="1"/>
          </p:cNvCxnSpPr>
          <p:nvPr/>
        </p:nvCxnSpPr>
        <p:spPr bwMode="auto">
          <a:xfrm flipV="1">
            <a:off x="4291226" y="2002130"/>
            <a:ext cx="419653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>
            <a:off x="5707848" y="3325274"/>
            <a:ext cx="1061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>
            <a:stCxn id="28" idx="2"/>
            <a:endCxn id="29" idx="0"/>
          </p:cNvCxnSpPr>
          <p:nvPr/>
        </p:nvCxnSpPr>
        <p:spPr bwMode="auto">
          <a:xfrm flipH="1">
            <a:off x="3643314" y="5378304"/>
            <a:ext cx="2094" cy="32803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5708909" y="4336032"/>
            <a:ext cx="1347520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  <a:endCxn id="28" idx="0"/>
          </p:cNvCxnSpPr>
          <p:nvPr/>
        </p:nvCxnSpPr>
        <p:spPr bwMode="auto">
          <a:xfrm flipH="1">
            <a:off x="3645408" y="4336032"/>
            <a:ext cx="2063501" cy="3315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>
            <a:stCxn id="27" idx="3"/>
          </p:cNvCxnSpPr>
          <p:nvPr/>
        </p:nvCxnSpPr>
        <p:spPr bwMode="auto">
          <a:xfrm>
            <a:off x="7970828" y="5022517"/>
            <a:ext cx="56357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5704959" y="2362199"/>
            <a:ext cx="2889" cy="2923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458200" y="3989211"/>
            <a:ext cx="0" cy="1033306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 flipV="1">
            <a:off x="6845818" y="3996002"/>
            <a:ext cx="1612383" cy="1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609600" y="1642061"/>
            <a:ext cx="3681626" cy="720139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khi có sự cố cần dừng khẩn cấp</a:t>
            </a: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6934200" y="3657600"/>
            <a:ext cx="1219200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585561" y="969805"/>
            <a:ext cx="42049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9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0" name="Rectangle 1"/>
          <p:cNvSpPr>
            <a:spLocks noChangeArrowheads="1"/>
          </p:cNvSpPr>
          <p:nvPr/>
        </p:nvSpPr>
        <p:spPr bwMode="auto">
          <a:xfrm>
            <a:off x="90261" y="495652"/>
            <a:ext cx="4253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 Nguyên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68778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902237" y="4998747"/>
            <a:ext cx="1676400" cy="7924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5966716" y="4998747"/>
            <a:ext cx="2697162" cy="7924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31" name="Flowchart: Alternate Process 30"/>
          <p:cNvSpPr/>
          <p:nvPr/>
        </p:nvSpPr>
        <p:spPr bwMode="auto">
          <a:xfrm>
            <a:off x="1447800" y="49987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>
            <a:stCxn id="4" idx="3"/>
            <a:endCxn id="21" idx="1"/>
          </p:cNvCxnSpPr>
          <p:nvPr/>
        </p:nvCxnSpPr>
        <p:spPr bwMode="auto">
          <a:xfrm>
            <a:off x="5578637" y="5394974"/>
            <a:ext cx="38807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9" name="Straight Arrow Connector 38"/>
          <p:cNvCxnSpPr>
            <a:stCxn id="31" idx="3"/>
            <a:endCxn id="4" idx="1"/>
          </p:cNvCxnSpPr>
          <p:nvPr/>
        </p:nvCxnSpPr>
        <p:spPr bwMode="auto">
          <a:xfrm>
            <a:off x="3517452" y="5394973"/>
            <a:ext cx="384785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3430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2362200" y="1698269"/>
            <a:ext cx="2069873" cy="2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4953000" y="1729309"/>
            <a:ext cx="2133600" cy="255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585561" y="969805"/>
            <a:ext cx="42049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"/>
          <p:cNvSpPr>
            <a:spLocks noChangeArrowheads="1"/>
          </p:cNvSpPr>
          <p:nvPr/>
        </p:nvSpPr>
        <p:spPr bwMode="auto">
          <a:xfrm>
            <a:off x="90261" y="495652"/>
            <a:ext cx="4253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 Nguyên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91898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2556999"/>
              </p:ext>
            </p:extLst>
          </p:nvPr>
        </p:nvGraphicFramePr>
        <p:xfrm>
          <a:off x="3352800" y="634998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58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3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634998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141052" y="507842"/>
            <a:ext cx="49643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  <a:defRPr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3.1.3  Bảo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vệ mạch điện và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063418" y="5874603"/>
            <a:ext cx="4293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 khởi động trực tiếp động cơ điện một chiều kích từ song song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457200" y="970797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458788" y="1579868"/>
            <a:ext cx="26257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457200" y="2430242"/>
            <a:ext cx="27436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5263240" y="1143000"/>
            <a:ext cx="1676402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4269874" y="3124200"/>
            <a:ext cx="782054" cy="8960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5177790" y="4823328"/>
            <a:ext cx="461010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2456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0" grpId="1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/>
        </p:nvGraphicFramePr>
        <p:xfrm>
          <a:off x="3352800" y="634998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81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3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634998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141052" y="507842"/>
            <a:ext cx="49643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  Bảo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vệ mạch điện và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457200" y="97079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458788" y="1579868"/>
            <a:ext cx="26257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3715723" y="4934712"/>
            <a:ext cx="674964" cy="50493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63418" y="5874603"/>
            <a:ext cx="4293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 khởi động trực tiếp động cơ điện một chiều kích từ song song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1310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44425" y="611678"/>
            <a:ext cx="71881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hai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 đảo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quay động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điện một chiều:</a:t>
            </a: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chiều quay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46176" y="1177179"/>
            <a:ext cx="845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 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 tính nguồn đặt vào bộ dây phần ứng của động cơ để đổi chiều dòng điện Iư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động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46176" y="2112012"/>
            <a:ext cx="845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Đảo chiều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 tính nguồn đặt vào cuộn dây kích từ để thay đổi chiều từ thông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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của động cơ</a:t>
            </a: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1377" y="3046845"/>
            <a:ext cx="87629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 ý: </a:t>
            </a:r>
            <a:r>
              <a:rPr lang="en-US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 chiều </a:t>
            </a:r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quay bằng cách đảo chiều cực </a:t>
            </a:r>
            <a:r>
              <a:rPr lang="en-US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 nguồn đặt vào cuộn kích từ để thay đổi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từ thông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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 sử </a:t>
            </a:r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 vì: </a:t>
            </a:r>
            <a:endParaRPr lang="en-US" sz="2400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6176" y="3981678"/>
            <a:ext cx="8305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vi-VN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 từ có nhiều vòng, hệ số tự cảm khá lớn làm cho thời gian quá độ khi đảo chiều tăng lên</a:t>
            </a:r>
            <a:endParaRPr lang="en-US" sz="2400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6176" y="4922056"/>
            <a:ext cx="8305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vi-VN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 động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đang quay, nếu vẫn đặt điện áp lên cuộn dây phần ứng mà đảo chiều từ thông thì trong quá trình đổi dấu từ thông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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sẽ biến thiên qua những giá trị rất bé, gây nên hiện tượng quá tốc độ, làm </a:t>
            </a:r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</a:t>
            </a:r>
            <a:r>
              <a:rPr lang="vi-VN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cổ góp và các đai, chêm của </a:t>
            </a:r>
            <a:r>
              <a:rPr lang="en-US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 phần </a:t>
            </a:r>
            <a:r>
              <a:rPr lang="vi-VN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/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4296803"/>
              </p:ext>
            </p:extLst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08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3.2.1  Giới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031" y="982981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449952" y="1493056"/>
            <a:ext cx="32992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5001085" y="1954721"/>
            <a:ext cx="1117790" cy="208387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449952" y="2033068"/>
            <a:ext cx="33655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2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5562600" y="881309"/>
            <a:ext cx="1371600" cy="533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449952" y="2578136"/>
            <a:ext cx="2816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4706112" y="1841157"/>
            <a:ext cx="414668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449952" y="3492536"/>
            <a:ext cx="28136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706113" y="3517424"/>
            <a:ext cx="414668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449952" y="4404864"/>
            <a:ext cx="289025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153400" y="2632606"/>
            <a:ext cx="62048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chiều quay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6875422" y="2578135"/>
            <a:ext cx="1430378" cy="774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953978" y="3505200"/>
            <a:ext cx="379539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953978" y="1901619"/>
            <a:ext cx="331058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6" grpId="0"/>
      <p:bldP spid="27" grpId="0" animBg="1"/>
      <p:bldP spid="27" grpId="1" animBg="1"/>
      <p:bldP spid="28" grpId="0"/>
      <p:bldP spid="31" grpId="0" animBg="1"/>
      <p:bldP spid="30" grpId="0" animBg="1"/>
      <p:bldP spid="30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8593276"/>
              </p:ext>
            </p:extLst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249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263985" y="979778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457200" y="151612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142232" y="4343400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457200" y="2055741"/>
            <a:ext cx="11791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5020149" y="4097750"/>
            <a:ext cx="457200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23219" y="3660918"/>
            <a:ext cx="330626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6553200" y="4191000"/>
            <a:ext cx="1153581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8209853" y="5181600"/>
            <a:ext cx="553147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23219" y="3125859"/>
            <a:ext cx="29005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658339" y="4191000"/>
            <a:ext cx="390775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323218" y="4565309"/>
            <a:ext cx="34994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170107" y="4303696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6553200" y="5082223"/>
            <a:ext cx="1153581" cy="9375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457200" y="2590800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6200040" y="4267200"/>
            <a:ext cx="429852" cy="5931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3.2.1  Giới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chiều quay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83866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7" grpId="0" animBg="1"/>
      <p:bldP spid="28" grpId="0"/>
      <p:bldP spid="31" grpId="0" animBg="1"/>
      <p:bldP spid="31" grpId="1" animBg="1"/>
      <p:bldP spid="29" grpId="0"/>
      <p:bldP spid="33" grpId="0" animBg="1"/>
      <p:bldP spid="33" grpId="1" animBg="1"/>
      <p:bldP spid="34" grpId="0" animBg="1"/>
      <p:bldP spid="35" grpId="0"/>
      <p:bldP spid="36" grpId="0" animBg="1"/>
      <p:bldP spid="3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6171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8858632"/>
              </p:ext>
            </p:extLst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70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3.2.2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chiều quay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62400" y="5950803"/>
            <a:ext cx="49126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lang="en-US" sz="2400"/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/>
          <p:cNvSpPr/>
          <p:nvPr/>
        </p:nvSpPr>
        <p:spPr bwMode="auto">
          <a:xfrm>
            <a:off x="1447800" y="1521220"/>
            <a:ext cx="1900034" cy="91014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3752088" y="1600200"/>
            <a:ext cx="2114061" cy="7521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646385" y="2615184"/>
            <a:ext cx="2325467" cy="7225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30111" y="3604738"/>
            <a:ext cx="2558014" cy="73292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477000" y="4910328"/>
            <a:ext cx="1962728" cy="70803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377773" y="4910328"/>
            <a:ext cx="2879436" cy="7138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(L11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L12),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(L13, L23)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2266942" y="6011140"/>
            <a:ext cx="5101096" cy="6904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điện một chiều vào cuộn dây kích từ và cuộn dây phần ứng động cơ M,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thuận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53" idx="6"/>
            <a:endCxn id="54" idx="1"/>
          </p:cNvCxnSpPr>
          <p:nvPr/>
        </p:nvCxnSpPr>
        <p:spPr bwMode="auto">
          <a:xfrm>
            <a:off x="3347834" y="1976293"/>
            <a:ext cx="404254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 flipH="1">
            <a:off x="4809118" y="3337719"/>
            <a:ext cx="1" cy="2670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 flipH="1">
            <a:off x="4817490" y="5624222"/>
            <a:ext cx="1" cy="3869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809118" y="4337661"/>
            <a:ext cx="2649246" cy="5726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707730" y="4337661"/>
            <a:ext cx="3101388" cy="4629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>
            <a:stCxn id="57" idx="3"/>
          </p:cNvCxnSpPr>
          <p:nvPr/>
        </p:nvCxnSpPr>
        <p:spPr bwMode="auto">
          <a:xfrm flipV="1">
            <a:off x="8439728" y="5257800"/>
            <a:ext cx="389948" cy="654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10659" y="40386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 flipV="1">
            <a:off x="6088125" y="3971200"/>
            <a:ext cx="2741552" cy="124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215059" y="4800600"/>
            <a:ext cx="2985341" cy="7282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809118" y="4337661"/>
            <a:ext cx="8373" cy="5726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809119" y="2352386"/>
            <a:ext cx="0" cy="26279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7010400" y="3581400"/>
            <a:ext cx="1295401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3.2.2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chiều quay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9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4647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 thuận: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292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0649869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 bwMode="auto">
          <a:xfrm>
            <a:off x="3810000" y="1535195"/>
            <a:ext cx="2114061" cy="7026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810000" y="2529681"/>
            <a:ext cx="2114061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87572" y="3510939"/>
            <a:ext cx="2563216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05600" y="4700011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4700011"/>
            <a:ext cx="3187529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(L11, L12), K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(L13, L23)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2303592" y="5934940"/>
            <a:ext cx="513354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điện một chiều vào cuộn dây kích từ và cuộn dây phần ứng động cơ M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thuận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2" idx="3"/>
            <a:endCxn id="54" idx="1"/>
          </p:cNvCxnSpPr>
          <p:nvPr/>
        </p:nvCxnSpPr>
        <p:spPr bwMode="auto">
          <a:xfrm>
            <a:off x="3352800" y="1880917"/>
            <a:ext cx="457200" cy="559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>
            <a:off x="4867031" y="3200400"/>
            <a:ext cx="2149" cy="3105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>
            <a:off x="4870365" y="5371233"/>
            <a:ext cx="0" cy="5637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869180" y="4191000"/>
            <a:ext cx="2817784" cy="509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814388" y="4191000"/>
            <a:ext cx="3054792" cy="7254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>
            <a:stCxn id="57" idx="3"/>
          </p:cNvCxnSpPr>
          <p:nvPr/>
        </p:nvCxnSpPr>
        <p:spPr bwMode="auto">
          <a:xfrm flipV="1">
            <a:off x="8668328" y="5029200"/>
            <a:ext cx="241471" cy="349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38100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>
            <a:off x="6150788" y="3810000"/>
            <a:ext cx="2745595" cy="409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580776" y="4916465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869180" y="4191000"/>
            <a:ext cx="1185" cy="509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867031" y="2237834"/>
            <a:ext cx="0" cy="2918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066800" y="1524000"/>
            <a:ext cx="2286000" cy="71383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quay thuận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6875884" y="3409890"/>
            <a:ext cx="165851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6"/>
          <p:cNvSpPr>
            <a:spLocks noChangeArrowheads="1"/>
          </p:cNvSpPr>
          <p:nvPr/>
        </p:nvSpPr>
        <p:spPr bwMode="auto">
          <a:xfrm>
            <a:off x="259672" y="983915"/>
            <a:ext cx="44647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 thuận: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23860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5409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quay chiều nghịch: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16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11188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/>
          <p:cNvSpPr/>
          <p:nvPr/>
        </p:nvSpPr>
        <p:spPr bwMode="auto">
          <a:xfrm>
            <a:off x="1371600" y="1534084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3622392" y="1596760"/>
            <a:ext cx="2280957" cy="6929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508344" y="2590800"/>
            <a:ext cx="2509053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08343" y="3562608"/>
            <a:ext cx="2509053" cy="6988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403976" y="4800600"/>
            <a:ext cx="2130424" cy="7383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382891" y="4800600"/>
            <a:ext cx="2759959" cy="7383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(L11, L13),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(L12, L23)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825626" y="5943600"/>
            <a:ext cx="7874488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Cấp điện một chiều vào cuộn dây kích từ và cuộn dây phần ứng động cơ M (dòng điện chạy qua cuộn dây phần ứng đảo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quay nghịch</a:t>
            </a:r>
          </a:p>
        </p:txBody>
      </p:sp>
      <p:cxnSp>
        <p:nvCxnSpPr>
          <p:cNvPr id="60" name="Straight Arrow Connector 59"/>
          <p:cNvCxnSpPr>
            <a:stCxn id="53" idx="6"/>
            <a:endCxn id="54" idx="1"/>
          </p:cNvCxnSpPr>
          <p:nvPr/>
        </p:nvCxnSpPr>
        <p:spPr bwMode="auto">
          <a:xfrm flipV="1">
            <a:off x="3271634" y="1943235"/>
            <a:ext cx="350758" cy="504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 flipH="1">
            <a:off x="4762870" y="3261519"/>
            <a:ext cx="1" cy="3010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 flipH="1">
            <a:off x="4762870" y="5538944"/>
            <a:ext cx="1" cy="4046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762870" y="4261461"/>
            <a:ext cx="2706318" cy="5391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614613" y="4261461"/>
            <a:ext cx="3148257" cy="3867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>
            <a:stCxn id="57" idx="3"/>
          </p:cNvCxnSpPr>
          <p:nvPr/>
        </p:nvCxnSpPr>
        <p:spPr bwMode="auto">
          <a:xfrm>
            <a:off x="8534400" y="5169772"/>
            <a:ext cx="239486" cy="619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734459" y="3962402"/>
            <a:ext cx="1" cy="120737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 flipV="1">
            <a:off x="6017396" y="3912035"/>
            <a:ext cx="2717064" cy="295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121942" y="4648200"/>
            <a:ext cx="2985341" cy="7185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762870" y="4261461"/>
            <a:ext cx="1" cy="5391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762871" y="2289710"/>
            <a:ext cx="0" cy="30109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6478587" y="3505200"/>
            <a:ext cx="1295401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259672" y="983915"/>
            <a:ext cx="45409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quay chiều nghịch: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5728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quay nghịch: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341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964557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 bwMode="auto">
          <a:xfrm>
            <a:off x="3757656" y="1566432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757656" y="2514600"/>
            <a:ext cx="2114061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35679" y="3505200"/>
            <a:ext cx="2558014" cy="7106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477000" y="4724400"/>
            <a:ext cx="1962728" cy="7050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407779" y="4724400"/>
            <a:ext cx="2813815" cy="706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(L11, L13), 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(L12, L23)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2073019" y="5934940"/>
            <a:ext cx="5483332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 một chiều vào cuộn dây kích từ và cuộn dây phần ứng 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M, 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2" idx="3"/>
            <a:endCxn id="54" idx="1"/>
          </p:cNvCxnSpPr>
          <p:nvPr/>
        </p:nvCxnSpPr>
        <p:spPr bwMode="auto">
          <a:xfrm flipV="1">
            <a:off x="3247262" y="1886009"/>
            <a:ext cx="510394" cy="116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 flipH="1">
            <a:off x="4814686" y="3185319"/>
            <a:ext cx="1" cy="31988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 flipH="1">
            <a:off x="4814685" y="5430507"/>
            <a:ext cx="2" cy="50443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814686" y="4215865"/>
            <a:ext cx="2643678" cy="50853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919412" y="4215865"/>
            <a:ext cx="2895274" cy="66093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439728" y="5087881"/>
            <a:ext cx="334158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773886" y="3882536"/>
            <a:ext cx="0" cy="117519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 flipV="1">
            <a:off x="6093693" y="3860533"/>
            <a:ext cx="2585241" cy="641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685800" y="4876800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814686" y="4215865"/>
            <a:ext cx="1" cy="50853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814687" y="2205586"/>
            <a:ext cx="0" cy="30901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171875" y="1524000"/>
            <a:ext cx="2075387" cy="747282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quay nghịch</a:t>
            </a: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6794351" y="3441243"/>
            <a:ext cx="1524000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quay nghịch: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67938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ộng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365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752442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 bwMode="auto">
          <a:xfrm>
            <a:off x="3922459" y="1682044"/>
            <a:ext cx="2114061" cy="7030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922459" y="2715269"/>
            <a:ext cx="2114061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700482" y="3700332"/>
            <a:ext cx="2558014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05600" y="4762500"/>
            <a:ext cx="1962728" cy="7582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572581" y="4762500"/>
            <a:ext cx="2813815" cy="7582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(L11, L13), 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(L12, L23)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2237824" y="5934940"/>
            <a:ext cx="5483331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Ngắt điện một chiều vào cuộn dây kích từ và cuộn dây phần ứng động cơ M,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2" idx="3"/>
            <a:endCxn id="54" idx="1"/>
          </p:cNvCxnSpPr>
          <p:nvPr/>
        </p:nvCxnSpPr>
        <p:spPr bwMode="auto">
          <a:xfrm flipV="1">
            <a:off x="3412066" y="2033579"/>
            <a:ext cx="510393" cy="1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 flipH="1">
            <a:off x="4979489" y="3385988"/>
            <a:ext cx="1" cy="3143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>
            <a:off x="4979489" y="5520788"/>
            <a:ext cx="1" cy="4141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979489" y="4380393"/>
            <a:ext cx="2707475" cy="3821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890588" y="4380393"/>
            <a:ext cx="3088901" cy="5345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672396" y="5141644"/>
            <a:ext cx="14411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2713" y="4082283"/>
            <a:ext cx="0" cy="105936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>
            <a:off x="6258496" y="4040363"/>
            <a:ext cx="2634217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656976" y="4914900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979489" y="4380393"/>
            <a:ext cx="0" cy="3821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979490" y="2385113"/>
            <a:ext cx="0" cy="3301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516466" y="1524000"/>
            <a:ext cx="2895600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quay nghịch, 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6808161" y="3577403"/>
            <a:ext cx="153488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ộng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40590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 bwMode="auto">
          <a:xfrm>
            <a:off x="3893770" y="4861676"/>
            <a:ext cx="1676400" cy="7924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5966716" y="4861676"/>
            <a:ext cx="2697162" cy="7924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34" name="Flowchart: Alternate Process 33"/>
          <p:cNvSpPr/>
          <p:nvPr/>
        </p:nvSpPr>
        <p:spPr bwMode="auto">
          <a:xfrm>
            <a:off x="990600" y="4861675"/>
            <a:ext cx="2504279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Straight Arrow Connector 34"/>
          <p:cNvCxnSpPr>
            <a:stCxn id="32" idx="3"/>
            <a:endCxn id="33" idx="1"/>
          </p:cNvCxnSpPr>
          <p:nvPr/>
        </p:nvCxnSpPr>
        <p:spPr bwMode="auto">
          <a:xfrm>
            <a:off x="5570170" y="5257903"/>
            <a:ext cx="396546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34" idx="3"/>
            <a:endCxn id="32" idx="1"/>
          </p:cNvCxnSpPr>
          <p:nvPr/>
        </p:nvCxnSpPr>
        <p:spPr bwMode="auto">
          <a:xfrm>
            <a:off x="3494879" y="5257902"/>
            <a:ext cx="398891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2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2133600" y="1829219"/>
            <a:ext cx="2121182" cy="251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5141748" y="1752600"/>
            <a:ext cx="2173549" cy="260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ộng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67858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6993807"/>
              </p:ext>
            </p:extLst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89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51288" y="98671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730700" y="1539165"/>
            <a:ext cx="2744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729680" y="2170501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5571067" y="887952"/>
            <a:ext cx="1295400" cy="55067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4114800" y="4343400"/>
            <a:ext cx="581693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661208" y="4206566"/>
            <a:ext cx="378514" cy="6109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90261" y="515046"/>
            <a:ext cx="516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3.2.3 Bảo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 mạch điện và động cơ: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8" grpId="0"/>
      <p:bldP spid="29" grpId="0"/>
      <p:bldP spid="30" grpId="0" animBg="1"/>
      <p:bldP spid="30" grpId="1" animBg="1"/>
      <p:bldP spid="31" grpId="0" animBg="1"/>
      <p:bldP spid="3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3074422"/>
              </p:ext>
            </p:extLst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14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4800" y="984772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67606" y="1701065"/>
            <a:ext cx="27364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123267" y="4336782"/>
            <a:ext cx="554183" cy="54494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606" y="2312253"/>
            <a:ext cx="320269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 điểm 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11) và K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</a:p>
        </p:txBody>
      </p:sp>
      <p:sp>
        <p:nvSpPr>
          <p:cNvPr id="28" name="Oval 27"/>
          <p:cNvSpPr/>
          <p:nvPr/>
        </p:nvSpPr>
        <p:spPr bwMode="auto">
          <a:xfrm>
            <a:off x="7702079" y="4361551"/>
            <a:ext cx="378515" cy="4954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730068" y="5226848"/>
            <a:ext cx="378515" cy="4954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90261" y="515046"/>
            <a:ext cx="516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3.2.3 Bảo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 mạch điện và động cơ: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504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1" grpId="0"/>
      <p:bldP spid="23" grpId="0" animBg="1"/>
      <p:bldP spid="23" grpId="1" animBg="1"/>
      <p:bldP spid="3" grpId="0"/>
      <p:bldP spid="28" grpId="0" animBg="1"/>
      <p:bldP spid="2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248517" y="1443335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90262" y="515046"/>
            <a:ext cx="335865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3.2.3 Bảo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 mạch điện và động cơ: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584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3.3.1  Giới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gián tiếp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228600" y="982981"/>
            <a:ext cx="3443931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8114198"/>
              </p:ext>
            </p:extLst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439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457200" y="1581912"/>
            <a:ext cx="3447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893516" y="1405264"/>
            <a:ext cx="2097019" cy="7725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457200" y="2110847"/>
            <a:ext cx="3447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334000" y="790690"/>
            <a:ext cx="1118335" cy="4115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457200" y="3542035"/>
            <a:ext cx="32930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6213753" y="2023535"/>
            <a:ext cx="489302" cy="4615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457200" y="4087103"/>
            <a:ext cx="32930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457200" y="4613300"/>
            <a:ext cx="45986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động lực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386668" y="1513770"/>
            <a:ext cx="397407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7026415" y="2033591"/>
            <a:ext cx="517385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457200" y="2644247"/>
            <a:ext cx="24003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Điện trở R1, R2, R3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6179885" y="1569029"/>
            <a:ext cx="574650" cy="4196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003165" y="1576324"/>
            <a:ext cx="549238" cy="4051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7800774" y="1576324"/>
            <a:ext cx="581225" cy="40510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4250266" y="2521916"/>
            <a:ext cx="805553" cy="53256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3" name="Rectangle 13"/>
          <p:cNvSpPr>
            <a:spLocks noChangeArrowheads="1"/>
          </p:cNvSpPr>
          <p:nvPr/>
        </p:nvSpPr>
        <p:spPr bwMode="auto">
          <a:xfrm>
            <a:off x="467872" y="5136911"/>
            <a:ext cx="45986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7817708" y="2048429"/>
            <a:ext cx="517385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4451158" y="6073914"/>
            <a:ext cx="44642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ba cấp điện trở của động cơ điện một chiều kích từ hỗn hợp</a:t>
            </a:r>
          </a:p>
        </p:txBody>
      </p:sp>
    </p:spTree>
    <p:extLst>
      <p:ext uri="{BB962C8B-B14F-4D97-AF65-F5344CB8AC3E}">
        <p14:creationId xmlns:p14="http://schemas.microsoft.com/office/powerpoint/2010/main" val="16503835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7" grpId="0" animBg="1"/>
      <p:bldP spid="37" grpId="1" animBg="1"/>
      <p:bldP spid="38" grpId="0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/>
      <p:bldP spid="44" grpId="0" animBg="1"/>
      <p:bldP spid="44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2148032"/>
              </p:ext>
            </p:extLst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06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7" name="Rectangle 19"/>
          <p:cNvSpPr>
            <a:spLocks noChangeArrowheads="1"/>
          </p:cNvSpPr>
          <p:nvPr/>
        </p:nvSpPr>
        <p:spPr bwMode="auto">
          <a:xfrm>
            <a:off x="139700" y="976711"/>
            <a:ext cx="3365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28601" y="1502765"/>
            <a:ext cx="2362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3048000" y="3129069"/>
            <a:ext cx="422894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29915" y="2032463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518279" y="2968129"/>
            <a:ext cx="736645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28600" y="3617616"/>
            <a:ext cx="41239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314458" y="3058379"/>
            <a:ext cx="866703" cy="8186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866476" y="3922304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Rectangle 13"/>
          <p:cNvSpPr>
            <a:spLocks noChangeArrowheads="1"/>
          </p:cNvSpPr>
          <p:nvPr/>
        </p:nvSpPr>
        <p:spPr bwMode="auto">
          <a:xfrm>
            <a:off x="228600" y="3092029"/>
            <a:ext cx="30170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4007133" y="3082040"/>
            <a:ext cx="692281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228600" y="4149034"/>
            <a:ext cx="50858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(7, 11)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7848600" y="3048000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9"/>
          <p:cNvSpPr>
            <a:spLocks noChangeArrowheads="1"/>
          </p:cNvSpPr>
          <p:nvPr/>
        </p:nvSpPr>
        <p:spPr bwMode="auto">
          <a:xfrm>
            <a:off x="228600" y="2562161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4495800" y="3064486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917107" y="3579258"/>
            <a:ext cx="646822" cy="4245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296672" y="5713906"/>
            <a:ext cx="40782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3.3.1  Giới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gián tiếp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3"/>
          <p:cNvSpPr>
            <a:spLocks noChangeArrowheads="1"/>
          </p:cNvSpPr>
          <p:nvPr/>
        </p:nvSpPr>
        <p:spPr bwMode="auto">
          <a:xfrm>
            <a:off x="4451158" y="6073914"/>
            <a:ext cx="44642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ba cấp điện trở của động cơ điện một chiều kích từ hỗn hợp</a:t>
            </a: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250824" y="4668639"/>
            <a:ext cx="50636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17)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6176075" y="3962400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7837424" y="4739743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6156914" y="4724400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0" name="Rectangle 13"/>
          <p:cNvSpPr>
            <a:spLocks noChangeArrowheads="1"/>
          </p:cNvSpPr>
          <p:nvPr/>
        </p:nvSpPr>
        <p:spPr bwMode="auto">
          <a:xfrm>
            <a:off x="263017" y="5189152"/>
            <a:ext cx="4267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(7, 19)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Oval 50"/>
          <p:cNvSpPr/>
          <p:nvPr/>
        </p:nvSpPr>
        <p:spPr bwMode="auto">
          <a:xfrm>
            <a:off x="6185232" y="5534439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2" name="Oval 51"/>
          <p:cNvSpPr/>
          <p:nvPr/>
        </p:nvSpPr>
        <p:spPr bwMode="auto">
          <a:xfrm>
            <a:off x="7837424" y="5578252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7897946" y="4377106"/>
            <a:ext cx="646822" cy="4245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7902015" y="5171936"/>
            <a:ext cx="646822" cy="4245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9558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6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 animBg="1"/>
      <p:bldP spid="30" grpId="1" animBg="1"/>
      <p:bldP spid="31" grpId="0"/>
      <p:bldP spid="32" grpId="0" animBg="1"/>
      <p:bldP spid="32" grpId="1" animBg="1"/>
      <p:bldP spid="33" grpId="0"/>
      <p:bldP spid="34" grpId="0" animBg="1"/>
      <p:bldP spid="34" grpId="1" animBg="1"/>
      <p:bldP spid="36" grpId="0"/>
      <p:bldP spid="38" grpId="0" animBg="1"/>
      <p:bldP spid="38" grpId="1" animBg="1"/>
      <p:bldP spid="40" grpId="0" animBg="1"/>
      <p:bldP spid="41" grpId="0"/>
      <p:bldP spid="46" grpId="0"/>
      <p:bldP spid="47" grpId="0" animBg="1"/>
      <p:bldP spid="47" grpId="1" animBg="1"/>
      <p:bldP spid="47" grpId="2" animBg="1"/>
      <p:bldP spid="48" grpId="0" animBg="1"/>
      <p:bldP spid="48" grpId="1" animBg="1"/>
      <p:bldP spid="49" grpId="0" animBg="1"/>
      <p:bldP spid="49" grpId="1" animBg="1"/>
      <p:bldP spid="49" grpId="2" animBg="1"/>
      <p:bldP spid="50" grpId="0"/>
      <p:bldP spid="51" grpId="0" animBg="1"/>
      <p:bldP spid="51" grpId="1" animBg="1"/>
      <p:bldP spid="51" grpId="2" animBg="1"/>
      <p:bldP spid="52" grpId="0" animBg="1"/>
      <p:bldP spid="52" grpId="1" animBg="1"/>
      <p:bldP spid="53" grpId="0" animBg="1"/>
      <p:bldP spid="5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5484540"/>
              </p:ext>
            </p:extLst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54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44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139700" y="976711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3.3.2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gián tiếp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4451158" y="6073914"/>
            <a:ext cx="44642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ba cấp điện trở của động cơ điện một chiều kích từ hỗn hợp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4186195" y="1758718"/>
            <a:ext cx="21864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9" name="Straight Arrow Connector 78"/>
          <p:cNvCxnSpPr>
            <a:stCxn id="42" idx="2"/>
            <a:endCxn id="13" idx="0"/>
          </p:cNvCxnSpPr>
          <p:nvPr/>
        </p:nvCxnSpPr>
        <p:spPr bwMode="auto">
          <a:xfrm>
            <a:off x="1786108" y="1342465"/>
            <a:ext cx="6614" cy="1510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37923" y="77404"/>
            <a:ext cx="2569675" cy="306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710404" y="6532624"/>
            <a:ext cx="4448186" cy="288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 điện trở R3, kết thúc quá trình khởi động động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624789" y="573024"/>
            <a:ext cx="2395941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86120" y="1493542"/>
            <a:ext cx="3413203" cy="2982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R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11) đóng lại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6127494" y="1494160"/>
            <a:ext cx="2956287" cy="5245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K(L22, L21) đóng lại 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6506105" y="2179342"/>
            <a:ext cx="2211131" cy="5284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3 cấp điện trở R1, R2, R3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394923" y="1493542"/>
            <a:ext cx="1579887" cy="52082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822760" y="384004"/>
            <a:ext cx="1" cy="18902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42" idx="3"/>
            <a:endCxn id="43" idx="1"/>
          </p:cNvCxnSpPr>
          <p:nvPr/>
        </p:nvCxnSpPr>
        <p:spPr bwMode="auto">
          <a:xfrm flipV="1">
            <a:off x="2951740" y="1189403"/>
            <a:ext cx="3310130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4145253" y="1189405"/>
            <a:ext cx="0" cy="569313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 rot="16200000">
            <a:off x="3509676" y="1426884"/>
            <a:ext cx="81807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620476" y="1036343"/>
            <a:ext cx="2331264" cy="3061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261870" y="1036342"/>
            <a:ext cx="2687534" cy="3061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L21)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10226" y="1950742"/>
            <a:ext cx="2558378" cy="3035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L21)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822760" y="871706"/>
            <a:ext cx="2782877" cy="16463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7605637" y="1342464"/>
            <a:ext cx="1" cy="1516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5184867" y="1342464"/>
            <a:ext cx="2420770" cy="15107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13" idx="2"/>
            <a:endCxn id="47" idx="0"/>
          </p:cNvCxnSpPr>
          <p:nvPr/>
        </p:nvCxnSpPr>
        <p:spPr bwMode="auto">
          <a:xfrm flipH="1">
            <a:off x="1789415" y="1791838"/>
            <a:ext cx="3307" cy="1589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84" idx="2"/>
            <a:endCxn id="87" idx="0"/>
          </p:cNvCxnSpPr>
          <p:nvPr/>
        </p:nvCxnSpPr>
        <p:spPr bwMode="auto">
          <a:xfrm flipH="1">
            <a:off x="1782802" y="3169714"/>
            <a:ext cx="6613" cy="1526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84" name="Oval 41983"/>
          <p:cNvSpPr/>
          <p:nvPr/>
        </p:nvSpPr>
        <p:spPr bwMode="auto">
          <a:xfrm>
            <a:off x="4093574" y="1144292"/>
            <a:ext cx="101422" cy="8918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67" name="Straight Arrow Connector 66"/>
          <p:cNvCxnSpPr>
            <a:stCxn id="9" idx="2"/>
            <a:endCxn id="42" idx="0"/>
          </p:cNvCxnSpPr>
          <p:nvPr/>
        </p:nvCxnSpPr>
        <p:spPr bwMode="auto">
          <a:xfrm flipH="1">
            <a:off x="1786108" y="871706"/>
            <a:ext cx="3036652" cy="16463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14" idx="2"/>
            <a:endCxn id="15" idx="0"/>
          </p:cNvCxnSpPr>
          <p:nvPr/>
        </p:nvCxnSpPr>
        <p:spPr bwMode="auto">
          <a:xfrm>
            <a:off x="7605638" y="2018719"/>
            <a:ext cx="6033" cy="1606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2624804" y="224997"/>
            <a:ext cx="913119" cy="570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1" name="Straight Connector 80"/>
          <p:cNvCxnSpPr/>
          <p:nvPr/>
        </p:nvCxnSpPr>
        <p:spPr bwMode="auto">
          <a:xfrm>
            <a:off x="4366035" y="2994621"/>
            <a:ext cx="323960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4366035" y="2692086"/>
            <a:ext cx="0" cy="30253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796004" y="39624"/>
            <a:ext cx="1828800" cy="37074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pha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619903" y="2407942"/>
            <a:ext cx="2325798" cy="3045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đóng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84" name="Rectangle 83"/>
          <p:cNvSpPr/>
          <p:nvPr/>
        </p:nvSpPr>
        <p:spPr bwMode="auto">
          <a:xfrm>
            <a:off x="510226" y="2865142"/>
            <a:ext cx="2558378" cy="3045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) có điện</a:t>
            </a:r>
          </a:p>
        </p:txBody>
      </p:sp>
      <p:sp>
        <p:nvSpPr>
          <p:cNvPr id="87" name="Rectangle 86"/>
          <p:cNvSpPr/>
          <p:nvPr/>
        </p:nvSpPr>
        <p:spPr bwMode="auto">
          <a:xfrm>
            <a:off x="76200" y="3322342"/>
            <a:ext cx="3413203" cy="298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R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 đóng lại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Rectangle 91"/>
          <p:cNvSpPr/>
          <p:nvPr/>
        </p:nvSpPr>
        <p:spPr bwMode="auto">
          <a:xfrm>
            <a:off x="618030" y="3779542"/>
            <a:ext cx="2339462" cy="2876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L21)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cxnSp>
        <p:nvCxnSpPr>
          <p:cNvPr id="93" name="Straight Arrow Connector 92"/>
          <p:cNvCxnSpPr>
            <a:stCxn id="87" idx="2"/>
            <a:endCxn id="92" idx="0"/>
          </p:cNvCxnSpPr>
          <p:nvPr/>
        </p:nvCxnSpPr>
        <p:spPr bwMode="auto">
          <a:xfrm>
            <a:off x="1782802" y="3620637"/>
            <a:ext cx="4959" cy="1589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4" name="Straight Arrow Connector 93"/>
          <p:cNvCxnSpPr>
            <a:stCxn id="83" idx="2"/>
            <a:endCxn id="84" idx="0"/>
          </p:cNvCxnSpPr>
          <p:nvPr/>
        </p:nvCxnSpPr>
        <p:spPr bwMode="auto">
          <a:xfrm>
            <a:off x="1782802" y="2712514"/>
            <a:ext cx="6613" cy="1526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5" name="Straight Arrow Connector 94"/>
          <p:cNvCxnSpPr>
            <a:stCxn id="47" idx="2"/>
            <a:endCxn id="83" idx="0"/>
          </p:cNvCxnSpPr>
          <p:nvPr/>
        </p:nvCxnSpPr>
        <p:spPr bwMode="auto">
          <a:xfrm flipH="1">
            <a:off x="1782802" y="2254291"/>
            <a:ext cx="6613" cy="1536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6" name="Rectangle 95"/>
          <p:cNvSpPr/>
          <p:nvPr/>
        </p:nvSpPr>
        <p:spPr bwMode="auto">
          <a:xfrm>
            <a:off x="619902" y="4236742"/>
            <a:ext cx="2325799" cy="31478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17) đóng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05" name="Straight Arrow Connector 104"/>
          <p:cNvCxnSpPr>
            <a:stCxn id="92" idx="2"/>
            <a:endCxn id="96" idx="0"/>
          </p:cNvCxnSpPr>
          <p:nvPr/>
        </p:nvCxnSpPr>
        <p:spPr bwMode="auto">
          <a:xfrm flipH="1">
            <a:off x="1782802" y="4067214"/>
            <a:ext cx="4959" cy="1695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6" name="Straight Arrow Connector 105"/>
          <p:cNvCxnSpPr>
            <a:stCxn id="96" idx="2"/>
            <a:endCxn id="132" idx="0"/>
          </p:cNvCxnSpPr>
          <p:nvPr/>
        </p:nvCxnSpPr>
        <p:spPr bwMode="auto">
          <a:xfrm>
            <a:off x="1782802" y="4551529"/>
            <a:ext cx="5568" cy="17621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1" name="Straight Arrow Connector 110"/>
          <p:cNvCxnSpPr>
            <a:stCxn id="47" idx="2"/>
            <a:endCxn id="117" idx="0"/>
          </p:cNvCxnSpPr>
          <p:nvPr/>
        </p:nvCxnSpPr>
        <p:spPr bwMode="auto">
          <a:xfrm>
            <a:off x="1789415" y="2254291"/>
            <a:ext cx="2576620" cy="1536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7" name="Rectangle 116"/>
          <p:cNvSpPr/>
          <p:nvPr/>
        </p:nvSpPr>
        <p:spPr bwMode="auto">
          <a:xfrm>
            <a:off x="3086846" y="2407942"/>
            <a:ext cx="2558378" cy="2998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(L25, L24) đóng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19" name="Straight Arrow Connector 118"/>
          <p:cNvCxnSpPr>
            <a:stCxn id="92" idx="2"/>
            <a:endCxn id="120" idx="0"/>
          </p:cNvCxnSpPr>
          <p:nvPr/>
        </p:nvCxnSpPr>
        <p:spPr bwMode="auto">
          <a:xfrm>
            <a:off x="1787761" y="4067214"/>
            <a:ext cx="2605854" cy="17519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0" name="Rectangle 119"/>
          <p:cNvSpPr/>
          <p:nvPr/>
        </p:nvSpPr>
        <p:spPr bwMode="auto">
          <a:xfrm>
            <a:off x="3114426" y="4242413"/>
            <a:ext cx="2558378" cy="3091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(L24, L23 đóng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132" name="Rectangle 131"/>
          <p:cNvSpPr/>
          <p:nvPr/>
        </p:nvSpPr>
        <p:spPr bwMode="auto">
          <a:xfrm>
            <a:off x="508136" y="4727748"/>
            <a:ext cx="2560467" cy="2945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) có điện</a:t>
            </a:r>
          </a:p>
        </p:txBody>
      </p:sp>
      <p:sp>
        <p:nvSpPr>
          <p:cNvPr id="138" name="Rectangle 137"/>
          <p:cNvSpPr/>
          <p:nvPr/>
        </p:nvSpPr>
        <p:spPr bwMode="auto">
          <a:xfrm>
            <a:off x="76200" y="5168270"/>
            <a:ext cx="3413203" cy="298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R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 đóng lại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Rectangle 138"/>
          <p:cNvSpPr/>
          <p:nvPr/>
        </p:nvSpPr>
        <p:spPr bwMode="auto">
          <a:xfrm>
            <a:off x="618030" y="5625470"/>
            <a:ext cx="2339462" cy="2876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L21)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cxnSp>
        <p:nvCxnSpPr>
          <p:cNvPr id="140" name="Straight Arrow Connector 139"/>
          <p:cNvCxnSpPr>
            <a:stCxn id="138" idx="2"/>
            <a:endCxn id="139" idx="0"/>
          </p:cNvCxnSpPr>
          <p:nvPr/>
        </p:nvCxnSpPr>
        <p:spPr bwMode="auto">
          <a:xfrm>
            <a:off x="1782802" y="5466565"/>
            <a:ext cx="4959" cy="1589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1" name="Straight Arrow Connector 140"/>
          <p:cNvCxnSpPr>
            <a:stCxn id="132" idx="2"/>
            <a:endCxn id="138" idx="0"/>
          </p:cNvCxnSpPr>
          <p:nvPr/>
        </p:nvCxnSpPr>
        <p:spPr bwMode="auto">
          <a:xfrm flipH="1">
            <a:off x="1782802" y="5022308"/>
            <a:ext cx="5568" cy="1459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5" name="Rectangle 144"/>
          <p:cNvSpPr/>
          <p:nvPr/>
        </p:nvSpPr>
        <p:spPr bwMode="auto">
          <a:xfrm>
            <a:off x="508136" y="6081164"/>
            <a:ext cx="2560467" cy="3112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(L23, L24 đóng </a:t>
            </a:r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49" name="Straight Connector 148"/>
          <p:cNvCxnSpPr/>
          <p:nvPr/>
        </p:nvCxnSpPr>
        <p:spPr bwMode="auto">
          <a:xfrm flipV="1">
            <a:off x="7605637" y="2696605"/>
            <a:ext cx="0" cy="30253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1" name="Straight Arrow Connector 150"/>
          <p:cNvCxnSpPr>
            <a:endCxn id="153" idx="0"/>
          </p:cNvCxnSpPr>
          <p:nvPr/>
        </p:nvCxnSpPr>
        <p:spPr bwMode="auto">
          <a:xfrm>
            <a:off x="6033323" y="2985906"/>
            <a:ext cx="0" cy="25906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3" name="Rectangle 152"/>
          <p:cNvSpPr/>
          <p:nvPr/>
        </p:nvSpPr>
        <p:spPr bwMode="auto">
          <a:xfrm>
            <a:off x="4927757" y="3244974"/>
            <a:ext cx="2211131" cy="5284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2 cấp điện trở R2, R3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5" name="Straight Connector 154"/>
          <p:cNvCxnSpPr/>
          <p:nvPr/>
        </p:nvCxnSpPr>
        <p:spPr bwMode="auto">
          <a:xfrm>
            <a:off x="4353442" y="4856593"/>
            <a:ext cx="167988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6" name="Straight Connector 155"/>
          <p:cNvCxnSpPr/>
          <p:nvPr/>
        </p:nvCxnSpPr>
        <p:spPr bwMode="auto">
          <a:xfrm flipV="1">
            <a:off x="4353442" y="4554058"/>
            <a:ext cx="0" cy="30253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7" name="Straight Connector 156"/>
          <p:cNvCxnSpPr/>
          <p:nvPr/>
        </p:nvCxnSpPr>
        <p:spPr bwMode="auto">
          <a:xfrm flipV="1">
            <a:off x="6033323" y="3773425"/>
            <a:ext cx="0" cy="10831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8" name="Straight Arrow Connector 157"/>
          <p:cNvCxnSpPr>
            <a:endCxn id="159" idx="0"/>
          </p:cNvCxnSpPr>
          <p:nvPr/>
        </p:nvCxnSpPr>
        <p:spPr bwMode="auto">
          <a:xfrm>
            <a:off x="5254370" y="4847878"/>
            <a:ext cx="0" cy="25906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9" name="Rectangle 158"/>
          <p:cNvSpPr/>
          <p:nvPr/>
        </p:nvSpPr>
        <p:spPr bwMode="auto">
          <a:xfrm>
            <a:off x="4148804" y="5106946"/>
            <a:ext cx="2211131" cy="5284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1 cấp điện trở R3</a:t>
            </a:r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3" name="Straight Arrow Connector 162"/>
          <p:cNvCxnSpPr>
            <a:stCxn id="139" idx="2"/>
            <a:endCxn id="145" idx="0"/>
          </p:cNvCxnSpPr>
          <p:nvPr/>
        </p:nvCxnSpPr>
        <p:spPr bwMode="auto">
          <a:xfrm>
            <a:off x="1787761" y="5913142"/>
            <a:ext cx="609" cy="1680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6" name="Straight Arrow Connector 165"/>
          <p:cNvCxnSpPr>
            <a:stCxn id="145" idx="2"/>
            <a:endCxn id="7" idx="0"/>
          </p:cNvCxnSpPr>
          <p:nvPr/>
        </p:nvCxnSpPr>
        <p:spPr bwMode="auto">
          <a:xfrm>
            <a:off x="1788370" y="6392422"/>
            <a:ext cx="2146127" cy="14020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0" name="Straight Arrow Connector 169"/>
          <p:cNvCxnSpPr>
            <a:stCxn id="159" idx="2"/>
            <a:endCxn id="7" idx="0"/>
          </p:cNvCxnSpPr>
          <p:nvPr/>
        </p:nvCxnSpPr>
        <p:spPr bwMode="auto">
          <a:xfrm flipH="1">
            <a:off x="3934497" y="5635396"/>
            <a:ext cx="1319873" cy="8972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"/>
                            </p:stCondLst>
                            <p:childTnLst>
                              <p:par>
                                <p:cTn id="1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"/>
                            </p:stCondLst>
                            <p:childTnLst>
                              <p:par>
                                <p:cTn id="1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00"/>
                            </p:stCondLst>
                            <p:childTnLst>
                              <p:par>
                                <p:cTn id="1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"/>
                            </p:stCondLst>
                            <p:childTnLst>
                              <p:par>
                                <p:cTn id="1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500"/>
                            </p:stCondLst>
                            <p:childTnLst>
                              <p:par>
                                <p:cTn id="2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500"/>
                            </p:stCondLst>
                            <p:childTnLst>
                              <p:par>
                                <p:cTn id="2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4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00"/>
                            </p:stCondLst>
                            <p:childTnLst>
                              <p:par>
                                <p:cTn id="2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2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500"/>
                            </p:stCondLst>
                            <p:childTnLst>
                              <p:par>
                                <p:cTn id="24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84" grpId="0" animBg="1"/>
      <p:bldP spid="83" grpId="0" animBg="1"/>
      <p:bldP spid="84" grpId="0" animBg="1"/>
      <p:bldP spid="87" grpId="0" animBg="1"/>
      <p:bldP spid="92" grpId="0" animBg="1"/>
      <p:bldP spid="96" grpId="0" animBg="1"/>
      <p:bldP spid="117" grpId="0" animBg="1"/>
      <p:bldP spid="120" grpId="0" animBg="1"/>
      <p:bldP spid="132" grpId="0" animBg="1"/>
      <p:bldP spid="138" grpId="0" animBg="1"/>
      <p:bldP spid="139" grpId="0" animBg="1"/>
      <p:bldP spid="145" grpId="0" animBg="1"/>
      <p:bldP spid="153" grpId="0" animBg="1"/>
      <p:bldP spid="15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454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139700" y="976711"/>
            <a:ext cx="2832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3.3.2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gián tiếp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4451158" y="6073914"/>
            <a:ext cx="44642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ba cấp điện trở của động cơ điện một chiều kích từ hỗn hợp</a:t>
            </a:r>
          </a:p>
        </p:txBody>
      </p:sp>
    </p:spTree>
    <p:extLst>
      <p:ext uri="{BB962C8B-B14F-4D97-AF65-F5344CB8AC3E}">
        <p14:creationId xmlns:p14="http://schemas.microsoft.com/office/powerpoint/2010/main" val="18614121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89922" y="4267200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447288" y="232050"/>
            <a:ext cx="3420238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(5, 7)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839639" y="895933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1331710" y="3660067"/>
            <a:ext cx="1487690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lvl="0" algn="ctr">
              <a:defRPr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K(L22, L21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hở ra 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17849" y="3660310"/>
            <a:ext cx="905024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>
            <a:off x="5157407" y="609459"/>
            <a:ext cx="0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>
            <a:off x="154860" y="2381641"/>
            <a:ext cx="1305082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9382" y="2356693"/>
            <a:ext cx="19319" cy="191050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228600" y="2018139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466088" y="1753172"/>
            <a:ext cx="1229495" cy="156337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K(9, L21) 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2952002" y="1752949"/>
            <a:ext cx="1351266" cy="1564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L21) 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2080836" y="1257338"/>
            <a:ext cx="3076571" cy="4958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2075555" y="3316549"/>
            <a:ext cx="5281" cy="3435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70361" y="3316549"/>
            <a:ext cx="1310475" cy="34376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048000" y="416072"/>
            <a:ext cx="399288" cy="46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82037" y="228600"/>
            <a:ext cx="2765963" cy="37494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đang hoạt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 flipH="1">
            <a:off x="3627635" y="1257338"/>
            <a:ext cx="1529772" cy="4956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1" name="Rectangle 90"/>
          <p:cNvSpPr/>
          <p:nvPr/>
        </p:nvSpPr>
        <p:spPr bwMode="auto">
          <a:xfrm>
            <a:off x="2884439" y="3660067"/>
            <a:ext cx="1486393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(L25, L24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hở ra 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331710" y="5410204"/>
            <a:ext cx="1487689" cy="12977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4493088" y="1756162"/>
            <a:ext cx="1337897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L21) 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5162037" y="3307257"/>
            <a:ext cx="0" cy="3528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2075555" y="5074906"/>
            <a:ext cx="0" cy="33529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4426193" y="3660078"/>
            <a:ext cx="1471687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(L24, L23)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>
            <a:off x="3627635" y="3317244"/>
            <a:ext cx="1" cy="3428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3627636" y="5074906"/>
            <a:ext cx="0" cy="33529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2884439" y="5410200"/>
            <a:ext cx="1486393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4435872" y="5410200"/>
            <a:ext cx="1462008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5162037" y="5074677"/>
            <a:ext cx="4839" cy="3355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157407" y="1257338"/>
            <a:ext cx="4630" cy="4988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1" idx="2"/>
            <a:endCxn id="53" idx="0"/>
          </p:cNvCxnSpPr>
          <p:nvPr/>
        </p:nvCxnSpPr>
        <p:spPr bwMode="auto">
          <a:xfrm>
            <a:off x="6719982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7539884" y="3668327"/>
            <a:ext cx="1396852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R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11),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15),</a:t>
            </a:r>
          </a:p>
          <a:p>
            <a:pPr lvl="0"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19),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 bwMode="auto">
          <a:xfrm>
            <a:off x="7539884" y="1755403"/>
            <a:ext cx="1396852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(9, L21), R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(13, L21)</a:t>
            </a:r>
          </a:p>
          <a:p>
            <a:pPr lvl="0"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(17, L21)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</a:p>
        </p:txBody>
      </p:sp>
      <p:cxnSp>
        <p:nvCxnSpPr>
          <p:cNvPr id="73" name="Straight Arrow Connector 72"/>
          <p:cNvCxnSpPr>
            <a:stCxn id="9" idx="2"/>
            <a:endCxn id="48" idx="0"/>
          </p:cNvCxnSpPr>
          <p:nvPr/>
        </p:nvCxnSpPr>
        <p:spPr bwMode="auto">
          <a:xfrm>
            <a:off x="5157407" y="1257338"/>
            <a:ext cx="3080903" cy="4980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6021159" y="1763508"/>
            <a:ext cx="1397645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L21) 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951277" y="3668327"/>
            <a:ext cx="1537411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(L24, L23)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5951276" y="5427629"/>
            <a:ext cx="1537411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R3 trở lại mạch khởi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7" name="Straight Arrow Connector 56"/>
          <p:cNvCxnSpPr>
            <a:stCxn id="53" idx="2"/>
            <a:endCxn id="54" idx="0"/>
          </p:cNvCxnSpPr>
          <p:nvPr/>
        </p:nvCxnSpPr>
        <p:spPr bwMode="auto">
          <a:xfrm flipH="1">
            <a:off x="6719982" y="5082926"/>
            <a:ext cx="1" cy="3447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0" name="Straight Arrow Connector 59"/>
          <p:cNvCxnSpPr>
            <a:stCxn id="9" idx="2"/>
            <a:endCxn id="41" idx="0"/>
          </p:cNvCxnSpPr>
          <p:nvPr/>
        </p:nvCxnSpPr>
        <p:spPr bwMode="auto">
          <a:xfrm>
            <a:off x="5157407" y="1257338"/>
            <a:ext cx="1562575" cy="50617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4" name="Straight Arrow Connector 113"/>
          <p:cNvCxnSpPr/>
          <p:nvPr/>
        </p:nvCxnSpPr>
        <p:spPr bwMode="auto">
          <a:xfrm>
            <a:off x="8187509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10929793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41998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48" grpId="0" animBg="1"/>
      <p:bldP spid="41" grpId="0" animBg="1"/>
      <p:bldP spid="53" grpId="0" animBg="1"/>
      <p:bldP spid="5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474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139700" y="976711"/>
            <a:ext cx="28321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3.3.2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gián tiếp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4451158" y="6073914"/>
            <a:ext cx="44642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ba cấp điện trở của động cơ điện một chiều kích từ hỗn hợp</a:t>
            </a:r>
          </a:p>
        </p:txBody>
      </p:sp>
    </p:spTree>
    <p:extLst>
      <p:ext uri="{BB962C8B-B14F-4D97-AF65-F5344CB8AC3E}">
        <p14:creationId xmlns:p14="http://schemas.microsoft.com/office/powerpoint/2010/main" val="390441980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89922" y="4267200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447288" y="232050"/>
            <a:ext cx="3420238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839639" y="895933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1331710" y="3660067"/>
            <a:ext cx="1487690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K(L11, L12), K(L22, L21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17849" y="3660310"/>
            <a:ext cx="905024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>
            <a:off x="5157407" y="609459"/>
            <a:ext cx="0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>
            <a:off x="154860" y="2381641"/>
            <a:ext cx="1305082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9382" y="2356693"/>
            <a:ext cx="19319" cy="191050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228600" y="2018139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466088" y="1753172"/>
            <a:ext cx="1229495" cy="156337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K(9, L21) mất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2952002" y="1752949"/>
            <a:ext cx="1351266" cy="1564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L21) mất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2080836" y="1257338"/>
            <a:ext cx="3076571" cy="4958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2075555" y="3316549"/>
            <a:ext cx="5281" cy="3435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70361" y="3316549"/>
            <a:ext cx="1310475" cy="34376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048000" y="416072"/>
            <a:ext cx="399288" cy="46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82037" y="170495"/>
            <a:ext cx="2765963" cy="97250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đang 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 flipH="1">
            <a:off x="3627635" y="1257338"/>
            <a:ext cx="1529772" cy="4956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1" name="Rectangle 90"/>
          <p:cNvSpPr/>
          <p:nvPr/>
        </p:nvSpPr>
        <p:spPr bwMode="auto">
          <a:xfrm>
            <a:off x="2884439" y="3660067"/>
            <a:ext cx="1486393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</a:t>
            </a:r>
            <a:r>
              <a:rPr kumimoji="0" lang="en-US" sz="18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(L25, L24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331710" y="5410204"/>
            <a:ext cx="1487689" cy="12977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4493088" y="1756162"/>
            <a:ext cx="1337897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L21) mất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5162037" y="3307257"/>
            <a:ext cx="0" cy="3528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2075555" y="5074906"/>
            <a:ext cx="0" cy="33529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4426193" y="3660078"/>
            <a:ext cx="1471687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(L24, L23) hở ra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>
            <a:off x="3627635" y="3317244"/>
            <a:ext cx="1" cy="3428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3627636" y="5074906"/>
            <a:ext cx="0" cy="33529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2884439" y="5410200"/>
            <a:ext cx="1486393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4435872" y="5410200"/>
            <a:ext cx="1462008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5162037" y="5074677"/>
            <a:ext cx="4839" cy="3355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157407" y="1257338"/>
            <a:ext cx="4630" cy="4988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1" idx="2"/>
            <a:endCxn id="53" idx="0"/>
          </p:cNvCxnSpPr>
          <p:nvPr/>
        </p:nvCxnSpPr>
        <p:spPr bwMode="auto">
          <a:xfrm>
            <a:off x="6719982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7539884" y="3668327"/>
            <a:ext cx="1396852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11),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19), hở ra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 bwMode="auto">
          <a:xfrm>
            <a:off x="7539884" y="1755403"/>
            <a:ext cx="1396852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L21), 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L21)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L21)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</a:p>
        </p:txBody>
      </p:sp>
      <p:cxnSp>
        <p:nvCxnSpPr>
          <p:cNvPr id="73" name="Straight Arrow Connector 72"/>
          <p:cNvCxnSpPr>
            <a:stCxn id="9" idx="2"/>
            <a:endCxn id="48" idx="0"/>
          </p:cNvCxnSpPr>
          <p:nvPr/>
        </p:nvCxnSpPr>
        <p:spPr bwMode="auto">
          <a:xfrm>
            <a:off x="5157407" y="1257338"/>
            <a:ext cx="3080903" cy="4980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6021159" y="1763508"/>
            <a:ext cx="1397645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L21) mất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951277" y="3668327"/>
            <a:ext cx="1537411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(L24, L23) hở ra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5951276" y="5427629"/>
            <a:ext cx="1537411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R3 trở lại mạch khởi động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7" name="Straight Arrow Connector 56"/>
          <p:cNvCxnSpPr>
            <a:stCxn id="53" idx="2"/>
            <a:endCxn id="54" idx="0"/>
          </p:cNvCxnSpPr>
          <p:nvPr/>
        </p:nvCxnSpPr>
        <p:spPr bwMode="auto">
          <a:xfrm flipH="1">
            <a:off x="6719982" y="5082926"/>
            <a:ext cx="1" cy="3447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0" name="Straight Arrow Connector 59"/>
          <p:cNvCxnSpPr>
            <a:stCxn id="9" idx="2"/>
            <a:endCxn id="41" idx="0"/>
          </p:cNvCxnSpPr>
          <p:nvPr/>
        </p:nvCxnSpPr>
        <p:spPr bwMode="auto">
          <a:xfrm>
            <a:off x="5157407" y="1257338"/>
            <a:ext cx="1562575" cy="50617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4" name="Straight Arrow Connector 113"/>
          <p:cNvCxnSpPr/>
          <p:nvPr/>
        </p:nvCxnSpPr>
        <p:spPr bwMode="auto">
          <a:xfrm>
            <a:off x="8187509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67171371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41998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48" grpId="0" animBg="1"/>
      <p:bldP spid="41" grpId="0" animBg="1"/>
      <p:bldP spid="53" grpId="0" animBg="1"/>
      <p:bldP spid="5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2765181"/>
              </p:ext>
            </p:extLst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498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152400" y="98671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531812" y="1539165"/>
            <a:ext cx="24399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531812" y="2462237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5377542" y="745879"/>
            <a:ext cx="1029154" cy="47332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227053" y="1508909"/>
            <a:ext cx="581693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4191188" y="3048000"/>
            <a:ext cx="312822" cy="6109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90261" y="515046"/>
            <a:ext cx="516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3.3.3 Bảo vệ mạch điện và động cơ: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gián tiếp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9635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8" grpId="0"/>
      <p:bldP spid="29" grpId="0"/>
      <p:bldP spid="30" grpId="0" animBg="1"/>
      <p:bldP spid="30" grpId="1" animBg="1"/>
      <p:bldP spid="31" grpId="0" animBg="1"/>
      <p:bldP spid="3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5"/>
          <p:cNvGraphicFramePr>
            <a:graphicFrameLocks noChangeAspect="1"/>
          </p:cNvGraphicFramePr>
          <p:nvPr>
            <p:extLst/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22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6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4800" y="984772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67606" y="1701065"/>
            <a:ext cx="27364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mạch.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123267" y="4336782"/>
            <a:ext cx="554183" cy="54494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606" y="2312253"/>
            <a:ext cx="320269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Khóa chéo: Tiếp điểm 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 và K</a:t>
            </a:r>
            <a:r>
              <a:rPr kumimoji="0" 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</a:t>
            </a:r>
          </a:p>
        </p:txBody>
      </p:sp>
      <p:sp>
        <p:nvSpPr>
          <p:cNvPr id="28" name="Oval 27"/>
          <p:cNvSpPr/>
          <p:nvPr/>
        </p:nvSpPr>
        <p:spPr bwMode="auto">
          <a:xfrm>
            <a:off x="7702079" y="4361551"/>
            <a:ext cx="378515" cy="4954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730068" y="5226848"/>
            <a:ext cx="378515" cy="4954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90261" y="515046"/>
            <a:ext cx="516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3.2.3 Bảo vệ mạch điện và động cơ: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96254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1" grpId="0"/>
      <p:bldP spid="23" grpId="0" animBg="1"/>
      <p:bldP spid="23" grpId="1" animBg="1"/>
      <p:bldP spid="3" grpId="0"/>
      <p:bldP spid="28" grpId="0" animBg="1"/>
      <p:bldP spid="2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4036" name="Object 21"/>
          <p:cNvGraphicFramePr>
            <a:graphicFrameLocks noChangeAspect="1"/>
          </p:cNvGraphicFramePr>
          <p:nvPr>
            <p:extLst/>
          </p:nvPr>
        </p:nvGraphicFramePr>
        <p:xfrm>
          <a:off x="2739607" y="2006600"/>
          <a:ext cx="6429793" cy="477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14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44036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39607" y="2006600"/>
                        <a:ext cx="6429793" cy="477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sp>
        <p:nvSpPr>
          <p:cNvPr id="44038" name="Rectangle 17"/>
          <p:cNvSpPr>
            <a:spLocks noChangeArrowheads="1"/>
          </p:cNvSpPr>
          <p:nvPr/>
        </p:nvSpPr>
        <p:spPr bwMode="auto">
          <a:xfrm>
            <a:off x="66675" y="2971800"/>
            <a:ext cx="298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9" name="Rectangle 25"/>
          <p:cNvSpPr>
            <a:spLocks noChangeArrowheads="1"/>
          </p:cNvSpPr>
          <p:nvPr/>
        </p:nvSpPr>
        <p:spPr bwMode="auto">
          <a:xfrm>
            <a:off x="79375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44040" name="Rectangle 16"/>
          <p:cNvSpPr>
            <a:spLocks noChangeArrowheads="1"/>
          </p:cNvSpPr>
          <p:nvPr/>
        </p:nvSpPr>
        <p:spPr bwMode="auto">
          <a:xfrm>
            <a:off x="415925" y="3893403"/>
            <a:ext cx="22510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03938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3521517" y="381000"/>
            <a:ext cx="2158687" cy="6815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3450336" y="1539000"/>
            <a:ext cx="2158687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2141393" y="2809284"/>
            <a:ext cx="1363807" cy="971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2895600" y="4410369"/>
            <a:ext cx="1252252" cy="10008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142876" y="4396549"/>
            <a:ext cx="2524124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42876" y="5934940"/>
            <a:ext cx="2524124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 flipV="1">
            <a:off x="3031555" y="753632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4157662" y="4876800"/>
            <a:ext cx="37854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/>
          <p:cNvCxnSpPr/>
          <p:nvPr/>
        </p:nvCxnSpPr>
        <p:spPr bwMode="auto">
          <a:xfrm flipV="1">
            <a:off x="4541678" y="3322403"/>
            <a:ext cx="0" cy="15632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Rectangle 35"/>
          <p:cNvSpPr/>
          <p:nvPr/>
        </p:nvSpPr>
        <p:spPr bwMode="auto">
          <a:xfrm>
            <a:off x="5021268" y="4409827"/>
            <a:ext cx="1303331" cy="1014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>
            <a:stCxn id="24" idx="2"/>
            <a:endCxn id="25" idx="0"/>
          </p:cNvCxnSpPr>
          <p:nvPr/>
        </p:nvCxnSpPr>
        <p:spPr bwMode="auto">
          <a:xfrm>
            <a:off x="2823297" y="3780750"/>
            <a:ext cx="698429" cy="6296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4522383" y="1062586"/>
            <a:ext cx="0" cy="4764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611189" y="290622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5021269" y="2809284"/>
            <a:ext cx="1303331" cy="9848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2" name="Straight Arrow Connector 41"/>
          <p:cNvCxnSpPr>
            <a:stCxn id="41" idx="1"/>
          </p:cNvCxnSpPr>
          <p:nvPr/>
        </p:nvCxnSpPr>
        <p:spPr bwMode="auto">
          <a:xfrm flipH="1">
            <a:off x="3487257" y="3301695"/>
            <a:ext cx="1534012" cy="192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43" name="Rectangle 42"/>
          <p:cNvSpPr/>
          <p:nvPr/>
        </p:nvSpPr>
        <p:spPr bwMode="auto">
          <a:xfrm>
            <a:off x="6655610" y="2809285"/>
            <a:ext cx="1595326" cy="9714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6574708" y="4410367"/>
            <a:ext cx="2438228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3" idx="2"/>
            <a:endCxn id="41" idx="0"/>
          </p:cNvCxnSpPr>
          <p:nvPr/>
        </p:nvCxnSpPr>
        <p:spPr bwMode="auto">
          <a:xfrm>
            <a:off x="4529680" y="2209719"/>
            <a:ext cx="1143255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Arrow Connector 50"/>
          <p:cNvCxnSpPr/>
          <p:nvPr/>
        </p:nvCxnSpPr>
        <p:spPr bwMode="auto">
          <a:xfrm flipH="1">
            <a:off x="7453275" y="3768558"/>
            <a:ext cx="1" cy="6418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23" idx="2"/>
            <a:endCxn id="43" idx="0"/>
          </p:cNvCxnSpPr>
          <p:nvPr/>
        </p:nvCxnSpPr>
        <p:spPr bwMode="auto">
          <a:xfrm>
            <a:off x="4529680" y="2209719"/>
            <a:ext cx="2923593" cy="5995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23" idx="2"/>
            <a:endCxn id="24" idx="0"/>
          </p:cNvCxnSpPr>
          <p:nvPr/>
        </p:nvCxnSpPr>
        <p:spPr bwMode="auto">
          <a:xfrm flipH="1">
            <a:off x="2823297" y="2209719"/>
            <a:ext cx="1706383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8" name="Straight Arrow Connector 57"/>
          <p:cNvCxnSpPr>
            <a:stCxn id="41" idx="2"/>
            <a:endCxn id="36" idx="0"/>
          </p:cNvCxnSpPr>
          <p:nvPr/>
        </p:nvCxnSpPr>
        <p:spPr bwMode="auto">
          <a:xfrm flipH="1">
            <a:off x="5672934" y="3794105"/>
            <a:ext cx="1" cy="6157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26" idx="2"/>
          </p:cNvCxnSpPr>
          <p:nvPr/>
        </p:nvCxnSpPr>
        <p:spPr bwMode="auto">
          <a:xfrm>
            <a:off x="1404938" y="5407289"/>
            <a:ext cx="0" cy="5276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Oval 66"/>
          <p:cNvSpPr/>
          <p:nvPr/>
        </p:nvSpPr>
        <p:spPr bwMode="auto">
          <a:xfrm>
            <a:off x="4504244" y="3276894"/>
            <a:ext cx="72229" cy="76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78" name="Straight Arrow Connector 77"/>
          <p:cNvCxnSpPr>
            <a:stCxn id="24" idx="2"/>
          </p:cNvCxnSpPr>
          <p:nvPr/>
        </p:nvCxnSpPr>
        <p:spPr bwMode="auto">
          <a:xfrm flipH="1">
            <a:off x="1455731" y="3780750"/>
            <a:ext cx="1367566" cy="6484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9" name="Flowchart: Alternate Process 28"/>
          <p:cNvSpPr/>
          <p:nvPr/>
        </p:nvSpPr>
        <p:spPr bwMode="auto">
          <a:xfrm>
            <a:off x="212154" y="245845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5973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6" grpId="0" animBg="1"/>
      <p:bldP spid="40" grpId="0"/>
      <p:bldP spid="41" grpId="0" animBg="1"/>
      <p:bldP spid="43" grpId="0" animBg="1"/>
      <p:bldP spid="44" grpId="0" animBg="1"/>
      <p:bldP spid="6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sp>
        <p:nvSpPr>
          <p:cNvPr id="44038" name="Rectangle 17"/>
          <p:cNvSpPr>
            <a:spLocks noChangeArrowheads="1"/>
          </p:cNvSpPr>
          <p:nvPr/>
        </p:nvSpPr>
        <p:spPr bwMode="auto">
          <a:xfrm>
            <a:off x="99259" y="2547392"/>
            <a:ext cx="73210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9" name="Rectangle 25"/>
          <p:cNvSpPr>
            <a:spLocks noChangeArrowheads="1"/>
          </p:cNvSpPr>
          <p:nvPr/>
        </p:nvSpPr>
        <p:spPr bwMode="auto">
          <a:xfrm>
            <a:off x="79374" y="1981200"/>
            <a:ext cx="8531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44040" name="Rectangle 16"/>
          <p:cNvSpPr>
            <a:spLocks noChangeArrowheads="1"/>
          </p:cNvSpPr>
          <p:nvPr/>
        </p:nvSpPr>
        <p:spPr bwMode="auto">
          <a:xfrm>
            <a:off x="304800" y="3113584"/>
            <a:ext cx="43084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3902237" y="5086825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966716" y="5074947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29" name="Flowchart: Alternate Process 28"/>
          <p:cNvSpPr/>
          <p:nvPr/>
        </p:nvSpPr>
        <p:spPr bwMode="auto">
          <a:xfrm>
            <a:off x="1447800" y="50749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5587104" y="5422184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3517452" y="5450996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32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4953000" y="2915852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6758782" y="2857904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1999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4" name="Rectangle 18"/>
          <p:cNvSpPr>
            <a:spLocks noChangeArrowheads="1"/>
          </p:cNvSpPr>
          <p:nvPr/>
        </p:nvSpPr>
        <p:spPr bwMode="auto">
          <a:xfrm>
            <a:off x="292100" y="39624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608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8755021"/>
              </p:ext>
            </p:extLst>
          </p:nvPr>
        </p:nvGraphicFramePr>
        <p:xfrm>
          <a:off x="2739607" y="2006600"/>
          <a:ext cx="6429793" cy="477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96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39607" y="2006600"/>
                        <a:ext cx="6429793" cy="477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63500" y="2971800"/>
            <a:ext cx="267610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9" name="Rectangle 18"/>
          <p:cNvSpPr>
            <a:spLocks noChangeArrowheads="1"/>
          </p:cNvSpPr>
          <p:nvPr/>
        </p:nvSpPr>
        <p:spPr bwMode="auto">
          <a:xfrm>
            <a:off x="76200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687387" y="4579203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687387" y="5558135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2819400" y="2362201"/>
            <a:ext cx="2133600" cy="68262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2743200" y="5230368"/>
            <a:ext cx="2236787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715000" y="2765928"/>
            <a:ext cx="609599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23" grpId="0"/>
      <p:bldP spid="26" grpId="0"/>
      <p:bldP spid="27" grpId="0" animBg="1"/>
      <p:bldP spid="27" grpId="1" animBg="1"/>
      <p:bldP spid="28" grpId="0" animBg="1"/>
      <p:bldP spid="2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4" name="Rectangle 18"/>
          <p:cNvSpPr>
            <a:spLocks noChangeArrowheads="1"/>
          </p:cNvSpPr>
          <p:nvPr/>
        </p:nvSpPr>
        <p:spPr bwMode="auto">
          <a:xfrm>
            <a:off x="292100" y="3962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608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307909"/>
              </p:ext>
            </p:extLst>
          </p:nvPr>
        </p:nvGraphicFramePr>
        <p:xfrm>
          <a:off x="2637005" y="1930400"/>
          <a:ext cx="6532396" cy="485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831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4608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637005" y="1930400"/>
                        <a:ext cx="6532396" cy="485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63500" y="29718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9" name="Rectangle 18"/>
          <p:cNvSpPr>
            <a:spLocks noChangeArrowheads="1"/>
          </p:cNvSpPr>
          <p:nvPr/>
        </p:nvSpPr>
        <p:spPr bwMode="auto">
          <a:xfrm>
            <a:off x="76200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57200" y="4567535"/>
            <a:ext cx="2514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740655" y="2807208"/>
            <a:ext cx="5080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62513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21" grpId="0"/>
      <p:bldP spid="2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8" name="Rectangle 2"/>
          <p:cNvSpPr>
            <a:spLocks noChangeArrowheads="1"/>
          </p:cNvSpPr>
          <p:nvPr/>
        </p:nvSpPr>
        <p:spPr bwMode="auto">
          <a:xfrm>
            <a:off x="79375" y="1981200"/>
            <a:ext cx="7007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 kháng.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9" name="Rectangle 1"/>
          <p:cNvSpPr>
            <a:spLocks noChangeArrowheads="1"/>
          </p:cNvSpPr>
          <p:nvPr/>
        </p:nvSpPr>
        <p:spPr bwMode="auto">
          <a:xfrm>
            <a:off x="223838" y="2551113"/>
            <a:ext cx="8848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Dùng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 kháng L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mắc nối tiếp với bộ dây stator của động cơ để giảm điện áp đặt vào động cơ lúc khởi động.</a:t>
            </a:r>
          </a:p>
        </p:txBody>
      </p:sp>
      <p:sp>
        <p:nvSpPr>
          <p:cNvPr id="33800" name="Rectangle 5"/>
          <p:cNvSpPr>
            <a:spLocks noChangeArrowheads="1"/>
          </p:cNvSpPr>
          <p:nvPr/>
        </p:nvSpPr>
        <p:spPr bwMode="auto">
          <a:xfrm>
            <a:off x="685800" y="3609975"/>
            <a:ext cx="82629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Nếu điện áp khởi động giảm k lần thì dòng điện giảm k lần, moment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lần. </a:t>
            </a:r>
          </a:p>
        </p:txBody>
      </p:sp>
      <p:sp>
        <p:nvSpPr>
          <p:cNvPr id="33801" name="Rectangle 6"/>
          <p:cNvSpPr>
            <a:spLocks noChangeArrowheads="1"/>
          </p:cNvSpPr>
          <p:nvPr/>
        </p:nvSpPr>
        <p:spPr bwMode="auto">
          <a:xfrm>
            <a:off x="685800" y="4667250"/>
            <a:ext cx="83867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Kết thúc quá trình khởi động cuộn kháng L được loại ra khỏi mạch</a:t>
            </a:r>
          </a:p>
        </p:txBody>
      </p:sp>
      <p:sp>
        <p:nvSpPr>
          <p:cNvPr id="33802" name="Rectangle 7"/>
          <p:cNvSpPr>
            <a:spLocks noChangeArrowheads="1"/>
          </p:cNvSpPr>
          <p:nvPr/>
        </p:nvSpPr>
        <p:spPr bwMode="auto">
          <a:xfrm>
            <a:off x="685800" y="5722937"/>
            <a:ext cx="83867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Lúc khởi động, cuộn kháng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tham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gia vào mạch stator nên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số cos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của lưới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giảm.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544155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5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5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  <p:bldP spid="33800" grpId="0"/>
      <p:bldP spid="33801" grpId="0"/>
      <p:bldP spid="3380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63500" y="29718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9" name="Rectangle 18"/>
          <p:cNvSpPr>
            <a:spLocks noChangeArrowheads="1"/>
          </p:cNvSpPr>
          <p:nvPr/>
        </p:nvSpPr>
        <p:spPr bwMode="auto">
          <a:xfrm>
            <a:off x="76200" y="1981200"/>
            <a:ext cx="312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 kháng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8363844"/>
              </p:ext>
            </p:extLst>
          </p:nvPr>
        </p:nvGraphicFramePr>
        <p:xfrm>
          <a:off x="2743201" y="1985665"/>
          <a:ext cx="6324600" cy="4739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856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997" t="41006" r="16753" b="8331"/>
                      <a:stretch>
                        <a:fillRect/>
                      </a:stretch>
                    </p:blipFill>
                    <p:spPr bwMode="auto">
                      <a:xfrm>
                        <a:off x="2743201" y="1985665"/>
                        <a:ext cx="6324600" cy="47395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63500" y="39624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7"/>
          <p:cNvSpPr>
            <a:spLocks noChangeArrowheads="1"/>
          </p:cNvSpPr>
          <p:nvPr/>
        </p:nvSpPr>
        <p:spPr bwMode="auto">
          <a:xfrm>
            <a:off x="63500" y="49530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79374" y="5783997"/>
            <a:ext cx="2892425" cy="830997"/>
          </a:xfrm>
          <a:prstGeom prst="rect">
            <a:avLst/>
          </a:prstGeom>
          <a:solidFill>
            <a:srgbClr val="CCFF66"/>
          </a:solidFill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 algn="ctr">
              <a:spcBef>
                <a:spcPct val="0"/>
              </a:spcBef>
              <a:buClrTx/>
              <a:buSzTx/>
              <a:buNone/>
            </a:pPr>
            <a:r>
              <a:rPr lang="en-US" alt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 tự mạch khởi động qua điện trở</a:t>
            </a:r>
            <a:endParaRPr lang="en-US" altLang="en-US" sz="2400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01495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5" name="Rectangle 1"/>
          <p:cNvSpPr>
            <a:spLocks noChangeArrowheads="1"/>
          </p:cNvSpPr>
          <p:nvPr/>
        </p:nvSpPr>
        <p:spPr bwMode="auto">
          <a:xfrm>
            <a:off x="528638" y="1236334"/>
            <a:ext cx="8458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Máy biến áp tự ngẫu mắc nối tiếp với bộ dây stator của động cơ M để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điện áp đặt vào động cơ lúc khởi động.</a:t>
            </a:r>
          </a:p>
        </p:txBody>
      </p:sp>
      <p:sp>
        <p:nvSpPr>
          <p:cNvPr id="48136" name="Rectangle 6"/>
          <p:cNvSpPr>
            <a:spLocks noChangeArrowheads="1"/>
          </p:cNvSpPr>
          <p:nvPr/>
        </p:nvSpPr>
        <p:spPr bwMode="auto">
          <a:xfrm>
            <a:off x="702056" y="2244938"/>
            <a:ext cx="830103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Nếu điện áp khởi động giảm k lần thì dòng điện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lần, moment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lần.</a:t>
            </a:r>
          </a:p>
        </p:txBody>
      </p:sp>
      <p:sp>
        <p:nvSpPr>
          <p:cNvPr id="48137" name="Rectangle 7"/>
          <p:cNvSpPr>
            <a:spLocks noChangeArrowheads="1"/>
          </p:cNvSpPr>
          <p:nvPr/>
        </p:nvSpPr>
        <p:spPr bwMode="auto">
          <a:xfrm>
            <a:off x="702056" y="3336854"/>
            <a:ext cx="82847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Kết thúc quá trình khởi động máy biến áp tự ngẫu được loại ra khỏi mạch.</a:t>
            </a:r>
          </a:p>
        </p:txBody>
      </p:sp>
      <p:sp>
        <p:nvSpPr>
          <p:cNvPr id="48138" name="Rectangle 10"/>
          <p:cNvSpPr>
            <a:spLocks noChangeArrowheads="1"/>
          </p:cNvSpPr>
          <p:nvPr/>
        </p:nvSpPr>
        <p:spPr bwMode="auto">
          <a:xfrm>
            <a:off x="528638" y="4345367"/>
            <a:ext cx="83867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Khi khởi động, máy biến áp tự ngẫu tham gia vào mạch stator của động cơ do đó làm hệ số cos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của lưới điện giảm.</a:t>
            </a:r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528638" y="5353880"/>
            <a:ext cx="81819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Phương pháp khởi động này được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khi cần moment khởi động lớn.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5" grpId="0"/>
      <p:bldP spid="48136" grpId="0"/>
      <p:bldP spid="48137" grpId="0"/>
      <p:bldP spid="48138" grpId="0"/>
      <p:bldP spid="4813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3531717"/>
              </p:ext>
            </p:extLst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96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58377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3968750" y="6085409"/>
            <a:ext cx="831849" cy="7725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352799" y="1429634"/>
            <a:ext cx="1948553" cy="4633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74272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525012" y="2079238"/>
            <a:ext cx="1752600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80" y="4419340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534424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352799" y="5491637"/>
            <a:ext cx="1984375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5410200" y="5362418"/>
            <a:ext cx="176529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9980" y="3340872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Máy biến áp tự ngẩu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105400" y="4538644"/>
            <a:ext cx="2800741" cy="95299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9" y="4946569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3594017" y="3465577"/>
            <a:ext cx="1752600" cy="55653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36" grpId="0"/>
      <p:bldP spid="37" grpId="0" animBg="1"/>
      <p:bldP spid="37" grpId="1" animBg="1"/>
      <p:bldP spid="40" grpId="0"/>
      <p:bldP spid="41" grpId="0" animBg="1"/>
      <p:bldP spid="41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05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181600" y="1766909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562600" y="1685948"/>
            <a:ext cx="609600" cy="590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74272"/>
            <a:ext cx="3273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884182" y="1650723"/>
            <a:ext cx="1027917" cy="9400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80" y="4745385"/>
            <a:ext cx="3407620" cy="41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839484"/>
            <a:ext cx="31461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 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018659" y="2276856"/>
            <a:ext cx="643876" cy="3889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7848600" y="2665782"/>
            <a:ext cx="920497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9980" y="3340872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943599" y="1685947"/>
            <a:ext cx="559585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8" y="5272614"/>
            <a:ext cx="3476281" cy="41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7848600" y="3107329"/>
            <a:ext cx="920497" cy="516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1322849" y="2784455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219200" y="2731755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6457188" y="1685946"/>
            <a:ext cx="447621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195491" y="1828800"/>
            <a:ext cx="573606" cy="4480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7866552" y="2694708"/>
            <a:ext cx="532129" cy="3889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7883614" y="3130204"/>
            <a:ext cx="532129" cy="3889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1937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36" grpId="0"/>
      <p:bldP spid="37" grpId="0" animBg="1"/>
      <p:bldP spid="37" grpId="1" animBg="1"/>
      <p:bldP spid="40" grpId="0"/>
      <p:bldP spid="41" grpId="0" animBg="1"/>
      <p:bldP spid="41" grpId="1" animBg="1"/>
      <p:bldP spid="22" grpId="0"/>
      <p:bldP spid="25" grpId="0" animBg="1"/>
      <p:bldP spid="25" grpId="1" animBg="1"/>
      <p:bldP spid="31" grpId="0" animBg="1"/>
      <p:bldP spid="31" grpId="1" animBg="1"/>
      <p:bldP spid="34" grpId="0" animBg="1"/>
      <p:bldP spid="3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25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0961358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Arrow Connector 22"/>
          <p:cNvCxnSpPr/>
          <p:nvPr/>
        </p:nvCxnSpPr>
        <p:spPr bwMode="auto">
          <a:xfrm>
            <a:off x="1215118" y="4093547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503442" y="2520945"/>
            <a:ext cx="60492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Arrow Connector 23"/>
          <p:cNvCxnSpPr/>
          <p:nvPr/>
        </p:nvCxnSpPr>
        <p:spPr bwMode="auto">
          <a:xfrm>
            <a:off x="1200403" y="4984211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3357924" y="4203850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Arrow Connector 87"/>
          <p:cNvCxnSpPr/>
          <p:nvPr/>
        </p:nvCxnSpPr>
        <p:spPr bwMode="auto">
          <a:xfrm>
            <a:off x="3343209" y="5105400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endCxn id="7" idx="0"/>
          </p:cNvCxnSpPr>
          <p:nvPr/>
        </p:nvCxnSpPr>
        <p:spPr bwMode="auto">
          <a:xfrm flipH="1">
            <a:off x="1189836" y="1981200"/>
            <a:ext cx="9371" cy="11995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582625" y="111726"/>
            <a:ext cx="4138488" cy="4151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2582625" y="6395660"/>
            <a:ext cx="5920535" cy="3494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 máy biến áp, kết thúc quá trình khởi động động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778932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206491" y="3180709"/>
            <a:ext cx="1966689" cy="9308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364056" y="2084711"/>
            <a:ext cx="2294078" cy="8944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5736603" y="3200400"/>
            <a:ext cx="2536183" cy="6394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khởi động qua máy biến áp tự ngẩu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037152" y="2082098"/>
            <a:ext cx="1187650" cy="8970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1" name="Straight Arrow Connector 10"/>
          <p:cNvCxnSpPr/>
          <p:nvPr/>
        </p:nvCxnSpPr>
        <p:spPr bwMode="auto">
          <a:xfrm>
            <a:off x="4651868" y="516462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>
            <a:endCxn id="17" idx="1"/>
          </p:cNvCxnSpPr>
          <p:nvPr/>
        </p:nvCxnSpPr>
        <p:spPr bwMode="auto">
          <a:xfrm flipV="1">
            <a:off x="2149113" y="1635103"/>
            <a:ext cx="898021" cy="50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V="1">
            <a:off x="4663713" y="5801187"/>
            <a:ext cx="863281" cy="879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524970" y="1615214"/>
            <a:ext cx="0" cy="91540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225233" y="1453916"/>
            <a:ext cx="1947947" cy="6231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047134" y="1456472"/>
            <a:ext cx="2687534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18" name="Rectangle 17"/>
          <p:cNvSpPr/>
          <p:nvPr/>
        </p:nvSpPr>
        <p:spPr bwMode="auto">
          <a:xfrm>
            <a:off x="185771" y="4377904"/>
            <a:ext cx="2058695" cy="64267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9" name="Rectangle 18"/>
          <p:cNvSpPr/>
          <p:nvPr/>
        </p:nvSpPr>
        <p:spPr bwMode="auto">
          <a:xfrm>
            <a:off x="167913" y="5258084"/>
            <a:ext cx="2058695" cy="8806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(Y,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(Z, 0) hở ra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 bwMode="auto">
          <a:xfrm>
            <a:off x="4651867" y="1216233"/>
            <a:ext cx="0" cy="2301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38" idx="0"/>
          </p:cNvCxnSpPr>
          <p:nvPr/>
        </p:nvCxnSpPr>
        <p:spPr bwMode="auto">
          <a:xfrm>
            <a:off x="4651869" y="1216233"/>
            <a:ext cx="2709188" cy="2315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630977" y="1813733"/>
            <a:ext cx="759924" cy="2683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486870" y="1602514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199207" y="1216233"/>
            <a:ext cx="3452662" cy="23768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7" name="Straight Arrow Connector 26"/>
          <p:cNvCxnSpPr>
            <a:stCxn id="8" idx="2"/>
            <a:endCxn id="5" idx="0"/>
          </p:cNvCxnSpPr>
          <p:nvPr/>
        </p:nvCxnSpPr>
        <p:spPr bwMode="auto">
          <a:xfrm>
            <a:off x="5511095" y="2979136"/>
            <a:ext cx="31798" cy="34165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390901" y="1813733"/>
            <a:ext cx="1120194" cy="2709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>
            <a:endCxn id="4" idx="1"/>
          </p:cNvCxnSpPr>
          <p:nvPr/>
        </p:nvCxnSpPr>
        <p:spPr bwMode="auto">
          <a:xfrm>
            <a:off x="1844313" y="319301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320313" y="78275"/>
            <a:ext cx="1828800" cy="44860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5882913" y="1447800"/>
            <a:ext cx="2956287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8" name="Straight Arrow Connector 47"/>
          <p:cNvCxnSpPr>
            <a:stCxn id="38" idx="2"/>
          </p:cNvCxnSpPr>
          <p:nvPr/>
        </p:nvCxnSpPr>
        <p:spPr bwMode="auto">
          <a:xfrm>
            <a:off x="7361057" y="1805061"/>
            <a:ext cx="558165" cy="2633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8" idx="2"/>
            <a:endCxn id="9" idx="0"/>
          </p:cNvCxnSpPr>
          <p:nvPr/>
        </p:nvCxnSpPr>
        <p:spPr bwMode="auto">
          <a:xfrm>
            <a:off x="5511095" y="2979136"/>
            <a:ext cx="1493600" cy="2212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4" name="Straight Arrow Connector 53"/>
          <p:cNvCxnSpPr>
            <a:endCxn id="9" idx="0"/>
          </p:cNvCxnSpPr>
          <p:nvPr/>
        </p:nvCxnSpPr>
        <p:spPr bwMode="auto">
          <a:xfrm flipH="1">
            <a:off x="7004695" y="2962790"/>
            <a:ext cx="914527" cy="2376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2356004" y="3287486"/>
            <a:ext cx="1966689" cy="9420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199207" y="2077091"/>
            <a:ext cx="2140142" cy="121039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2384385" y="4483877"/>
            <a:ext cx="2031827" cy="6325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2369635" y="5353975"/>
            <a:ext cx="2294078" cy="8944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Oval 95"/>
          <p:cNvSpPr/>
          <p:nvPr/>
        </p:nvSpPr>
        <p:spPr bwMode="auto">
          <a:xfrm>
            <a:off x="5500872" y="576599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99" name="Rectangle 98"/>
          <p:cNvSpPr/>
          <p:nvPr/>
        </p:nvSpPr>
        <p:spPr bwMode="auto">
          <a:xfrm>
            <a:off x="6775825" y="2090290"/>
            <a:ext cx="2058695" cy="8806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(Y,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(Z, 0) đóng lại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 rot="16200000">
            <a:off x="2054076" y="189643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"/>
                            </p:stCondLst>
                            <p:childTnLst>
                              <p:par>
                                <p:cTn id="1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00"/>
                            </p:stCondLst>
                            <p:childTnLst>
                              <p:par>
                                <p:cTn id="1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32" grpId="0" animBg="1"/>
      <p:bldP spid="38" grpId="0" animBg="1"/>
      <p:bldP spid="62" grpId="0" animBg="1"/>
      <p:bldP spid="67" grpId="0" animBg="1"/>
      <p:bldP spid="83" grpId="0" animBg="1"/>
      <p:bldP spid="96" grpId="0" animBg="1"/>
      <p:bldP spid="99" grpId="0" animBg="1"/>
      <p:bldP spid="4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297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942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824134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/>
          <p:cNvCxnSpPr/>
          <p:nvPr/>
        </p:nvCxnSpPr>
        <p:spPr bwMode="auto">
          <a:xfrm>
            <a:off x="4665544" y="786855"/>
            <a:ext cx="0" cy="4339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>
            <a:endCxn id="10" idx="1"/>
          </p:cNvCxnSpPr>
          <p:nvPr/>
        </p:nvCxnSpPr>
        <p:spPr bwMode="auto">
          <a:xfrm>
            <a:off x="2949047" y="4366279"/>
            <a:ext cx="295737" cy="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7" name="Straight Arrow Connector 86"/>
          <p:cNvCxnSpPr>
            <a:endCxn id="83" idx="0"/>
          </p:cNvCxnSpPr>
          <p:nvPr/>
        </p:nvCxnSpPr>
        <p:spPr bwMode="auto">
          <a:xfrm>
            <a:off x="8317004" y="3273589"/>
            <a:ext cx="2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39140" y="3273589"/>
            <a:ext cx="605028" cy="7942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725137" y="348751"/>
            <a:ext cx="3828063" cy="45287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951078" y="5925312"/>
            <a:ext cx="2699658" cy="7620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29938" y="1220811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Stop(5, 7)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34112" y="4067822"/>
            <a:ext cx="1210056" cy="1019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92034" y="3867912"/>
            <a:ext cx="1400334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44784" y="3867912"/>
            <a:ext cx="1223584" cy="9967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>
            <a:stCxn id="16" idx="3"/>
            <a:endCxn id="17" idx="1"/>
          </p:cNvCxnSpPr>
          <p:nvPr/>
        </p:nvCxnSpPr>
        <p:spPr bwMode="auto">
          <a:xfrm>
            <a:off x="1953768" y="2748353"/>
            <a:ext cx="2091528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970575" y="2723910"/>
            <a:ext cx="0" cy="16423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734568" y="2223116"/>
            <a:ext cx="1219200" cy="10504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4045296" y="2223117"/>
            <a:ext cx="1175928" cy="10504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24437" y="1658112"/>
            <a:ext cx="8823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24437" y="1658112"/>
            <a:ext cx="3692569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932475" y="271120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344168" y="1658112"/>
            <a:ext cx="3280269" cy="5650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1986825" y="570278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292881" y="169637"/>
            <a:ext cx="1828800" cy="80128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61"/>
          <p:cNvSpPr/>
          <p:nvPr/>
        </p:nvSpPr>
        <p:spPr bwMode="auto">
          <a:xfrm>
            <a:off x="1496568" y="3867912"/>
            <a:ext cx="1219200" cy="1016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344168" y="3273589"/>
            <a:ext cx="762000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7611931" y="2223117"/>
            <a:ext cx="1410149" cy="10512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611931" y="3867912"/>
            <a:ext cx="1410149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2283389" y="2321229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5" name="Straight Arrow Connector 84"/>
          <p:cNvCxnSpPr>
            <a:stCxn id="17" idx="2"/>
            <a:endCxn id="10" idx="0"/>
          </p:cNvCxnSpPr>
          <p:nvPr/>
        </p:nvCxnSpPr>
        <p:spPr bwMode="auto">
          <a:xfrm flipH="1">
            <a:off x="3856576" y="3273589"/>
            <a:ext cx="776684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stCxn id="17" idx="2"/>
            <a:endCxn id="8" idx="0"/>
          </p:cNvCxnSpPr>
          <p:nvPr/>
        </p:nvCxnSpPr>
        <p:spPr bwMode="auto">
          <a:xfrm>
            <a:off x="4633260" y="3273589"/>
            <a:ext cx="658941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9" name="Straight Arrow Connector 88"/>
          <p:cNvCxnSpPr>
            <a:endCxn id="5" idx="0"/>
          </p:cNvCxnSpPr>
          <p:nvPr/>
        </p:nvCxnSpPr>
        <p:spPr bwMode="auto">
          <a:xfrm>
            <a:off x="5292199" y="5483407"/>
            <a:ext cx="8708" cy="4419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4314249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62" grpId="0" animBg="1"/>
      <p:bldP spid="67" grpId="0" animBg="1"/>
      <p:bldP spid="83" grpId="0" animBg="1"/>
      <p:bldP spid="4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67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057661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/>
          <p:cNvCxnSpPr/>
          <p:nvPr/>
        </p:nvCxnSpPr>
        <p:spPr bwMode="auto">
          <a:xfrm>
            <a:off x="4665544" y="786855"/>
            <a:ext cx="0" cy="4339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>
            <a:endCxn id="10" idx="1"/>
          </p:cNvCxnSpPr>
          <p:nvPr/>
        </p:nvCxnSpPr>
        <p:spPr bwMode="auto">
          <a:xfrm>
            <a:off x="2949047" y="4366279"/>
            <a:ext cx="295737" cy="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7" name="Straight Arrow Connector 86"/>
          <p:cNvCxnSpPr>
            <a:endCxn id="83" idx="0"/>
          </p:cNvCxnSpPr>
          <p:nvPr/>
        </p:nvCxnSpPr>
        <p:spPr bwMode="auto">
          <a:xfrm>
            <a:off x="8317004" y="3273589"/>
            <a:ext cx="2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39140" y="3273589"/>
            <a:ext cx="605028" cy="7942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3589712" y="199362"/>
            <a:ext cx="2151663" cy="7150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951078" y="5925312"/>
            <a:ext cx="2699658" cy="7620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29938" y="1220811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34112" y="4067822"/>
            <a:ext cx="1210056" cy="1019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92034" y="3867912"/>
            <a:ext cx="1400334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44784" y="3867912"/>
            <a:ext cx="1223584" cy="9967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>
            <a:stCxn id="16" idx="3"/>
            <a:endCxn id="17" idx="1"/>
          </p:cNvCxnSpPr>
          <p:nvPr/>
        </p:nvCxnSpPr>
        <p:spPr bwMode="auto">
          <a:xfrm>
            <a:off x="1953768" y="2748353"/>
            <a:ext cx="2091528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970575" y="2723910"/>
            <a:ext cx="0" cy="16423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734568" y="2223116"/>
            <a:ext cx="1219200" cy="10504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4045296" y="2223117"/>
            <a:ext cx="1175928" cy="10504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24437" y="1658112"/>
            <a:ext cx="8823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24437" y="1658112"/>
            <a:ext cx="3692569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932475" y="271120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344168" y="1658112"/>
            <a:ext cx="3280269" cy="5650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2995488" y="570278"/>
            <a:ext cx="594224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1496568" y="3867912"/>
            <a:ext cx="1219200" cy="1016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344168" y="3273589"/>
            <a:ext cx="762000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7611931" y="2223117"/>
            <a:ext cx="1410149" cy="10512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611931" y="3867912"/>
            <a:ext cx="1410149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2283389" y="2321229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5" name="Straight Arrow Connector 84"/>
          <p:cNvCxnSpPr>
            <a:stCxn id="17" idx="2"/>
            <a:endCxn id="10" idx="0"/>
          </p:cNvCxnSpPr>
          <p:nvPr/>
        </p:nvCxnSpPr>
        <p:spPr bwMode="auto">
          <a:xfrm flipH="1">
            <a:off x="3856576" y="3273589"/>
            <a:ext cx="776684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stCxn id="17" idx="2"/>
            <a:endCxn id="8" idx="0"/>
          </p:cNvCxnSpPr>
          <p:nvPr/>
        </p:nvCxnSpPr>
        <p:spPr bwMode="auto">
          <a:xfrm>
            <a:off x="4633260" y="3273589"/>
            <a:ext cx="658941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9" name="Straight Arrow Connector 88"/>
          <p:cNvCxnSpPr>
            <a:endCxn id="5" idx="0"/>
          </p:cNvCxnSpPr>
          <p:nvPr/>
        </p:nvCxnSpPr>
        <p:spPr bwMode="auto">
          <a:xfrm>
            <a:off x="5292199" y="5483407"/>
            <a:ext cx="8708" cy="4419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Flowchart: Alternate Process 33"/>
          <p:cNvSpPr/>
          <p:nvPr/>
        </p:nvSpPr>
        <p:spPr bwMode="auto">
          <a:xfrm>
            <a:off x="176087" y="100181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25984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62" grpId="0" animBg="1"/>
      <p:bldP spid="67" grpId="0" animBg="1"/>
      <p:bldP spid="83" grpId="0" animBg="1"/>
      <p:bldP spid="4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5105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3673637" y="4514921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5738116" y="4503043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14" name="Flowchart: Alternate Process 13"/>
          <p:cNvSpPr/>
          <p:nvPr/>
        </p:nvSpPr>
        <p:spPr bwMode="auto">
          <a:xfrm>
            <a:off x="1219200" y="4503042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 bwMode="auto">
          <a:xfrm>
            <a:off x="5358504" y="485028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" name="Straight Arrow Connector 15"/>
          <p:cNvCxnSpPr/>
          <p:nvPr/>
        </p:nvCxnSpPr>
        <p:spPr bwMode="auto">
          <a:xfrm>
            <a:off x="3288852" y="4879092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7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1636310" y="2197900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3776428" y="2197900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53655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087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0574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7387" y="2674203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687387" y="3653135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352800" y="1429511"/>
            <a:ext cx="2057400" cy="4655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3276600" y="5486400"/>
            <a:ext cx="2075688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5971032" y="1600200"/>
            <a:ext cx="566928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42243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 animBg="1"/>
      <p:bldP spid="11" grpId="1" animBg="1"/>
      <p:bldP spid="12" grpId="0" animBg="1"/>
      <p:bldP spid="1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09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057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7387" y="2674203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105400" y="1798273"/>
            <a:ext cx="650124" cy="4655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2212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5" name="Rectangle 4"/>
          <p:cNvSpPr>
            <a:spLocks noChangeArrowheads="1"/>
          </p:cNvSpPr>
          <p:nvPr/>
        </p:nvSpPr>
        <p:spPr bwMode="auto">
          <a:xfrm>
            <a:off x="760412" y="1295400"/>
            <a:ext cx="80025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Lúc khởi động bộ dây stator của động cơ ba pha đấu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26" name="Rectangle 5"/>
          <p:cNvSpPr>
            <a:spLocks noChangeArrowheads="1"/>
          </p:cNvSpPr>
          <p:nvPr/>
        </p:nvSpPr>
        <p:spPr bwMode="auto">
          <a:xfrm>
            <a:off x="739775" y="2017713"/>
            <a:ext cx="78755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Kết thúc khởi động bộ dây stator động cơ đấu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760412" y="2740025"/>
            <a:ext cx="82311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đổi nối Y/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: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điện áp lúc khởi động giảm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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3 lần, dòng điện giảm 3 lần, moment giảm 3 lần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5" grpId="0"/>
      <p:bldP spid="60426" grpId="0"/>
      <p:bldP spid="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177110"/>
              </p:ext>
            </p:extLst>
          </p:nvPr>
        </p:nvGraphicFramePr>
        <p:xfrm>
          <a:off x="3422371" y="1057993"/>
          <a:ext cx="5721629" cy="58000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135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3422371" y="1057993"/>
                        <a:ext cx="5721629" cy="58000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3746501" y="3892560"/>
            <a:ext cx="1660245" cy="16601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601122" y="1371600"/>
            <a:ext cx="1736052" cy="4633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376251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57600" y="1981200"/>
            <a:ext cx="1752600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80" y="3939607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054691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558758" y="2728699"/>
            <a:ext cx="1984375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693973" y="6177388"/>
            <a:ext cx="176529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9" y="4466836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5350972" y="4396475"/>
            <a:ext cx="1752600" cy="55653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904179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40" grpId="0"/>
      <p:bldP spid="41" grpId="0" animBg="1"/>
      <p:bldP spid="41" grpId="1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6878178"/>
              </p:ext>
            </p:extLst>
          </p:nvPr>
        </p:nvGraphicFramePr>
        <p:xfrm>
          <a:off x="3422371" y="1057993"/>
          <a:ext cx="5721629" cy="58000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162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3422371" y="1057993"/>
                        <a:ext cx="5721629" cy="58000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181600" y="1676400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594350" y="1657350"/>
            <a:ext cx="489713" cy="590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74272"/>
            <a:ext cx="3273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731020" y="1600201"/>
            <a:ext cx="884263" cy="838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79" y="4745385"/>
            <a:ext cx="34965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839484"/>
            <a:ext cx="31461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229601" y="2200656"/>
            <a:ext cx="609600" cy="35103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8477226" y="2563681"/>
            <a:ext cx="361974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9980" y="3340872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943600" y="1631950"/>
            <a:ext cx="466759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8" y="5272614"/>
            <a:ext cx="34762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477226" y="2954929"/>
            <a:ext cx="361974" cy="47407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1322849" y="2784455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219200" y="2731755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6248400" y="1676400"/>
            <a:ext cx="447621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341794" y="1752600"/>
            <a:ext cx="573606" cy="4480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7598855" y="2977017"/>
            <a:ext cx="501123" cy="3917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7628425" y="2590012"/>
            <a:ext cx="484464" cy="3649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65472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50"/>
                            </p:stCondLst>
                            <p:childTnLst>
                              <p:par>
                                <p:cTn id="8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36" grpId="0"/>
      <p:bldP spid="37" grpId="0" animBg="1"/>
      <p:bldP spid="37" grpId="1" animBg="1"/>
      <p:bldP spid="40" grpId="0"/>
      <p:bldP spid="41" grpId="0" animBg="1"/>
      <p:bldP spid="41" grpId="1" animBg="1"/>
      <p:bldP spid="22" grpId="0"/>
      <p:bldP spid="25" grpId="0" animBg="1"/>
      <p:bldP spid="25" grpId="1" animBg="1"/>
      <p:bldP spid="31" grpId="0" animBg="1"/>
      <p:bldP spid="31" grpId="1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9951550"/>
              </p:ext>
            </p:extLst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81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2445603"/>
            <a:ext cx="29230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139429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" name="Straight Arrow Connector 132"/>
          <p:cNvCxnSpPr/>
          <p:nvPr/>
        </p:nvCxnSpPr>
        <p:spPr bwMode="auto">
          <a:xfrm>
            <a:off x="3241015" y="4075590"/>
            <a:ext cx="0" cy="2948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1" name="Straight Arrow Connector 120"/>
          <p:cNvCxnSpPr/>
          <p:nvPr/>
        </p:nvCxnSpPr>
        <p:spPr bwMode="auto">
          <a:xfrm>
            <a:off x="1858579" y="6067734"/>
            <a:ext cx="0" cy="2948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Straight Arrow Connector 22"/>
          <p:cNvCxnSpPr/>
          <p:nvPr/>
        </p:nvCxnSpPr>
        <p:spPr bwMode="auto">
          <a:xfrm>
            <a:off x="1143001" y="3882784"/>
            <a:ext cx="0" cy="4011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393816" y="2743200"/>
            <a:ext cx="3159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Arrow Connector 23"/>
          <p:cNvCxnSpPr>
            <a:stCxn id="18" idx="2"/>
            <a:endCxn id="19" idx="0"/>
          </p:cNvCxnSpPr>
          <p:nvPr/>
        </p:nvCxnSpPr>
        <p:spPr bwMode="auto">
          <a:xfrm flipH="1">
            <a:off x="623703" y="4888389"/>
            <a:ext cx="487943" cy="2140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Arrow Connector 87"/>
          <p:cNvCxnSpPr>
            <a:stCxn id="67" idx="2"/>
            <a:endCxn id="148" idx="0"/>
          </p:cNvCxnSpPr>
          <p:nvPr/>
        </p:nvCxnSpPr>
        <p:spPr bwMode="auto">
          <a:xfrm flipH="1">
            <a:off x="3365019" y="5201051"/>
            <a:ext cx="514908" cy="29762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>
            <a:off x="1098371" y="2153291"/>
            <a:ext cx="4711" cy="9917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582625" y="160485"/>
            <a:ext cx="4138488" cy="3071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6934200" y="5753200"/>
            <a:ext cx="2091267" cy="8762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 thúc khởi động ở chế độ Y, động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làm việc ở chế độ </a:t>
            </a:r>
            <a:r>
              <a:rPr lang="el-GR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739307"/>
            <a:ext cx="3188997" cy="3780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52400" y="3145065"/>
            <a:ext cx="1901363" cy="8630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953000" y="3489027"/>
            <a:ext cx="1828334" cy="6257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khởi động ở chế độ Y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2568005" y="2304762"/>
            <a:ext cx="1089595" cy="84593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1" name="Straight Arrow Connector 10"/>
          <p:cNvCxnSpPr/>
          <p:nvPr/>
        </p:nvCxnSpPr>
        <p:spPr bwMode="auto">
          <a:xfrm>
            <a:off x="4651868" y="457193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>
            <a:endCxn id="17" idx="1"/>
          </p:cNvCxnSpPr>
          <p:nvPr/>
        </p:nvCxnSpPr>
        <p:spPr bwMode="auto">
          <a:xfrm>
            <a:off x="2044341" y="1711303"/>
            <a:ext cx="100279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415344" y="1691415"/>
            <a:ext cx="0" cy="105178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Rectangle 18"/>
          <p:cNvSpPr/>
          <p:nvPr/>
        </p:nvSpPr>
        <p:spPr bwMode="auto">
          <a:xfrm>
            <a:off x="76201" y="5102433"/>
            <a:ext cx="109500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0), K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0), K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0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 bwMode="auto">
          <a:xfrm>
            <a:off x="4651867" y="1111224"/>
            <a:ext cx="1" cy="4127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112803" y="1889933"/>
            <a:ext cx="1278098" cy="4148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377244" y="1678714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098371" y="1117389"/>
            <a:ext cx="3553498" cy="4127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390901" y="1889933"/>
            <a:ext cx="365486" cy="4148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1844313" y="321731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320313" y="165356"/>
            <a:ext cx="1828800" cy="34844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3pha</a:t>
            </a:r>
          </a:p>
        </p:txBody>
      </p:sp>
      <p:cxnSp>
        <p:nvCxnSpPr>
          <p:cNvPr id="53" name="Straight Arrow Connector 52"/>
          <p:cNvCxnSpPr>
            <a:stCxn id="8" idx="2"/>
            <a:endCxn id="9" idx="0"/>
          </p:cNvCxnSpPr>
          <p:nvPr/>
        </p:nvCxnSpPr>
        <p:spPr bwMode="auto">
          <a:xfrm>
            <a:off x="4756387" y="3150695"/>
            <a:ext cx="1110780" cy="3383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4" name="Straight Arrow Connector 53"/>
          <p:cNvCxnSpPr>
            <a:stCxn id="99" idx="2"/>
            <a:endCxn id="9" idx="0"/>
          </p:cNvCxnSpPr>
          <p:nvPr/>
        </p:nvCxnSpPr>
        <p:spPr bwMode="auto">
          <a:xfrm flipH="1">
            <a:off x="5867167" y="3161190"/>
            <a:ext cx="1002516" cy="3278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2147091" y="3347259"/>
            <a:ext cx="1891509" cy="863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(9,15) đóng lại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</p:cNvCxnSpPr>
          <p:nvPr/>
        </p:nvCxnSpPr>
        <p:spPr bwMode="auto">
          <a:xfrm>
            <a:off x="1098371" y="2153291"/>
            <a:ext cx="1365566" cy="11912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2895600" y="4637311"/>
            <a:ext cx="1968653" cy="563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4083829" y="5642686"/>
            <a:ext cx="2240771" cy="8469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l-GR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Oval 95"/>
          <p:cNvSpPr/>
          <p:nvPr/>
        </p:nvSpPr>
        <p:spPr bwMode="auto">
          <a:xfrm>
            <a:off x="6595535" y="5066187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99" name="Rectangle 98"/>
          <p:cNvSpPr/>
          <p:nvPr/>
        </p:nvSpPr>
        <p:spPr bwMode="auto">
          <a:xfrm>
            <a:off x="5858933" y="2295672"/>
            <a:ext cx="2021500" cy="865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0),</a:t>
            </a:r>
          </a:p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0), 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0) đóng lại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 rot="16200000">
            <a:off x="1578978" y="202900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5" name="Straight Arrow Connector 44"/>
          <p:cNvCxnSpPr>
            <a:stCxn id="18" idx="2"/>
            <a:endCxn id="68" idx="0"/>
          </p:cNvCxnSpPr>
          <p:nvPr/>
        </p:nvCxnSpPr>
        <p:spPr bwMode="auto">
          <a:xfrm>
            <a:off x="1111646" y="4888389"/>
            <a:ext cx="737723" cy="4144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Rectangle 58"/>
          <p:cNvSpPr/>
          <p:nvPr/>
        </p:nvSpPr>
        <p:spPr bwMode="auto">
          <a:xfrm>
            <a:off x="7953246" y="2153291"/>
            <a:ext cx="1089595" cy="8664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67"/>
          <p:cNvSpPr/>
          <p:nvPr/>
        </p:nvSpPr>
        <p:spPr bwMode="auto">
          <a:xfrm>
            <a:off x="1260338" y="5302790"/>
            <a:ext cx="1178062" cy="880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/>
          <p:nvPr/>
        </p:nvCxnSpPr>
        <p:spPr bwMode="auto">
          <a:xfrm>
            <a:off x="2607734" y="4370456"/>
            <a:ext cx="0" cy="19752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2" name="Straight Arrow Connector 101"/>
          <p:cNvCxnSpPr/>
          <p:nvPr/>
        </p:nvCxnSpPr>
        <p:spPr bwMode="auto">
          <a:xfrm>
            <a:off x="7880433" y="5118047"/>
            <a:ext cx="0" cy="63515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04" name="Straight Arrow Connector 103"/>
          <p:cNvCxnSpPr>
            <a:stCxn id="8" idx="2"/>
          </p:cNvCxnSpPr>
          <p:nvPr/>
        </p:nvCxnSpPr>
        <p:spPr bwMode="auto">
          <a:xfrm>
            <a:off x="4756387" y="3150695"/>
            <a:ext cx="0" cy="11927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5" name="Straight Arrow Connector 114"/>
          <p:cNvCxnSpPr/>
          <p:nvPr/>
        </p:nvCxnSpPr>
        <p:spPr bwMode="auto">
          <a:xfrm flipV="1">
            <a:off x="1883979" y="6345669"/>
            <a:ext cx="723755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7" name="Straight Arrow Connector 136"/>
          <p:cNvCxnSpPr/>
          <p:nvPr/>
        </p:nvCxnSpPr>
        <p:spPr bwMode="auto">
          <a:xfrm>
            <a:off x="2607734" y="4362911"/>
            <a:ext cx="126034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Arrow Connector 140"/>
          <p:cNvCxnSpPr/>
          <p:nvPr/>
        </p:nvCxnSpPr>
        <p:spPr bwMode="auto">
          <a:xfrm>
            <a:off x="3868083" y="4362911"/>
            <a:ext cx="0" cy="274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8" name="Rectangle 147"/>
          <p:cNvSpPr/>
          <p:nvPr/>
        </p:nvSpPr>
        <p:spPr bwMode="auto">
          <a:xfrm>
            <a:off x="2775988" y="5498676"/>
            <a:ext cx="1178062" cy="8469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hở ra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>
            <a:stCxn id="67" idx="2"/>
            <a:endCxn id="83" idx="0"/>
          </p:cNvCxnSpPr>
          <p:nvPr/>
        </p:nvCxnSpPr>
        <p:spPr bwMode="auto">
          <a:xfrm>
            <a:off x="3879927" y="5201051"/>
            <a:ext cx="1324288" cy="4416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>
            <a:endCxn id="99" idx="0"/>
          </p:cNvCxnSpPr>
          <p:nvPr/>
        </p:nvCxnSpPr>
        <p:spPr bwMode="auto">
          <a:xfrm flipH="1">
            <a:off x="6869683" y="1864914"/>
            <a:ext cx="491373" cy="43075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38" idx="0"/>
          </p:cNvCxnSpPr>
          <p:nvPr/>
        </p:nvCxnSpPr>
        <p:spPr bwMode="auto">
          <a:xfrm>
            <a:off x="4651869" y="1117389"/>
            <a:ext cx="2709188" cy="4066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38" idx="2"/>
            <a:endCxn id="59" idx="0"/>
          </p:cNvCxnSpPr>
          <p:nvPr/>
        </p:nvCxnSpPr>
        <p:spPr bwMode="auto">
          <a:xfrm>
            <a:off x="7361057" y="1881261"/>
            <a:ext cx="1136987" cy="27203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89" name="Straight Arrow Connector 188"/>
          <p:cNvCxnSpPr/>
          <p:nvPr/>
        </p:nvCxnSpPr>
        <p:spPr bwMode="auto">
          <a:xfrm>
            <a:off x="5208647" y="6489676"/>
            <a:ext cx="0" cy="2159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0" name="Straight Arrow Connector 189"/>
          <p:cNvCxnSpPr/>
          <p:nvPr/>
        </p:nvCxnSpPr>
        <p:spPr bwMode="auto">
          <a:xfrm>
            <a:off x="6629454" y="4322852"/>
            <a:ext cx="0" cy="23827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1" name="Straight Arrow Connector 190"/>
          <p:cNvCxnSpPr/>
          <p:nvPr/>
        </p:nvCxnSpPr>
        <p:spPr bwMode="auto">
          <a:xfrm>
            <a:off x="5204215" y="6705599"/>
            <a:ext cx="1425239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2" name="Straight Arrow Connector 191"/>
          <p:cNvCxnSpPr/>
          <p:nvPr/>
        </p:nvCxnSpPr>
        <p:spPr bwMode="auto">
          <a:xfrm>
            <a:off x="6629454" y="5105400"/>
            <a:ext cx="126034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6" name="Straight Arrow Connector 205"/>
          <p:cNvCxnSpPr/>
          <p:nvPr/>
        </p:nvCxnSpPr>
        <p:spPr bwMode="auto">
          <a:xfrm>
            <a:off x="4729567" y="4343399"/>
            <a:ext cx="1899887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 bwMode="auto">
          <a:xfrm>
            <a:off x="3047134" y="1532672"/>
            <a:ext cx="2687534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5882913" y="1524000"/>
            <a:ext cx="2956287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3734239" y="2304762"/>
            <a:ext cx="2044296" cy="84593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K(C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76200" y="4322852"/>
            <a:ext cx="2070891" cy="565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N)</a:t>
            </a:r>
          </a:p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152400" y="1530116"/>
            <a:ext cx="1891941" cy="6231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</p:spTree>
    <p:extLst>
      <p:ext uri="{BB962C8B-B14F-4D97-AF65-F5344CB8AC3E}">
        <p14:creationId xmlns:p14="http://schemas.microsoft.com/office/powerpoint/2010/main" val="33503929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"/>
                            </p:stCondLst>
                            <p:childTnLst>
                              <p:par>
                                <p:cTn id="1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50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"/>
                            </p:stCondLst>
                            <p:childTnLst>
                              <p:par>
                                <p:cTn id="2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0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00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50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300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3500"/>
                            </p:stCondLst>
                            <p:childTnLst>
                              <p:par>
                                <p:cTn id="2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9" grpId="0" animBg="1"/>
      <p:bldP spid="25" grpId="0" animBg="1"/>
      <p:bldP spid="32" grpId="0" animBg="1"/>
      <p:bldP spid="62" grpId="0" animBg="1"/>
      <p:bldP spid="67" grpId="0" animBg="1"/>
      <p:bldP spid="83" grpId="0" animBg="1"/>
      <p:bldP spid="96" grpId="0" animBg="1"/>
      <p:bldP spid="99" grpId="0" animBg="1"/>
      <p:bldP spid="42" grpId="0"/>
      <p:bldP spid="59" grpId="0" animBg="1"/>
      <p:bldP spid="68" grpId="0" animBg="1"/>
      <p:bldP spid="148" grpId="0" animBg="1"/>
      <p:bldP spid="17" grpId="0" animBg="1"/>
      <p:bldP spid="38" grpId="0" animBg="1"/>
      <p:bldP spid="8" grpId="0" animBg="1"/>
      <p:bldP spid="18" grpId="0" animBg="1"/>
      <p:bldP spid="16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03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2445603"/>
            <a:ext cx="29230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07221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" name="Straight Arrow Connector 87"/>
          <p:cNvCxnSpPr>
            <a:stCxn id="67" idx="2"/>
            <a:endCxn id="148" idx="0"/>
          </p:cNvCxnSpPr>
          <p:nvPr/>
        </p:nvCxnSpPr>
        <p:spPr bwMode="auto">
          <a:xfrm flipH="1">
            <a:off x="6798953" y="3031069"/>
            <a:ext cx="749188" cy="9785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62000" y="3031069"/>
            <a:ext cx="503256" cy="9352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51869" y="1507069"/>
            <a:ext cx="3412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833328" y="3031069"/>
            <a:ext cx="821953" cy="6596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265256" y="1507069"/>
            <a:ext cx="3386613" cy="5395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655281" y="3031069"/>
            <a:ext cx="654024" cy="6596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265256" y="3031069"/>
            <a:ext cx="868980" cy="6317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1" name="Straight Arrow Connector 150"/>
          <p:cNvCxnSpPr>
            <a:stCxn id="67" idx="2"/>
            <a:endCxn id="83" idx="0"/>
          </p:cNvCxnSpPr>
          <p:nvPr/>
        </p:nvCxnSpPr>
        <p:spPr bwMode="auto">
          <a:xfrm>
            <a:off x="7548141" y="3031069"/>
            <a:ext cx="745847" cy="65686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51869" y="1507069"/>
            <a:ext cx="2896272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957993" y="4223683"/>
            <a:ext cx="3159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582625" y="330201"/>
            <a:ext cx="4138488" cy="42950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784380" y="5867400"/>
            <a:ext cx="3065153" cy="6999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1128987"/>
            <a:ext cx="3188997" cy="3780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7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52400" y="3966333"/>
            <a:ext cx="1219200" cy="10459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75660" y="3690706"/>
            <a:ext cx="1467290" cy="16263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12330" y="3690706"/>
            <a:ext cx="1241995" cy="10167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>
            <a:stCxn id="4" idx="2"/>
            <a:endCxn id="6" idx="0"/>
          </p:cNvCxnSpPr>
          <p:nvPr/>
        </p:nvCxnSpPr>
        <p:spPr bwMode="auto">
          <a:xfrm>
            <a:off x="4651869" y="759704"/>
            <a:ext cx="0" cy="36928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1920911" y="2429788"/>
            <a:ext cx="16904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>
            <a:endCxn id="25" idx="0"/>
          </p:cNvCxnSpPr>
          <p:nvPr/>
        </p:nvCxnSpPr>
        <p:spPr bwMode="auto">
          <a:xfrm flipV="1">
            <a:off x="2979521" y="2397199"/>
            <a:ext cx="0" cy="182648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609600" y="2046585"/>
            <a:ext cx="1311311" cy="9844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604550" y="2040469"/>
            <a:ext cx="2101462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5" name="Oval 24"/>
          <p:cNvSpPr/>
          <p:nvPr/>
        </p:nvSpPr>
        <p:spPr bwMode="auto">
          <a:xfrm>
            <a:off x="2941421" y="239719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9" name="Straight Arrow Connector 28"/>
          <p:cNvCxnSpPr>
            <a:stCxn id="32" idx="3"/>
            <a:endCxn id="4" idx="1"/>
          </p:cNvCxnSpPr>
          <p:nvPr/>
        </p:nvCxnSpPr>
        <p:spPr bwMode="auto">
          <a:xfrm flipV="1">
            <a:off x="2149113" y="544953"/>
            <a:ext cx="433512" cy="21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320313" y="165356"/>
            <a:ext cx="1828800" cy="76348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61"/>
          <p:cNvSpPr/>
          <p:nvPr/>
        </p:nvSpPr>
        <p:spPr bwMode="auto">
          <a:xfrm>
            <a:off x="1525272" y="3662826"/>
            <a:ext cx="1217928" cy="10446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6400800" y="2040469"/>
            <a:ext cx="2294681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573225" y="3687932"/>
            <a:ext cx="1441526" cy="17222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 rot="16200000">
            <a:off x="1999555" y="2891093"/>
            <a:ext cx="15826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Ngắt 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2" name="Straight Arrow Connector 101"/>
          <p:cNvCxnSpPr>
            <a:stCxn id="8" idx="2"/>
            <a:endCxn id="5" idx="0"/>
          </p:cNvCxnSpPr>
          <p:nvPr/>
        </p:nvCxnSpPr>
        <p:spPr bwMode="auto">
          <a:xfrm>
            <a:off x="5309305" y="5317069"/>
            <a:ext cx="7652" cy="5503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8" name="Rectangle 147"/>
          <p:cNvSpPr/>
          <p:nvPr/>
        </p:nvSpPr>
        <p:spPr bwMode="auto">
          <a:xfrm>
            <a:off x="6160206" y="4009663"/>
            <a:ext cx="1277494" cy="1019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25691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32" grpId="0" animBg="1"/>
      <p:bldP spid="62" grpId="0" animBg="1"/>
      <p:bldP spid="67" grpId="0" animBg="1"/>
      <p:bldP spid="83" grpId="0" animBg="1"/>
      <p:bldP spid="42" grpId="0"/>
      <p:bldP spid="14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74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2445603"/>
            <a:ext cx="29230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013573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833328" y="3326909"/>
            <a:ext cx="821953" cy="502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655281" y="3326909"/>
            <a:ext cx="654024" cy="502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51869" y="1802909"/>
            <a:ext cx="3412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265256" y="1802909"/>
            <a:ext cx="3386613" cy="5395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51869" y="1802909"/>
            <a:ext cx="3116191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1" name="Straight Arrow Connector 150"/>
          <p:cNvCxnSpPr>
            <a:stCxn id="67" idx="2"/>
            <a:endCxn id="83" idx="0"/>
          </p:cNvCxnSpPr>
          <p:nvPr/>
        </p:nvCxnSpPr>
        <p:spPr bwMode="auto">
          <a:xfrm>
            <a:off x="7768060" y="3326909"/>
            <a:ext cx="525928" cy="4992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62000" y="3326909"/>
            <a:ext cx="503256" cy="77763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265256" y="3326909"/>
            <a:ext cx="868980" cy="4741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957993" y="4361897"/>
            <a:ext cx="3159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Straight Arrow Connector 87"/>
          <p:cNvCxnSpPr>
            <a:stCxn id="67" idx="2"/>
            <a:endCxn id="148" idx="0"/>
          </p:cNvCxnSpPr>
          <p:nvPr/>
        </p:nvCxnSpPr>
        <p:spPr bwMode="auto">
          <a:xfrm flipH="1">
            <a:off x="6798953" y="3326909"/>
            <a:ext cx="969107" cy="75895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3479802" y="372040"/>
            <a:ext cx="2339050" cy="71121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784380" y="6005614"/>
            <a:ext cx="3065153" cy="6999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1424827"/>
            <a:ext cx="3188997" cy="3780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52400" y="4104547"/>
            <a:ext cx="1219200" cy="10459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75660" y="3828920"/>
            <a:ext cx="1467290" cy="16263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12330" y="3828920"/>
            <a:ext cx="1241995" cy="10167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>
            <a:stCxn id="4" idx="2"/>
            <a:endCxn id="6" idx="0"/>
          </p:cNvCxnSpPr>
          <p:nvPr/>
        </p:nvCxnSpPr>
        <p:spPr bwMode="auto">
          <a:xfrm>
            <a:off x="4649327" y="1083253"/>
            <a:ext cx="2542" cy="3415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1920911" y="2725628"/>
            <a:ext cx="16904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957993" y="2693039"/>
            <a:ext cx="0" cy="166885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609600" y="2342425"/>
            <a:ext cx="1311311" cy="9844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604550" y="2336309"/>
            <a:ext cx="2101462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5" name="Oval 24"/>
          <p:cNvSpPr/>
          <p:nvPr/>
        </p:nvSpPr>
        <p:spPr bwMode="auto">
          <a:xfrm>
            <a:off x="2941421" y="269303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 flipV="1">
            <a:off x="3071688" y="715662"/>
            <a:ext cx="433512" cy="21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1525272" y="3801040"/>
            <a:ext cx="1217928" cy="10446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6620719" y="2336309"/>
            <a:ext cx="2294681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573225" y="3826146"/>
            <a:ext cx="1441526" cy="1781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2018537" y="2354485"/>
            <a:ext cx="15826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Ngắt 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2" name="Straight Arrow Connector 101"/>
          <p:cNvCxnSpPr>
            <a:stCxn id="8" idx="2"/>
            <a:endCxn id="5" idx="0"/>
          </p:cNvCxnSpPr>
          <p:nvPr/>
        </p:nvCxnSpPr>
        <p:spPr bwMode="auto">
          <a:xfrm>
            <a:off x="5309305" y="5455283"/>
            <a:ext cx="7652" cy="5503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8" name="Rectangle 147"/>
          <p:cNvSpPr/>
          <p:nvPr/>
        </p:nvSpPr>
        <p:spPr bwMode="auto">
          <a:xfrm>
            <a:off x="6160206" y="4085863"/>
            <a:ext cx="1277494" cy="1019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Flowchart: Alternate Process 32"/>
          <p:cNvSpPr/>
          <p:nvPr/>
        </p:nvSpPr>
        <p:spPr bwMode="auto">
          <a:xfrm>
            <a:off x="252287" y="21964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4125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62" grpId="0" animBg="1"/>
      <p:bldP spid="67" grpId="0" animBg="1"/>
      <p:bldP spid="83" grpId="0" animBg="1"/>
      <p:bldP spid="42" grpId="0"/>
      <p:bldP spid="148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138419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71935"/>
            <a:ext cx="495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71358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3673637" y="4514921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5738116" y="4503043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9" name="Flowchart: Alternate Process 8"/>
          <p:cNvSpPr/>
          <p:nvPr/>
        </p:nvSpPr>
        <p:spPr bwMode="auto">
          <a:xfrm>
            <a:off x="1219200" y="4503042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 bwMode="auto">
          <a:xfrm>
            <a:off x="5358504" y="485028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>
            <a:off x="3288852" y="4879092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2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1636310" y="2197900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3776428" y="2197900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0843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27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895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687387" y="3512403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7387" y="419100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3200400" y="973666"/>
            <a:ext cx="1828800" cy="4655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080227" y="2396272"/>
            <a:ext cx="2075688" cy="6517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5709572" y="1206453"/>
            <a:ext cx="479222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89641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0" grpId="1" animBg="1"/>
      <p:bldP spid="11" grpId="0" animBg="1"/>
      <p:bldP spid="12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56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895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687387" y="3512403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4930978" y="1295400"/>
            <a:ext cx="555422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7387" y="4144446"/>
            <a:ext cx="3124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7781544" y="2161032"/>
            <a:ext cx="685802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7749159" y="2621485"/>
            <a:ext cx="712471" cy="4844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88734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20" grpId="0"/>
      <p:bldP spid="21" grpId="0" animBg="1"/>
      <p:bldP spid="23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367567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209800" y="3283983"/>
            <a:ext cx="3048000" cy="3497817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228600" y="2795652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85224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5072" y="1069714"/>
            <a:ext cx="87203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dùng trong hệ thống truyền động điện trong quá trình hoạt động cũng có những thời điểm cần dừng nhanh và chính xác</a:t>
            </a:r>
          </a:p>
        </p:txBody>
      </p:sp>
      <p:sp>
        <p:nvSpPr>
          <p:cNvPr id="3" name="Rectangle 2"/>
          <p:cNvSpPr/>
          <p:nvPr/>
        </p:nvSpPr>
        <p:spPr>
          <a:xfrm>
            <a:off x="195072" y="3137322"/>
            <a:ext cx="8763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Các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truyền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có bộ phận hãm như thang máy, cần trục, cẩu trục, hệ thống băng tải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5072" y="2103518"/>
            <a:ext cx="87020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Để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dừng nhanh và chính xác đòi hỏi liên kết với kết cấu động cơ có bộ phận hãm. 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3133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40755" y="4034135"/>
            <a:ext cx="78038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bằng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cấu cơ khí điều khiển bằng nam châm điện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" y="990600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Các các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hãm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thường sử dụng sau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7" name="Rectangle 6"/>
          <p:cNvSpPr/>
          <p:nvPr/>
        </p:nvSpPr>
        <p:spPr>
          <a:xfrm>
            <a:off x="740755" y="1583312"/>
            <a:ext cx="36488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</a:p>
        </p:txBody>
      </p:sp>
      <p:sp>
        <p:nvSpPr>
          <p:cNvPr id="8" name="Rectangle 7"/>
          <p:cNvSpPr/>
          <p:nvPr/>
        </p:nvSpPr>
        <p:spPr>
          <a:xfrm>
            <a:off x="740755" y="2196508"/>
            <a:ext cx="26167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ngược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0755" y="2809704"/>
            <a:ext cx="20408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tái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</a:p>
        </p:txBody>
      </p:sp>
      <p:sp>
        <p:nvSpPr>
          <p:cNvPr id="10" name="Rectangle 9"/>
          <p:cNvSpPr/>
          <p:nvPr/>
        </p:nvSpPr>
        <p:spPr>
          <a:xfrm>
            <a:off x="740755" y="3422900"/>
            <a:ext cx="39243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bằng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ly hợp điện từ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6592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8300" y="1468062"/>
            <a:ext cx="8610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năng thực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 khi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pha đang hoạt động, ngắt nguồn điện xoay chiều ba pha sau đó đưa điện một chiều vào bộ dây stator động cơ ba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1" y="4830228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 ý: Điện áp 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lúc </a:t>
            </a:r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hãm:</a:t>
            </a:r>
            <a:endParaRPr lang="en-US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5760" y="3793194"/>
            <a:ext cx="8722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Khuyết điểm: Không sử dụng đối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có công suất lớn hay động cơ mang tải có quán tính lớn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thời gian hãm lâu, lực hãm nhỏ.</a:t>
            </a:r>
          </a:p>
        </p:txBody>
      </p:sp>
      <p:sp>
        <p:nvSpPr>
          <p:cNvPr id="6" name="Rectangle 5"/>
          <p:cNvSpPr/>
          <p:nvPr/>
        </p:nvSpPr>
        <p:spPr>
          <a:xfrm>
            <a:off x="368300" y="2815294"/>
            <a:ext cx="8597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Ưu điểm: Sơ đồ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điện đơn giản,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dụng cho các động cơ có công suất trung bình và nhỏ.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962400" y="4648200"/>
                <a:ext cx="3124200" cy="786177"/>
              </a:xfrm>
              <a:prstGeom prst="rect">
                <a:avLst/>
              </a:prstGeom>
              <a:solidFill>
                <a:srgbClr val="CCFF99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𝐷𝐶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=(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÷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2400" y="4648200"/>
                <a:ext cx="3124200" cy="78617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76198" y="854715"/>
            <a:ext cx="80772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76200" y="35910"/>
            <a:ext cx="8902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237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9114019"/>
              </p:ext>
            </p:extLst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242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76201" y="3028536"/>
            <a:ext cx="32199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3391691" y="6058068"/>
            <a:ext cx="1000478" cy="8304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76200" y="3525024"/>
            <a:ext cx="33575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2819399" y="841248"/>
            <a:ext cx="1981201" cy="4985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76201" y="4021512"/>
            <a:ext cx="33575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3038474" y="3173232"/>
            <a:ext cx="1838325" cy="55518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76200" y="4572000"/>
            <a:ext cx="321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76201" y="6027003"/>
            <a:ext cx="26380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2667000" y="5375548"/>
            <a:ext cx="2259469" cy="68251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4935613" y="4971553"/>
            <a:ext cx="62185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4913862" y="3600870"/>
            <a:ext cx="62185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715000" y="2477682"/>
            <a:ext cx="62185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76200" y="5105400"/>
            <a:ext cx="321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Máy biến áp MBA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5557473" y="3016989"/>
            <a:ext cx="1605328" cy="55518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80772" y="5558135"/>
            <a:ext cx="321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diod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662609" y="3669929"/>
            <a:ext cx="1657719" cy="170561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2469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5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0" grpId="1" animBg="1"/>
      <p:bldP spid="11" grpId="0"/>
      <p:bldP spid="12" grpId="0" animBg="1"/>
      <p:bldP spid="12" grpId="1" animBg="1"/>
      <p:bldP spid="13" grpId="0"/>
      <p:bldP spid="14" grpId="0" animBg="1"/>
      <p:bldP spid="14" grpId="1" animBg="1"/>
      <p:bldP spid="15" grpId="0"/>
      <p:bldP spid="16" grpId="0"/>
      <p:bldP spid="17" grpId="0" animBg="1"/>
      <p:bldP spid="18" grpId="0" animBg="1"/>
      <p:bldP spid="18" grpId="1" animBg="1"/>
      <p:bldP spid="22" grpId="0" animBg="1"/>
      <p:bldP spid="22" grpId="1" animBg="1"/>
      <p:bldP spid="23" grpId="0" animBg="1"/>
      <p:bldP spid="23" grpId="1" animBg="1"/>
      <p:bldP spid="20" grpId="0"/>
      <p:bldP spid="21" grpId="0" animBg="1"/>
      <p:bldP spid="21" grpId="1" animBg="1"/>
      <p:bldP spid="24" grpId="0"/>
      <p:bldP spid="25" grpId="0" animBg="1"/>
      <p:bldP spid="25" grpId="1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297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86097" y="3036187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4724400" y="1242651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76200" y="358125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5217090" y="1143000"/>
            <a:ext cx="671646" cy="590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106487" y="4514088"/>
            <a:ext cx="25534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6731020" y="1143000"/>
            <a:ext cx="1110558" cy="8616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90558" y="5345085"/>
            <a:ext cx="31098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17) + Stop(5, 13)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90841" y="6183285"/>
            <a:ext cx="35597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8229600" y="2534005"/>
            <a:ext cx="724391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8344391" y="1914451"/>
            <a:ext cx="384959" cy="50566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Rectangle 13"/>
          <p:cNvSpPr>
            <a:spLocks noChangeArrowheads="1"/>
          </p:cNvSpPr>
          <p:nvPr/>
        </p:nvSpPr>
        <p:spPr bwMode="auto">
          <a:xfrm>
            <a:off x="90558" y="4056888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705856" y="1198201"/>
            <a:ext cx="595448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1163427" y="3569906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Straight Connector 35"/>
          <p:cNvCxnSpPr/>
          <p:nvPr/>
        </p:nvCxnSpPr>
        <p:spPr bwMode="auto">
          <a:xfrm>
            <a:off x="1059778" y="3517206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Oval 36"/>
          <p:cNvSpPr/>
          <p:nvPr/>
        </p:nvSpPr>
        <p:spPr bwMode="auto">
          <a:xfrm>
            <a:off x="6228207" y="1143000"/>
            <a:ext cx="502811" cy="12771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8229600" y="1318851"/>
            <a:ext cx="573606" cy="4480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5965571" y="1914451"/>
            <a:ext cx="1121029" cy="571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7516317" y="1958447"/>
            <a:ext cx="484684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5540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1" grpId="1" animBg="1"/>
      <p:bldP spid="23" grpId="0"/>
      <p:bldP spid="24" grpId="0" animBg="1"/>
      <p:bldP spid="24" grpId="1" animBg="1"/>
      <p:bldP spid="25" grpId="0"/>
      <p:bldP spid="26" grpId="0" animBg="1"/>
      <p:bldP spid="26" grpId="1" animBg="1"/>
      <p:bldP spid="27" grpId="0"/>
      <p:bldP spid="28" grpId="0"/>
      <p:bldP spid="29" grpId="0" animBg="1"/>
      <p:bldP spid="30" grpId="0" animBg="1"/>
      <p:bldP spid="30" grpId="1" animBg="1"/>
      <p:bldP spid="31" grpId="0"/>
      <p:bldP spid="32" grpId="0" animBg="1"/>
      <p:bldP spid="32" grpId="1" animBg="1"/>
      <p:bldP spid="35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1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313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71308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 bwMode="auto">
          <a:xfrm>
            <a:off x="1276645" y="454575"/>
            <a:ext cx="1900034" cy="888842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649707" y="530775"/>
            <a:ext cx="2114061" cy="685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47532" y="1685899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581400" y="2862129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699813" y="3943160"/>
            <a:ext cx="1962728" cy="7110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2819400" y="3943160"/>
            <a:ext cx="3636517" cy="7168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341397" y="49443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/>
          <p:nvPr/>
        </p:nvCxnSpPr>
        <p:spPr bwMode="auto">
          <a:xfrm flipV="1">
            <a:off x="3159745" y="860976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 flipH="1">
            <a:off x="4701381" y="2356618"/>
            <a:ext cx="7126" cy="5055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/>
          <p:nvPr/>
        </p:nvCxnSpPr>
        <p:spPr bwMode="auto">
          <a:xfrm>
            <a:off x="4708505" y="4648200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701381" y="3542190"/>
            <a:ext cx="2979796" cy="4009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 flipH="1">
            <a:off x="1371600" y="3542190"/>
            <a:ext cx="3329781" cy="2761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8696324" y="4317503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8820183" y="3208738"/>
            <a:ext cx="0" cy="110876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/>
          <p:nvPr/>
        </p:nvCxnSpPr>
        <p:spPr bwMode="auto">
          <a:xfrm flipH="1">
            <a:off x="5869482" y="3208737"/>
            <a:ext cx="2950701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152400" y="3818336"/>
            <a:ext cx="2438400" cy="10584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/>
          <p:nvPr/>
        </p:nvCxnSpPr>
        <p:spPr bwMode="auto">
          <a:xfrm>
            <a:off x="4692682" y="3556579"/>
            <a:ext cx="0" cy="3721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>
            <a:off x="4706738" y="1216575"/>
            <a:ext cx="1769" cy="4693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6659217" y="2780127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55096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54" grpId="0" animBg="1"/>
      <p:bldP spid="57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12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hãm động năng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36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7616276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Arrow Connector 47"/>
          <p:cNvCxnSpPr>
            <a:stCxn id="54" idx="2"/>
            <a:endCxn id="37" idx="0"/>
          </p:cNvCxnSpPr>
          <p:nvPr/>
        </p:nvCxnSpPr>
        <p:spPr bwMode="auto">
          <a:xfrm>
            <a:off x="5294492" y="510308"/>
            <a:ext cx="1923248" cy="4988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 flipH="1">
            <a:off x="2626807" y="510308"/>
            <a:ext cx="2667685" cy="2516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4" name="Straight Arrow Connector 213"/>
          <p:cNvCxnSpPr>
            <a:stCxn id="59" idx="2"/>
            <a:endCxn id="140" idx="0"/>
          </p:cNvCxnSpPr>
          <p:nvPr/>
        </p:nvCxnSpPr>
        <p:spPr bwMode="auto">
          <a:xfrm>
            <a:off x="2360573" y="5943600"/>
            <a:ext cx="2494160" cy="5064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8" name="Straight Arrow Connector 227"/>
          <p:cNvCxnSpPr>
            <a:stCxn id="137" idx="2"/>
            <a:endCxn id="227" idx="0"/>
          </p:cNvCxnSpPr>
          <p:nvPr/>
        </p:nvCxnSpPr>
        <p:spPr bwMode="auto">
          <a:xfrm flipH="1">
            <a:off x="5178800" y="5009057"/>
            <a:ext cx="2590470" cy="3249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1" name="Straight Arrow Connector 210"/>
          <p:cNvCxnSpPr>
            <a:stCxn id="139" idx="2"/>
            <a:endCxn id="140" idx="0"/>
          </p:cNvCxnSpPr>
          <p:nvPr/>
        </p:nvCxnSpPr>
        <p:spPr bwMode="auto">
          <a:xfrm flipH="1">
            <a:off x="4854733" y="6138997"/>
            <a:ext cx="2036203" cy="3110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5" name="Straight Arrow Connector 174"/>
          <p:cNvCxnSpPr>
            <a:stCxn id="58" idx="2"/>
            <a:endCxn id="59" idx="0"/>
          </p:cNvCxnSpPr>
          <p:nvPr/>
        </p:nvCxnSpPr>
        <p:spPr bwMode="auto">
          <a:xfrm flipH="1">
            <a:off x="2360573" y="4781363"/>
            <a:ext cx="1521423" cy="55374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>
            <a:stCxn id="63" idx="2"/>
            <a:endCxn id="59" idx="0"/>
          </p:cNvCxnSpPr>
          <p:nvPr/>
        </p:nvCxnSpPr>
        <p:spPr bwMode="auto">
          <a:xfrm>
            <a:off x="796569" y="4952999"/>
            <a:ext cx="1564004" cy="3821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3" name="Straight Arrow Connector 172"/>
          <p:cNvCxnSpPr/>
          <p:nvPr/>
        </p:nvCxnSpPr>
        <p:spPr bwMode="auto">
          <a:xfrm>
            <a:off x="5741738" y="2868189"/>
            <a:ext cx="2039175" cy="34432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/>
          <p:cNvCxnSpPr>
            <a:stCxn id="37" idx="2"/>
          </p:cNvCxnSpPr>
          <p:nvPr/>
        </p:nvCxnSpPr>
        <p:spPr bwMode="auto">
          <a:xfrm>
            <a:off x="7217740" y="1361235"/>
            <a:ext cx="0" cy="15315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 flipH="1">
            <a:off x="2363756" y="1637195"/>
            <a:ext cx="263051" cy="2678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91" idx="2"/>
            <a:endCxn id="128" idx="0"/>
          </p:cNvCxnSpPr>
          <p:nvPr/>
        </p:nvCxnSpPr>
        <p:spPr bwMode="auto">
          <a:xfrm>
            <a:off x="7767028" y="3588690"/>
            <a:ext cx="0" cy="2213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>
            <a:off x="5867400" y="3786239"/>
            <a:ext cx="3810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2626807" y="1084535"/>
            <a:ext cx="0" cy="2398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stCxn id="60" idx="3"/>
            <a:endCxn id="54" idx="1"/>
          </p:cNvCxnSpPr>
          <p:nvPr/>
        </p:nvCxnSpPr>
        <p:spPr bwMode="auto">
          <a:xfrm flipV="1">
            <a:off x="3048000" y="32179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730984" y="133286"/>
            <a:ext cx="3127015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 một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5071873" y="3985557"/>
            <a:ext cx="1021080" cy="79580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761672" y="3977495"/>
            <a:ext cx="2240648" cy="8038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1063546" y="5335104"/>
            <a:ext cx="2594054" cy="6084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DC, hãm động năng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5391503" y="3014246"/>
            <a:ext cx="856897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1275295" y="762000"/>
            <a:ext cx="2703024" cy="3225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5715000" y="1009127"/>
            <a:ext cx="3005480" cy="3521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13)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9139" y="3124199"/>
            <a:ext cx="1454861" cy="54898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676400" y="3810000"/>
            <a:ext cx="1018221" cy="8163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 flipH="1">
            <a:off x="796570" y="2700752"/>
            <a:ext cx="1567186" cy="4234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2626807" y="1637195"/>
            <a:ext cx="1759809" cy="3948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741789" y="1637195"/>
            <a:ext cx="1885018" cy="26780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Straight Arrow Connector 72"/>
          <p:cNvCxnSpPr>
            <a:stCxn id="56" idx="2"/>
            <a:endCxn id="58" idx="0"/>
          </p:cNvCxnSpPr>
          <p:nvPr/>
        </p:nvCxnSpPr>
        <p:spPr bwMode="auto">
          <a:xfrm flipH="1">
            <a:off x="3881996" y="3588689"/>
            <a:ext cx="71260" cy="38880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56" idx="2"/>
            <a:endCxn id="57" idx="0"/>
          </p:cNvCxnSpPr>
          <p:nvPr/>
        </p:nvCxnSpPr>
        <p:spPr bwMode="auto">
          <a:xfrm>
            <a:off x="3953256" y="3588689"/>
            <a:ext cx="1629157" cy="3968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Arrow Connector 74"/>
          <p:cNvCxnSpPr>
            <a:stCxn id="56" idx="2"/>
            <a:endCxn id="45" idx="0"/>
          </p:cNvCxnSpPr>
          <p:nvPr/>
        </p:nvCxnSpPr>
        <p:spPr bwMode="auto">
          <a:xfrm flipH="1">
            <a:off x="2185511" y="3588689"/>
            <a:ext cx="1767745" cy="2213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>
            <a:stCxn id="91" idx="1"/>
            <a:endCxn id="56" idx="3"/>
          </p:cNvCxnSpPr>
          <p:nvPr/>
        </p:nvCxnSpPr>
        <p:spPr bwMode="auto">
          <a:xfrm flipH="1" flipV="1">
            <a:off x="5218176" y="3394545"/>
            <a:ext cx="1248079" cy="25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5867400" y="3394545"/>
            <a:ext cx="0" cy="37840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/>
          <p:nvPr/>
        </p:nvCxnSpPr>
        <p:spPr bwMode="auto">
          <a:xfrm flipV="1">
            <a:off x="76199" y="1481552"/>
            <a:ext cx="1121665" cy="68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61081" y="2365381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76200" y="1488409"/>
            <a:ext cx="1" cy="79759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0" y="1109246"/>
            <a:ext cx="1199096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208282" y="1905001"/>
            <a:ext cx="1067013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3439232" y="2032015"/>
            <a:ext cx="1894768" cy="6717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K(13, 15) 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60" name="Rounded Rectangle 59"/>
          <p:cNvSpPr/>
          <p:nvPr/>
        </p:nvSpPr>
        <p:spPr bwMode="auto">
          <a:xfrm>
            <a:off x="457200" y="133286"/>
            <a:ext cx="2590800" cy="412152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M đang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62"/>
          <p:cNvSpPr/>
          <p:nvPr/>
        </p:nvSpPr>
        <p:spPr bwMode="auto">
          <a:xfrm>
            <a:off x="69137" y="4096630"/>
            <a:ext cx="1454863" cy="8563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Rotor động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còn quay theo quán tính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6466255" y="3205466"/>
            <a:ext cx="2601545" cy="38322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1371600" y="1905000"/>
            <a:ext cx="1984311" cy="7957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128" name="Rectangle 127"/>
          <p:cNvSpPr/>
          <p:nvPr/>
        </p:nvSpPr>
        <p:spPr bwMode="auto">
          <a:xfrm>
            <a:off x="6466255" y="3810000"/>
            <a:ext cx="2601545" cy="56464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định, tiếp điểm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Rectangle 138"/>
          <p:cNvSpPr/>
          <p:nvPr/>
        </p:nvSpPr>
        <p:spPr bwMode="auto">
          <a:xfrm>
            <a:off x="5791200" y="5334001"/>
            <a:ext cx="2199472" cy="8049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" name="Rectangle 139"/>
          <p:cNvSpPr/>
          <p:nvPr/>
        </p:nvSpPr>
        <p:spPr bwMode="auto">
          <a:xfrm>
            <a:off x="2057400" y="6450004"/>
            <a:ext cx="5594666" cy="3317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nguồn DC ra khởi động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M, kết thúc hãm động năng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>
            <a:stCxn id="44" idx="2"/>
          </p:cNvCxnSpPr>
          <p:nvPr/>
        </p:nvCxnSpPr>
        <p:spPr bwMode="auto">
          <a:xfrm>
            <a:off x="4386616" y="2703737"/>
            <a:ext cx="0" cy="1711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0" name="Straight Arrow Connector 169"/>
          <p:cNvCxnSpPr>
            <a:endCxn id="56" idx="0"/>
          </p:cNvCxnSpPr>
          <p:nvPr/>
        </p:nvCxnSpPr>
        <p:spPr bwMode="auto">
          <a:xfrm flipH="1">
            <a:off x="3953256" y="2877268"/>
            <a:ext cx="1814254" cy="3231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8" name="Straight Connector 147"/>
          <p:cNvCxnSpPr/>
          <p:nvPr/>
        </p:nvCxnSpPr>
        <p:spPr bwMode="auto">
          <a:xfrm>
            <a:off x="4386616" y="2869869"/>
            <a:ext cx="2831124" cy="1577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Connector 181"/>
          <p:cNvCxnSpPr/>
          <p:nvPr/>
        </p:nvCxnSpPr>
        <p:spPr bwMode="auto">
          <a:xfrm flipV="1">
            <a:off x="6273798" y="3761599"/>
            <a:ext cx="0" cy="11914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4" name="Straight Connector 183"/>
          <p:cNvCxnSpPr/>
          <p:nvPr/>
        </p:nvCxnSpPr>
        <p:spPr bwMode="auto">
          <a:xfrm flipV="1">
            <a:off x="5582413" y="4724400"/>
            <a:ext cx="0" cy="24783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7" name="Straight Connector 186"/>
          <p:cNvCxnSpPr/>
          <p:nvPr/>
        </p:nvCxnSpPr>
        <p:spPr bwMode="auto">
          <a:xfrm>
            <a:off x="5585196" y="5029200"/>
            <a:ext cx="68860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3" name="Oval 192"/>
          <p:cNvSpPr/>
          <p:nvPr/>
        </p:nvSpPr>
        <p:spPr bwMode="auto">
          <a:xfrm>
            <a:off x="5820838" y="3349081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94" name="Oval 193"/>
          <p:cNvSpPr/>
          <p:nvPr/>
        </p:nvSpPr>
        <p:spPr bwMode="auto">
          <a:xfrm>
            <a:off x="5729089" y="2832063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96" name="Straight Arrow Connector 195"/>
          <p:cNvCxnSpPr>
            <a:stCxn id="128" idx="2"/>
            <a:endCxn id="137" idx="0"/>
          </p:cNvCxnSpPr>
          <p:nvPr/>
        </p:nvCxnSpPr>
        <p:spPr bwMode="auto">
          <a:xfrm>
            <a:off x="7767028" y="4374646"/>
            <a:ext cx="2242" cy="2461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137" idx="2"/>
            <a:endCxn id="139" idx="0"/>
          </p:cNvCxnSpPr>
          <p:nvPr/>
        </p:nvCxnSpPr>
        <p:spPr bwMode="auto">
          <a:xfrm flipH="1">
            <a:off x="6890936" y="5009057"/>
            <a:ext cx="878334" cy="3249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7" name="Straight Arrow Connector 216"/>
          <p:cNvCxnSpPr>
            <a:stCxn id="43" idx="2"/>
            <a:endCxn id="63" idx="0"/>
          </p:cNvCxnSpPr>
          <p:nvPr/>
        </p:nvCxnSpPr>
        <p:spPr bwMode="auto">
          <a:xfrm flipH="1">
            <a:off x="796569" y="3673182"/>
            <a:ext cx="1" cy="42344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Rectangle 226"/>
          <p:cNvSpPr/>
          <p:nvPr/>
        </p:nvSpPr>
        <p:spPr bwMode="auto">
          <a:xfrm>
            <a:off x="4648200" y="5334000"/>
            <a:ext cx="1061200" cy="80499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1197864" y="1324424"/>
            <a:ext cx="2857886" cy="3127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2688335" y="3200400"/>
            <a:ext cx="2529841" cy="388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79" name="Rectangle 78"/>
          <p:cNvSpPr/>
          <p:nvPr/>
        </p:nvSpPr>
        <p:spPr bwMode="auto">
          <a:xfrm>
            <a:off x="8058573" y="5484035"/>
            <a:ext cx="1018221" cy="8163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137" idx="2"/>
            <a:endCxn id="79" idx="0"/>
          </p:cNvCxnSpPr>
          <p:nvPr/>
        </p:nvCxnSpPr>
        <p:spPr bwMode="auto">
          <a:xfrm>
            <a:off x="7769270" y="5009057"/>
            <a:ext cx="798414" cy="4749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7" name="Rectangle 136"/>
          <p:cNvSpPr/>
          <p:nvPr/>
        </p:nvSpPr>
        <p:spPr bwMode="auto">
          <a:xfrm>
            <a:off x="6454776" y="4620768"/>
            <a:ext cx="2628987" cy="388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</p:spTree>
    <p:extLst>
      <p:ext uri="{BB962C8B-B14F-4D97-AF65-F5344CB8AC3E}">
        <p14:creationId xmlns:p14="http://schemas.microsoft.com/office/powerpoint/2010/main" val="248450538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5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5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5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75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25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50"/>
                            </p:stCondLst>
                            <p:childTnLst>
                              <p:par>
                                <p:cTn id="1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8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"/>
                            </p:stCondLst>
                            <p:childTnLst>
                              <p:par>
                                <p:cTn id="2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2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500"/>
                            </p:stCondLst>
                            <p:childTnLst>
                              <p:par>
                                <p:cTn id="2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00"/>
                            </p:stCondLst>
                            <p:childTnLst>
                              <p:par>
                                <p:cTn id="2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25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00"/>
                            </p:stCondLst>
                            <p:childTnLst>
                              <p:par>
                                <p:cTn id="2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6" dur="2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00"/>
                            </p:stCondLst>
                            <p:childTnLst>
                              <p:par>
                                <p:cTn id="2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5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7" grpId="0" animBg="1"/>
      <p:bldP spid="58" grpId="0" animBg="1"/>
      <p:bldP spid="59" grpId="0" animBg="1"/>
      <p:bldP spid="90" grpId="0"/>
      <p:bldP spid="34" grpId="0" animBg="1"/>
      <p:bldP spid="37" grpId="0" animBg="1"/>
      <p:bldP spid="43" grpId="0" animBg="1"/>
      <p:bldP spid="45" grpId="0" animBg="1"/>
      <p:bldP spid="100" grpId="0"/>
      <p:bldP spid="41" grpId="0" animBg="1"/>
      <p:bldP spid="44" grpId="0" animBg="1"/>
      <p:bldP spid="63" grpId="0" animBg="1"/>
      <p:bldP spid="91" grpId="0" animBg="1"/>
      <p:bldP spid="42" grpId="0" animBg="1"/>
      <p:bldP spid="128" grpId="0" animBg="1"/>
      <p:bldP spid="139" grpId="0" animBg="1"/>
      <p:bldP spid="140" grpId="0" animBg="1"/>
      <p:bldP spid="193" grpId="0" animBg="1"/>
      <p:bldP spid="194" grpId="0" animBg="1"/>
      <p:bldP spid="227" grpId="0" animBg="1"/>
      <p:bldP spid="40" grpId="0" animBg="1"/>
      <p:bldP spid="56" grpId="0" animBg="1"/>
      <p:bldP spid="79" grpId="0" animBg="1"/>
      <p:bldP spid="137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12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358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723826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>
            <a:off x="5251371" y="853158"/>
            <a:ext cx="0" cy="432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>
            <a:off x="5251371" y="2550678"/>
            <a:ext cx="4797" cy="5637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5251371" y="1676610"/>
            <a:ext cx="0" cy="4472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endCxn id="54" idx="1"/>
          </p:cNvCxnSpPr>
          <p:nvPr/>
        </p:nvCxnSpPr>
        <p:spPr bwMode="auto">
          <a:xfrm flipV="1">
            <a:off x="2852479" y="66464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535463" y="476136"/>
            <a:ext cx="3431816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535463" y="1285646"/>
            <a:ext cx="3431816" cy="39096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 ,3)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706151" y="4553102"/>
            <a:ext cx="3124417" cy="4485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>
            <a:off x="5256168" y="4114801"/>
            <a:ext cx="12192" cy="4383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5251371" y="2550678"/>
            <a:ext cx="2651869" cy="69078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2752795" y="2550678"/>
            <a:ext cx="2498576" cy="5637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>
            <a:off x="1813681" y="2337262"/>
            <a:ext cx="172178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1813681" y="3574826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1752600" y="2315667"/>
            <a:ext cx="1" cy="125701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1638299" y="1844410"/>
            <a:ext cx="197183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1960882" y="3114446"/>
            <a:ext cx="1583826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7052366" y="3241460"/>
            <a:ext cx="1701747" cy="1025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K(13, 15)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3888625" y="3114447"/>
            <a:ext cx="2735085" cy="10003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5463" y="2123846"/>
            <a:ext cx="3431816" cy="4268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64" name="Flowchart: Alternate Process 63"/>
          <p:cNvSpPr/>
          <p:nvPr/>
        </p:nvSpPr>
        <p:spPr bwMode="auto">
          <a:xfrm>
            <a:off x="228599" y="15240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3673637" y="5498279"/>
            <a:ext cx="1676400" cy="750121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738116" y="5486401"/>
            <a:ext cx="2697162" cy="76199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55" name="Flowchart: Alternate Process 54"/>
          <p:cNvSpPr/>
          <p:nvPr/>
        </p:nvSpPr>
        <p:spPr bwMode="auto">
          <a:xfrm>
            <a:off x="1219200" y="5486400"/>
            <a:ext cx="2069652" cy="762000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6" name="Straight Arrow Connector 55"/>
          <p:cNvCxnSpPr/>
          <p:nvPr/>
        </p:nvCxnSpPr>
        <p:spPr bwMode="auto">
          <a:xfrm>
            <a:off x="5358504" y="5833638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3288852" y="586245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55384570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34" grpId="0" animBg="1"/>
      <p:bldP spid="43" grpId="0" animBg="1"/>
      <p:bldP spid="100" grpId="0"/>
      <p:bldP spid="41" grpId="0" animBg="1"/>
      <p:bldP spid="44" grpId="0" animBg="1"/>
      <p:bldP spid="42" grpId="0" animBg="1"/>
      <p:bldP spid="40" grpId="0" animBg="1"/>
      <p:bldP spid="51" grpId="0" animBg="1"/>
      <p:bldP spid="53" grpId="0" animBg="1"/>
      <p:bldP spid="55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81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512403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381000" y="419100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743200" y="788351"/>
            <a:ext cx="2057400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2743200" y="5410200"/>
            <a:ext cx="2151887" cy="6517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715002" y="1165873"/>
            <a:ext cx="609598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9673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77352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9" grpId="1" animBg="1"/>
      <p:bldP spid="10" grpId="0" animBg="1"/>
      <p:bldP spid="11" grpId="0" animBg="1"/>
      <p:bldP spid="1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407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507938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4823553" y="1204723"/>
            <a:ext cx="457200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9673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1001" y="4144446"/>
            <a:ext cx="2590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K(13, 15)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7543800" y="1295400"/>
            <a:ext cx="905458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6705600" y="1877773"/>
            <a:ext cx="858542" cy="4844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38852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9" grpId="1" animBg="1"/>
      <p:bldP spid="12" grpId="0"/>
      <p:bldP spid="13" grpId="0"/>
      <p:bldP spid="14" grpId="0" animBg="1"/>
      <p:bldP spid="15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91367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286000" y="3352801"/>
            <a:ext cx="2971800" cy="3352799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8285" y="2873849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16317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1477160"/>
            <a:ext cx="8610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Hãm ngược thực hiện khi ngắt nguồn điện xoay chiều ba pha sau đó cấp nguồn điện xoay chiều ba pha có đảo thứ tự 2 pha vào bộ dây stator động cơ ba pha.</a:t>
            </a:r>
          </a:p>
        </p:txBody>
      </p:sp>
      <p:sp>
        <p:nvSpPr>
          <p:cNvPr id="5" name="Rectangle 4"/>
          <p:cNvSpPr/>
          <p:nvPr/>
        </p:nvSpPr>
        <p:spPr>
          <a:xfrm>
            <a:off x="374904" y="4590990"/>
            <a:ext cx="8686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Khuyết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điểm: dòng điện hãm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lớn, đối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với động cơ công suất lớn mang tải có quán tính lớn khi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ngược có thể làm xoắn gãy trục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cơ.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5760" y="3881735"/>
            <a:ext cx="8613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Ưu điểm: thời gian hãm nhanh. </a:t>
            </a:r>
          </a:p>
        </p:txBody>
      </p:sp>
      <p:sp>
        <p:nvSpPr>
          <p:cNvPr id="2" name="Rectangle 1"/>
          <p:cNvSpPr/>
          <p:nvPr/>
        </p:nvSpPr>
        <p:spPr>
          <a:xfrm>
            <a:off x="371856" y="2838269"/>
            <a:ext cx="852487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Dùng rơle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lắp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đồng trục với động cơ ba pha, quay cùng trục với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 để kiểm tra tốc độ quay của động cơ.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9" y="854715"/>
            <a:ext cx="76962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động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36156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2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2140803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59024" y="1447800"/>
          <a:ext cx="6248400" cy="53022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38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859024" y="1447800"/>
                        <a:ext cx="6248400" cy="53022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20980" y="3204865"/>
            <a:ext cx="2780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2743200" y="1922039"/>
            <a:ext cx="1539241" cy="533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38626" y="3672245"/>
            <a:ext cx="284683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071622" y="3675086"/>
            <a:ext cx="1213104" cy="5200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20980" y="4500195"/>
            <a:ext cx="27805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248086" y="3663656"/>
            <a:ext cx="1213104" cy="5390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49054" y="5331192"/>
            <a:ext cx="2857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2777490" y="5121886"/>
            <a:ext cx="154692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87536" y="6162189"/>
            <a:ext cx="29622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tốc độ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109844" y="5570843"/>
            <a:ext cx="702692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9"/>
          <p:cNvSpPr>
            <a:spLocks noChangeArrowheads="1"/>
          </p:cNvSpPr>
          <p:nvPr/>
        </p:nvSpPr>
        <p:spPr bwMode="auto">
          <a:xfrm>
            <a:off x="220980" y="2743200"/>
            <a:ext cx="2780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3106554" y="5829700"/>
            <a:ext cx="1008246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8216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3" grpId="0" animBg="1"/>
      <p:bldP spid="33" grpId="1" animBg="1"/>
      <p:bldP spid="34" grpId="0"/>
      <p:bldP spid="35" grpId="0" animBg="1"/>
      <p:bldP spid="35" grpId="1" animBg="1"/>
      <p:bldP spid="36" grpId="0"/>
      <p:bldP spid="37" grpId="0" animBg="1"/>
      <p:bldP spid="17" grpId="0"/>
      <p:bldP spid="18" grpId="0" animBg="1"/>
      <p:bldP spid="18" grpId="1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2140803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961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86097" y="2667000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4114800" y="2322576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76200" y="3212068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4590288" y="2115312"/>
            <a:ext cx="790650" cy="6196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83724" y="4383253"/>
            <a:ext cx="27891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Start(7, 9)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297168" y="2156108"/>
            <a:ext cx="1327965" cy="104429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Rectangle 13"/>
          <p:cNvSpPr>
            <a:spLocks noChangeArrowheads="1"/>
          </p:cNvSpPr>
          <p:nvPr/>
        </p:nvSpPr>
        <p:spPr bwMode="auto">
          <a:xfrm>
            <a:off x="66863" y="5363528"/>
            <a:ext cx="29574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+ Stop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7924800" y="3505200"/>
            <a:ext cx="699748" cy="50566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Rectangle 13"/>
          <p:cNvSpPr>
            <a:spLocks noChangeArrowheads="1"/>
          </p:cNvSpPr>
          <p:nvPr/>
        </p:nvSpPr>
        <p:spPr bwMode="auto">
          <a:xfrm>
            <a:off x="69911" y="3772310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5181600" y="2209800"/>
            <a:ext cx="620647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1163427" y="3200719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059778" y="3148019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Oval 51"/>
          <p:cNvSpPr/>
          <p:nvPr/>
        </p:nvSpPr>
        <p:spPr bwMode="auto">
          <a:xfrm>
            <a:off x="5754624" y="2209800"/>
            <a:ext cx="502811" cy="5427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7938601" y="2294138"/>
            <a:ext cx="780927" cy="5161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6705600" y="3460347"/>
            <a:ext cx="609600" cy="571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3813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3" grpId="1" animBg="1"/>
      <p:bldP spid="44" grpId="0"/>
      <p:bldP spid="47" grpId="0" animBg="1"/>
      <p:bldP spid="48" grpId="0"/>
      <p:bldP spid="49" grpId="0" animBg="1"/>
      <p:bldP spid="49" grpId="1" animBg="1"/>
      <p:bldP spid="50" grpId="0"/>
      <p:bldP spid="52" grpId="0" animBg="1"/>
      <p:bldP spid="52" grpId="1" animBg="1"/>
      <p:bldP spid="52" grpId="2" animBg="1"/>
      <p:bldP spid="53" grpId="0" animBg="1"/>
      <p:bldP spid="53" grpId="1" animBg="1"/>
      <p:bldP spid="54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985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8600" y="2286000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09833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 bwMode="auto">
          <a:xfrm>
            <a:off x="1276645" y="304800"/>
            <a:ext cx="1900034" cy="888842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649707" y="381000"/>
            <a:ext cx="2114061" cy="685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8388" y="1371600"/>
            <a:ext cx="2321949" cy="7469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74721" y="2477786"/>
            <a:ext cx="2450591" cy="7168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699813" y="3584448"/>
            <a:ext cx="1962728" cy="7221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2819400" y="3575304"/>
            <a:ext cx="3636517" cy="73720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368829" y="4737291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/>
          <p:nvPr/>
        </p:nvCxnSpPr>
        <p:spPr bwMode="auto">
          <a:xfrm flipV="1">
            <a:off x="3159745" y="711201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4699363" y="2118519"/>
            <a:ext cx="654" cy="3592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/>
          <p:nvPr/>
        </p:nvCxnSpPr>
        <p:spPr bwMode="auto">
          <a:xfrm>
            <a:off x="4708505" y="4300671"/>
            <a:ext cx="0" cy="4366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700017" y="3194661"/>
            <a:ext cx="2981160" cy="3897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</p:cNvCxnSpPr>
          <p:nvPr/>
        </p:nvCxnSpPr>
        <p:spPr bwMode="auto">
          <a:xfrm flipH="1">
            <a:off x="2299789" y="3194661"/>
            <a:ext cx="2401592" cy="2673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8696324" y="3969974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8820183" y="2804663"/>
            <a:ext cx="19017" cy="116531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3"/>
          </p:cNvCxnSpPr>
          <p:nvPr/>
        </p:nvCxnSpPr>
        <p:spPr bwMode="auto">
          <a:xfrm flipH="1">
            <a:off x="5925312" y="2807208"/>
            <a:ext cx="2916936" cy="290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152400" y="3470808"/>
            <a:ext cx="2438400" cy="10249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/>
          <p:nvPr/>
        </p:nvCxnSpPr>
        <p:spPr bwMode="auto">
          <a:xfrm>
            <a:off x="4692682" y="3209050"/>
            <a:ext cx="0" cy="3721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4699363" y="1066800"/>
            <a:ext cx="7375" cy="304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6934200" y="2466109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2674969" y="5813386"/>
            <a:ext cx="4106831" cy="7398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tốc độ rotor ≥ 15% tốc độ định mức thì 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Straight Arrow Connector 22"/>
          <p:cNvCxnSpPr/>
          <p:nvPr/>
        </p:nvCxnSpPr>
        <p:spPr bwMode="auto">
          <a:xfrm>
            <a:off x="4706737" y="5456099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7737088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54" grpId="0" animBg="1"/>
      <p:bldP spid="57" grpId="0"/>
      <p:bldP spid="22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009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8600" y="2286000"/>
            <a:ext cx="2743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hãm ngược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32402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Straight Arrow Connector 85"/>
          <p:cNvCxnSpPr>
            <a:stCxn id="36" idx="2"/>
            <a:endCxn id="65" idx="0"/>
          </p:cNvCxnSpPr>
          <p:nvPr/>
        </p:nvCxnSpPr>
        <p:spPr bwMode="auto">
          <a:xfrm flipH="1">
            <a:off x="4631529" y="3045190"/>
            <a:ext cx="2479668" cy="2621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54" idx="2"/>
            <a:endCxn id="36" idx="0"/>
          </p:cNvCxnSpPr>
          <p:nvPr/>
        </p:nvCxnSpPr>
        <p:spPr bwMode="auto">
          <a:xfrm>
            <a:off x="5867400" y="2438400"/>
            <a:ext cx="1243797" cy="2651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3113809" y="35903"/>
            <a:ext cx="2840182" cy="6146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55195" y="1761744"/>
            <a:ext cx="1586367" cy="5955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1836124" y="1752600"/>
            <a:ext cx="2945985" cy="60464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2198950" y="2590165"/>
            <a:ext cx="2220650" cy="6196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điện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4" idx="3"/>
            <a:endCxn id="34" idx="1"/>
          </p:cNvCxnSpPr>
          <p:nvPr/>
        </p:nvCxnSpPr>
        <p:spPr bwMode="auto">
          <a:xfrm>
            <a:off x="2613322" y="341560"/>
            <a:ext cx="500487" cy="16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44" idx="2"/>
            <a:endCxn id="45" idx="0"/>
          </p:cNvCxnSpPr>
          <p:nvPr/>
        </p:nvCxnSpPr>
        <p:spPr bwMode="auto">
          <a:xfrm>
            <a:off x="3309117" y="2357245"/>
            <a:ext cx="158" cy="2329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54" idx="0"/>
          </p:cNvCxnSpPr>
          <p:nvPr/>
        </p:nvCxnSpPr>
        <p:spPr bwMode="auto">
          <a:xfrm>
            <a:off x="3522578" y="1371600"/>
            <a:ext cx="2344822" cy="4572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43" idx="0"/>
          </p:cNvCxnSpPr>
          <p:nvPr/>
        </p:nvCxnSpPr>
        <p:spPr bwMode="auto">
          <a:xfrm flipH="1">
            <a:off x="948379" y="1371600"/>
            <a:ext cx="2574199" cy="3901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152400" y="2057400"/>
            <a:ext cx="159685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152400" y="1057656"/>
            <a:ext cx="0" cy="99726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1"/>
          </p:cNvCxnSpPr>
          <p:nvPr/>
        </p:nvCxnSpPr>
        <p:spPr bwMode="auto">
          <a:xfrm flipV="1">
            <a:off x="152400" y="1066800"/>
            <a:ext cx="1829729" cy="2165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4876800" y="1828800"/>
            <a:ext cx="1981200" cy="609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3309117" y="1371600"/>
            <a:ext cx="213461" cy="3810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2" idx="0"/>
          </p:cNvCxnSpPr>
          <p:nvPr/>
        </p:nvCxnSpPr>
        <p:spPr bwMode="auto">
          <a:xfrm flipH="1">
            <a:off x="3522578" y="650531"/>
            <a:ext cx="1011322" cy="1114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487512" y="702460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76200" y="577"/>
            <a:ext cx="2537122" cy="68196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 đang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6172200" y="80035"/>
            <a:ext cx="2900591" cy="68196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(5, 13)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 đóng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5611794" y="2703576"/>
            <a:ext cx="2998806" cy="3416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5582208" y="3370827"/>
            <a:ext cx="3061467" cy="6550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4800600" y="4257090"/>
            <a:ext cx="4240339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 điện từ trong Rotor động cơ M ngược chiều quay trước đó, động cơ M hãm ngược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4419600" y="6074664"/>
            <a:ext cx="4664373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ra, kết thúc quá trinh hãm ngược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 bwMode="auto">
          <a:xfrm>
            <a:off x="3810000" y="3307349"/>
            <a:ext cx="1643057" cy="6550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7" name="Straight Arrow Connector 76"/>
          <p:cNvCxnSpPr>
            <a:stCxn id="35" idx="2"/>
            <a:endCxn id="36" idx="0"/>
          </p:cNvCxnSpPr>
          <p:nvPr/>
        </p:nvCxnSpPr>
        <p:spPr bwMode="auto">
          <a:xfrm flipH="1">
            <a:off x="7111197" y="762000"/>
            <a:ext cx="511299" cy="19415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36" idx="2"/>
            <a:endCxn id="37" idx="0"/>
          </p:cNvCxnSpPr>
          <p:nvPr/>
        </p:nvCxnSpPr>
        <p:spPr bwMode="auto">
          <a:xfrm>
            <a:off x="7111197" y="3045190"/>
            <a:ext cx="1745" cy="3256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0" name="Straight Arrow Connector 89"/>
          <p:cNvCxnSpPr>
            <a:stCxn id="37" idx="2"/>
          </p:cNvCxnSpPr>
          <p:nvPr/>
        </p:nvCxnSpPr>
        <p:spPr bwMode="auto">
          <a:xfrm flipH="1">
            <a:off x="7111197" y="4025879"/>
            <a:ext cx="1745" cy="2312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3" name="Straight Arrow Connector 92"/>
          <p:cNvCxnSpPr>
            <a:stCxn id="58" idx="2"/>
            <a:endCxn id="59" idx="0"/>
          </p:cNvCxnSpPr>
          <p:nvPr/>
        </p:nvCxnSpPr>
        <p:spPr bwMode="auto">
          <a:xfrm>
            <a:off x="6920770" y="4855464"/>
            <a:ext cx="239" cy="26116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6" name="Straight Arrow Connector 95"/>
          <p:cNvCxnSpPr>
            <a:stCxn id="59" idx="2"/>
          </p:cNvCxnSpPr>
          <p:nvPr/>
        </p:nvCxnSpPr>
        <p:spPr bwMode="auto">
          <a:xfrm flipH="1">
            <a:off x="6920770" y="5715000"/>
            <a:ext cx="239" cy="3596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8" name="Rectangle 117"/>
          <p:cNvSpPr/>
          <p:nvPr/>
        </p:nvSpPr>
        <p:spPr bwMode="auto">
          <a:xfrm>
            <a:off x="2286000" y="6139377"/>
            <a:ext cx="1906905" cy="6550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59" idx="2"/>
            <a:endCxn id="118" idx="0"/>
          </p:cNvCxnSpPr>
          <p:nvPr/>
        </p:nvCxnSpPr>
        <p:spPr bwMode="auto">
          <a:xfrm flipH="1">
            <a:off x="3239453" y="5715000"/>
            <a:ext cx="3681556" cy="42437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1982129" y="762000"/>
            <a:ext cx="3080898" cy="609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Stop(5, 7) hở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ra, Cuộn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4993582" y="5116626"/>
            <a:ext cx="3854854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Khi n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≤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15% n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thì tiếp điểm 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hở ra,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(15, 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2333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43" grpId="0" animBg="1"/>
      <p:bldP spid="44" grpId="0" animBg="1"/>
      <p:bldP spid="45" grpId="0" animBg="1"/>
      <p:bldP spid="54" grpId="0" animBg="1"/>
      <p:bldP spid="57" grpId="0"/>
      <p:bldP spid="36" grpId="0" animBg="1"/>
      <p:bldP spid="37" grpId="0" animBg="1"/>
      <p:bldP spid="58" grpId="0" animBg="1"/>
      <p:bldP spid="29" grpId="0" animBg="1"/>
      <p:bldP spid="65" grpId="0" animBg="1"/>
      <p:bldP spid="118" grpId="0" animBg="1"/>
      <p:bldP spid="42" grpId="0" animBg="1"/>
      <p:bldP spid="59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32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8600" y="2286000"/>
            <a:ext cx="2743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khần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8737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>
            <a:off x="5251371" y="853158"/>
            <a:ext cx="0" cy="432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 flipH="1">
            <a:off x="4621127" y="2550678"/>
            <a:ext cx="630244" cy="43670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5251371" y="1676610"/>
            <a:ext cx="0" cy="4472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endCxn id="54" idx="1"/>
          </p:cNvCxnSpPr>
          <p:nvPr/>
        </p:nvCxnSpPr>
        <p:spPr bwMode="auto">
          <a:xfrm flipV="1">
            <a:off x="2852479" y="66464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535463" y="476136"/>
            <a:ext cx="3431816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535463" y="1285646"/>
            <a:ext cx="3431816" cy="39096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063963" y="4114800"/>
            <a:ext cx="3124417" cy="4485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>
            <a:off x="4621127" y="3783133"/>
            <a:ext cx="5045" cy="3316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5251371" y="2550678"/>
            <a:ext cx="2580276" cy="5481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1785505" y="2550678"/>
            <a:ext cx="3465866" cy="4211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>
            <a:off x="685800" y="2315668"/>
            <a:ext cx="2849663" cy="215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705000" y="3352800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685800" y="2315668"/>
            <a:ext cx="1118" cy="103713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1638299" y="1844410"/>
            <a:ext cx="197183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914400" y="2971800"/>
            <a:ext cx="1742209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6553200" y="3098814"/>
            <a:ext cx="2556894" cy="6717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2800928" y="2987381"/>
            <a:ext cx="3640397" cy="7957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5463" y="2123846"/>
            <a:ext cx="3431816" cy="4268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64" name="Flowchart: Alternate Process 63"/>
          <p:cNvSpPr/>
          <p:nvPr/>
        </p:nvSpPr>
        <p:spPr bwMode="auto">
          <a:xfrm>
            <a:off x="228599" y="15240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3673637" y="5879279"/>
            <a:ext cx="1676400" cy="67071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738116" y="5867401"/>
            <a:ext cx="2697162" cy="67071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55" name="Flowchart: Alternate Process 54"/>
          <p:cNvSpPr/>
          <p:nvPr/>
        </p:nvSpPr>
        <p:spPr bwMode="auto">
          <a:xfrm>
            <a:off x="1219200" y="5867400"/>
            <a:ext cx="2069652" cy="792454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6" name="Straight Arrow Connector 55"/>
          <p:cNvCxnSpPr/>
          <p:nvPr/>
        </p:nvCxnSpPr>
        <p:spPr bwMode="auto">
          <a:xfrm>
            <a:off x="5358504" y="6214638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3288852" y="624345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8" name="Rectangle 27"/>
          <p:cNvSpPr/>
          <p:nvPr/>
        </p:nvSpPr>
        <p:spPr bwMode="auto">
          <a:xfrm>
            <a:off x="2350652" y="4874835"/>
            <a:ext cx="4495800" cy="7398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n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≤ 15% n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thì tiếp điểm R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(5, 13)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4648200" y="4572269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7046444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34" grpId="0" animBg="1"/>
      <p:bldP spid="43" grpId="0" animBg="1"/>
      <p:bldP spid="100" grpId="0"/>
      <p:bldP spid="41" grpId="0" animBg="1"/>
      <p:bldP spid="44" grpId="0" animBg="1"/>
      <p:bldP spid="42" grpId="0" animBg="1"/>
      <p:bldP spid="40" grpId="0" animBg="1"/>
      <p:bldP spid="51" grpId="0" animBg="1"/>
      <p:bldP spid="53" grpId="0" animBg="1"/>
      <p:bldP spid="55" grpId="0" animBg="1"/>
      <p:bldP spid="28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057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0" y="1447800"/>
            <a:ext cx="2819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050738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381000" y="3729335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590800" y="1734531"/>
            <a:ext cx="1524004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2590799" y="5034708"/>
            <a:ext cx="1676401" cy="60409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105400" y="2206561"/>
            <a:ext cx="762000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438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88703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9" grpId="1" animBg="1"/>
      <p:bldP spid="10" grpId="0" animBg="1"/>
      <p:bldP spid="11" grpId="0" animBg="1"/>
      <p:bldP spid="12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81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1447800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167349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3962400" y="2230578"/>
            <a:ext cx="682124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514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1001" y="3803857"/>
            <a:ext cx="2590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7235326" y="2230578"/>
            <a:ext cx="1014616" cy="5478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7239000" y="3490382"/>
            <a:ext cx="1010942" cy="4844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4346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9" grpId="1" animBg="1"/>
      <p:bldP spid="12" grpId="0"/>
      <p:bldP spid="13" grpId="0"/>
      <p:bldP spid="14" grpId="0" animBg="1"/>
      <p:bldP spid="15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28600" y="2590800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-76200" y="1676400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76198" y="854715"/>
            <a:ext cx="33132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0922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762000"/>
            <a:ext cx="82295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Để thay đổi tốc động 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pha có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thể: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" y="2214180"/>
            <a:ext cx="7238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Thay đổi số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đôi cực của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quấn stator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1" y="1488090"/>
            <a:ext cx="8305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Thay đổi tần số f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 điện cấp vào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3399" y="2940270"/>
            <a:ext cx="845819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điểm chung của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 đổi tốc độ bằng cách thay đổi số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đôi cực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quấn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stator: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5800" y="4035692"/>
            <a:ext cx="83057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Động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vận hành cả hai cấp tốc độ với cùng một cấp điện áp nguồn 3 pha.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5800" y="5131114"/>
            <a:ext cx="8305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Dây quấn stator ra 6 đầu va các đầu dây này liên thông với nhau.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" y="5857204"/>
            <a:ext cx="8305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Tỷ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số biến tốc là 2 (hay ½); tốc độ nhanh gấp 2 tốc độ chậm</a:t>
            </a:r>
          </a:p>
        </p:txBody>
      </p:sp>
    </p:spTree>
    <p:extLst>
      <p:ext uri="{BB962C8B-B14F-4D97-AF65-F5344CB8AC3E}">
        <p14:creationId xmlns:p14="http://schemas.microsoft.com/office/powerpoint/2010/main" val="392044191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33400" y="762000"/>
            <a:ext cx="84581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Loại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này được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phân thành 3 dạng tương ứng vơi có 3 kiểu đấu nối dây quấn stator khac nhau.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49631" y="3903344"/>
            <a:ext cx="82295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Đổi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độ, công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suất và ngẫu lực thay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7689" y="1824335"/>
            <a:ext cx="59683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Mỗi dạng có tính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năng: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49631" y="2517338"/>
            <a:ext cx="8153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Đổi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độ, 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momen (hay ngẫu lực) không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49631" y="3211042"/>
            <a:ext cx="8153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Đổi tốc độ, công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suất không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35741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533400"/>
            <a:ext cx="8153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hợp 1: Đổi tốc độ,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momen (hay ngẫu lực) không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5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9"/>
          <a:stretch>
            <a:fillRect/>
          </a:stretch>
        </p:blipFill>
        <p:spPr bwMode="auto">
          <a:xfrm>
            <a:off x="1187204" y="995065"/>
            <a:ext cx="6280396" cy="2758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 bwMode="auto">
          <a:xfrm flipH="1">
            <a:off x="4477485" y="4088120"/>
            <a:ext cx="38102" cy="2438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>
            <a:off x="914400" y="4396441"/>
            <a:ext cx="72390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>
          <a:xfrm>
            <a:off x="914400" y="3886200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nhanh: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Y//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38698" y="3910488"/>
            <a:ext cx="29337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chậm: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</a:t>
            </a:r>
            <a:r>
              <a:rPr lang="el-GR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109424" y="4477489"/>
            <a:ext cx="10341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T4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109424" y="5046285"/>
            <a:ext cx="10334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T5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09423" y="5613716"/>
            <a:ext cx="11312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T6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760309" y="6181147"/>
            <a:ext cx="18133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T1 – T2 – T3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334001" y="4477489"/>
            <a:ext cx="1372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T1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334001" y="5046285"/>
            <a:ext cx="14951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T2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34000" y="5613716"/>
            <a:ext cx="13726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T3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938103" y="6181147"/>
            <a:ext cx="2642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T4, T5, T6 hở mạch</a:t>
            </a:r>
          </a:p>
        </p:txBody>
      </p:sp>
    </p:spTree>
    <p:extLst>
      <p:ext uri="{BB962C8B-B14F-4D97-AF65-F5344CB8AC3E}">
        <p14:creationId xmlns:p14="http://schemas.microsoft.com/office/powerpoint/2010/main" val="11173333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19" grpId="0"/>
      <p:bldP spid="21" grpId="0"/>
      <p:bldP spid="22" grpId="0"/>
      <p:bldP spid="24" grpId="0"/>
      <p:bldP spid="25" grpId="0"/>
      <p:bldP spid="26" grpId="0"/>
      <p:bldP spid="27" grpId="0"/>
      <p:bldP spid="28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9432509"/>
              </p:ext>
            </p:extLst>
          </p:nvPr>
        </p:nvGraphicFramePr>
        <p:xfrm>
          <a:off x="1371600" y="916438"/>
          <a:ext cx="6781800" cy="2887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807" name="Visio" r:id="rId4" imgW="8070457" imgH="3438457" progId="Visio.Drawing.11">
                  <p:embed/>
                </p:oleObj>
              </mc:Choice>
              <mc:Fallback>
                <p:oleObj name="Visio" r:id="rId4" imgW="8070457" imgH="3438457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916438"/>
                        <a:ext cx="6781800" cy="28873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533400"/>
            <a:ext cx="8153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 hợp 2: Thay đổi tốc độ công suất không đổi.</a:t>
            </a:r>
          </a:p>
        </p:txBody>
      </p:sp>
      <p:cxnSp>
        <p:nvCxnSpPr>
          <p:cNvPr id="9" name="Straight Connector 8"/>
          <p:cNvCxnSpPr/>
          <p:nvPr/>
        </p:nvCxnSpPr>
        <p:spPr bwMode="auto">
          <a:xfrm flipH="1">
            <a:off x="4477485" y="4088120"/>
            <a:ext cx="38102" cy="2438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>
            <a:off x="914400" y="4396441"/>
            <a:ext cx="72390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>
          <a:xfrm>
            <a:off x="914400" y="3886200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nhanh: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</a:t>
            </a:r>
            <a:r>
              <a:rPr lang="el-GR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38698" y="3910488"/>
            <a:ext cx="33147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chậm: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Y//Y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09424" y="4477489"/>
            <a:ext cx="10341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T1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109424" y="5046285"/>
            <a:ext cx="10334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T2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109423" y="5613716"/>
            <a:ext cx="11312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T3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174886" y="6176182"/>
            <a:ext cx="18133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T1 – T2 – T3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334001" y="4477489"/>
            <a:ext cx="1372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T4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334001" y="5046285"/>
            <a:ext cx="14951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T5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334000" y="5613716"/>
            <a:ext cx="13726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T6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512240" y="6176181"/>
            <a:ext cx="2642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T4, T5,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T6 hở mạch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6310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19" grpId="0"/>
      <p:bldP spid="21" grpId="0"/>
      <p:bldP spid="22" grpId="0"/>
      <p:bldP spid="24" grpId="0"/>
      <p:bldP spid="25" grpId="0"/>
      <p:bldP spid="26" grpId="0"/>
      <p:bldP spid="27" grpId="0"/>
      <p:bldP spid="28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199" y="533400"/>
            <a:ext cx="8534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 hợp 3: Thay đổi tốc độ công suất và ngẩu lực thay đổi.</a:t>
            </a:r>
          </a:p>
        </p:txBody>
      </p:sp>
      <p:cxnSp>
        <p:nvCxnSpPr>
          <p:cNvPr id="9" name="Straight Connector 8"/>
          <p:cNvCxnSpPr/>
          <p:nvPr/>
        </p:nvCxnSpPr>
        <p:spPr bwMode="auto">
          <a:xfrm flipH="1">
            <a:off x="4477485" y="4088120"/>
            <a:ext cx="38102" cy="2438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>
            <a:off x="914400" y="4396441"/>
            <a:ext cx="76962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>
          <a:xfrm>
            <a:off x="914400" y="3886200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nhanh: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Y//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38698" y="3910488"/>
            <a:ext cx="37719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chậm: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nối tiếp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109424" y="4477489"/>
            <a:ext cx="10341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T4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109424" y="5046285"/>
            <a:ext cx="10334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T5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09423" y="5613716"/>
            <a:ext cx="11312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T6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760309" y="6181147"/>
            <a:ext cx="18133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T1 – T2 – T3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334001" y="4477489"/>
            <a:ext cx="1372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T1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334001" y="5046285"/>
            <a:ext cx="14951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T2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34000" y="5613716"/>
            <a:ext cx="13726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T3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938103" y="6181147"/>
            <a:ext cx="2642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T4, T5, T6 hở mạch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4748779"/>
              </p:ext>
            </p:extLst>
          </p:nvPr>
        </p:nvGraphicFramePr>
        <p:xfrm>
          <a:off x="1511012" y="1017111"/>
          <a:ext cx="6413788" cy="29346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84" name="Visio" r:id="rId4" imgW="5638800" imgH="2581343" progId="Visio.Drawing.11">
                  <p:embed/>
                </p:oleObj>
              </mc:Choice>
              <mc:Fallback>
                <p:oleObj name="Visio" r:id="rId4" imgW="5638800" imgH="2581343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1012" y="1017111"/>
                        <a:ext cx="6413788" cy="29346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869282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19" grpId="0"/>
      <p:bldP spid="21" grpId="0"/>
      <p:bldP spid="22" grpId="0"/>
      <p:bldP spid="24" grpId="0"/>
      <p:bldP spid="25" grpId="0"/>
      <p:bldP spid="26" grpId="0"/>
      <p:bldP spid="27" grpId="0"/>
      <p:bldP spid="28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8716242"/>
              </p:ext>
            </p:extLst>
          </p:nvPr>
        </p:nvGraphicFramePr>
        <p:xfrm>
          <a:off x="3665221" y="465563"/>
          <a:ext cx="5402579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461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665221" y="465563"/>
                        <a:ext cx="5402579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2.1.5.1 Giới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1066800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28601" y="2145268"/>
            <a:ext cx="3489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4273296" y="690757"/>
            <a:ext cx="1415036" cy="42166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28601" y="2726731"/>
            <a:ext cx="32003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4475228" y="1206535"/>
            <a:ext cx="1213104" cy="42362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28601" y="3673536"/>
            <a:ext cx="283370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483608" y="2240724"/>
            <a:ext cx="1213104" cy="5390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28602" y="5558135"/>
            <a:ext cx="33527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5775960" y="2285999"/>
            <a:ext cx="1205485" cy="4407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4250690" y="2878161"/>
            <a:ext cx="1446022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28601" y="1611868"/>
            <a:ext cx="32548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3896869" y="4267201"/>
            <a:ext cx="2351531" cy="220979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28602" y="6167735"/>
            <a:ext cx="32003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228601" y="4655403"/>
            <a:ext cx="286532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3,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4463037" y="3493009"/>
            <a:ext cx="1099564" cy="4023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5602479" y="3418580"/>
            <a:ext cx="1446022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1111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3" grpId="0" animBg="1"/>
      <p:bldP spid="33" grpId="1" animBg="1"/>
      <p:bldP spid="34" grpId="0"/>
      <p:bldP spid="35" grpId="0" animBg="1"/>
      <p:bldP spid="35" grpId="2" animBg="1"/>
      <p:bldP spid="37" grpId="0" animBg="1"/>
      <p:bldP spid="37" grpId="2" animBg="1"/>
      <p:bldP spid="22" grpId="0"/>
      <p:bldP spid="24" grpId="0" animBg="1"/>
      <p:bldP spid="24" grpId="1" animBg="1"/>
      <p:bldP spid="25" grpId="0"/>
      <p:bldP spid="27" grpId="0"/>
      <p:bldP spid="28" grpId="0" animBg="1"/>
      <p:bldP spid="28" grpId="2" animBg="1"/>
      <p:bldP spid="38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1961611"/>
              </p:ext>
            </p:extLst>
          </p:nvPr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62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1058230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86097" y="1577875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5257800" y="927228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76200" y="2122943"/>
            <a:ext cx="22088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5584942" y="914399"/>
            <a:ext cx="491724" cy="4572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94236" y="3823833"/>
            <a:ext cx="27891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K(9, 11) + Start(9, 11)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934200" y="914400"/>
            <a:ext cx="823727" cy="6054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Rectangle 13"/>
          <p:cNvSpPr>
            <a:spLocks noChangeArrowheads="1"/>
          </p:cNvSpPr>
          <p:nvPr/>
        </p:nvSpPr>
        <p:spPr bwMode="auto">
          <a:xfrm>
            <a:off x="41470" y="5822262"/>
            <a:ext cx="29574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13"/>
          <p:cNvSpPr>
            <a:spLocks noChangeArrowheads="1"/>
          </p:cNvSpPr>
          <p:nvPr/>
        </p:nvSpPr>
        <p:spPr bwMode="auto">
          <a:xfrm>
            <a:off x="69911" y="2683185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6653814" y="917319"/>
            <a:ext cx="252938" cy="45428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1163427" y="2111594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059778" y="2058894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Oval 51"/>
          <p:cNvSpPr/>
          <p:nvPr/>
        </p:nvSpPr>
        <p:spPr bwMode="auto">
          <a:xfrm>
            <a:off x="6172200" y="927228"/>
            <a:ext cx="457872" cy="4686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8624549" y="958107"/>
            <a:ext cx="401522" cy="4388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2.1.5.1 Giới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83724" y="3296365"/>
            <a:ext cx="3296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OL(5, 7)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5914155" y="917320"/>
            <a:ext cx="410445" cy="4686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10427" y="4744414"/>
            <a:ext cx="27891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+ Start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6932339" y="1586794"/>
            <a:ext cx="823727" cy="6054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551334" y="1630501"/>
            <a:ext cx="401522" cy="4388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6919639" y="2246378"/>
            <a:ext cx="823727" cy="6054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609988" y="2315483"/>
            <a:ext cx="401522" cy="6817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9531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3" grpId="1" animBg="1"/>
      <p:bldP spid="44" grpId="0"/>
      <p:bldP spid="48" grpId="0"/>
      <p:bldP spid="49" grpId="0" animBg="1"/>
      <p:bldP spid="49" grpId="1" animBg="1"/>
      <p:bldP spid="50" grpId="0"/>
      <p:bldP spid="52" grpId="0" animBg="1"/>
      <p:bldP spid="52" grpId="1" animBg="1"/>
      <p:bldP spid="53" grpId="0" animBg="1"/>
      <p:bldP spid="53" grpId="1" animBg="1"/>
      <p:bldP spid="27" grpId="0"/>
      <p:bldP spid="28" grpId="0" animBg="1"/>
      <p:bldP spid="28" grpId="1" animBg="1"/>
      <p:bldP spid="29" grpId="0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2510" y="1030890"/>
            <a:ext cx="366368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hoạt động ở tốc độ thấp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1494618"/>
              </p:ext>
            </p:extLst>
          </p:nvPr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79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2.1.5.2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</p:spTree>
    <p:extLst>
      <p:ext uri="{BB962C8B-B14F-4D97-AF65-F5344CB8AC3E}">
        <p14:creationId xmlns:p14="http://schemas.microsoft.com/office/powerpoint/2010/main" val="2144136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 bwMode="auto">
          <a:xfrm>
            <a:off x="336578" y="304800"/>
            <a:ext cx="1492222" cy="757491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1667933" y="1458116"/>
            <a:ext cx="2209800" cy="6420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l-GR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tiếp xúc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305476" y="3537124"/>
            <a:ext cx="1218524" cy="88247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1657149" y="3537124"/>
            <a:ext cx="2229049" cy="88247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124200" y="6067847"/>
            <a:ext cx="2663826" cy="6377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tốc độ thấp (</a:t>
            </a:r>
            <a:r>
              <a:rPr lang="el-G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33" idx="6"/>
            <a:endCxn id="34" idx="1"/>
          </p:cNvCxnSpPr>
          <p:nvPr/>
        </p:nvCxnSpPr>
        <p:spPr bwMode="auto">
          <a:xfrm flipV="1">
            <a:off x="1828800" y="680457"/>
            <a:ext cx="763882" cy="30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2772833" y="2100132"/>
            <a:ext cx="1" cy="24785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 flipH="1">
            <a:off x="5945812" y="4539193"/>
            <a:ext cx="1369388" cy="3156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 flipH="1">
            <a:off x="914738" y="2971800"/>
            <a:ext cx="1858096" cy="5653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>
            <a:off x="2772834" y="2971800"/>
            <a:ext cx="2352119" cy="36271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152400" y="3878118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152400" y="2659891"/>
            <a:ext cx="0" cy="121822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1"/>
          </p:cNvCxnSpPr>
          <p:nvPr/>
        </p:nvCxnSpPr>
        <p:spPr bwMode="auto">
          <a:xfrm flipV="1">
            <a:off x="152400" y="2659891"/>
            <a:ext cx="1515534" cy="2351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4001505" y="3334512"/>
            <a:ext cx="2246895" cy="9563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(23, 25) hở ra ngăn cuộn dây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2771674" y="2971800"/>
            <a:ext cx="1160" cy="5653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2772833" y="1001465"/>
            <a:ext cx="843375" cy="4566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228600" y="2297668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6307541" y="806322"/>
            <a:ext cx="2015316" cy="6431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Start(9, 11)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6196583" y="1795272"/>
            <a:ext cx="2237232" cy="6431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Start(9, 11) tiếp xúc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7620000" y="4854862"/>
            <a:ext cx="1219200" cy="9363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K(9, 11)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>
            <a:stCxn id="60" idx="3"/>
          </p:cNvCxnSpPr>
          <p:nvPr/>
        </p:nvCxnSpPr>
        <p:spPr bwMode="auto">
          <a:xfrm>
            <a:off x="8839200" y="5323031"/>
            <a:ext cx="177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endCxn id="58" idx="3"/>
          </p:cNvCxnSpPr>
          <p:nvPr/>
        </p:nvCxnSpPr>
        <p:spPr bwMode="auto">
          <a:xfrm flipH="1">
            <a:off x="8229599" y="4082527"/>
            <a:ext cx="78740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8222157" y="3669268"/>
            <a:ext cx="904909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5" name="Straight Connector 64"/>
          <p:cNvCxnSpPr/>
          <p:nvPr/>
        </p:nvCxnSpPr>
        <p:spPr bwMode="auto">
          <a:xfrm flipV="1">
            <a:off x="5791200" y="235997"/>
            <a:ext cx="0" cy="8918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Arrow Connector 65"/>
          <p:cNvCxnSpPr/>
          <p:nvPr/>
        </p:nvCxnSpPr>
        <p:spPr bwMode="auto">
          <a:xfrm flipH="1">
            <a:off x="2133602" y="213921"/>
            <a:ext cx="3654424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9" name="Straight Connector 108"/>
          <p:cNvCxnSpPr/>
          <p:nvPr/>
        </p:nvCxnSpPr>
        <p:spPr bwMode="auto">
          <a:xfrm flipH="1" flipV="1">
            <a:off x="9021746" y="4083584"/>
            <a:ext cx="1" cy="125041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7315200" y="4539193"/>
            <a:ext cx="914400" cy="3156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95" name="Straight Arrow Connector 194"/>
          <p:cNvCxnSpPr>
            <a:stCxn id="44" idx="2"/>
          </p:cNvCxnSpPr>
          <p:nvPr/>
        </p:nvCxnSpPr>
        <p:spPr bwMode="auto">
          <a:xfrm>
            <a:off x="2771674" y="4419600"/>
            <a:ext cx="0" cy="138344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8" name="Straight Arrow Connector 197"/>
          <p:cNvCxnSpPr/>
          <p:nvPr/>
        </p:nvCxnSpPr>
        <p:spPr bwMode="auto">
          <a:xfrm>
            <a:off x="5945811" y="5507385"/>
            <a:ext cx="0" cy="2956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1" name="Straight Connector 200"/>
          <p:cNvCxnSpPr/>
          <p:nvPr/>
        </p:nvCxnSpPr>
        <p:spPr bwMode="auto">
          <a:xfrm>
            <a:off x="2771673" y="5803042"/>
            <a:ext cx="318366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9" name="Straight Arrow Connector 208"/>
          <p:cNvCxnSpPr>
            <a:endCxn id="45" idx="0"/>
          </p:cNvCxnSpPr>
          <p:nvPr/>
        </p:nvCxnSpPr>
        <p:spPr bwMode="auto">
          <a:xfrm flipH="1">
            <a:off x="4456113" y="5763047"/>
            <a:ext cx="4776" cy="304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3" name="Straight Connector 212"/>
          <p:cNvCxnSpPr/>
          <p:nvPr/>
        </p:nvCxnSpPr>
        <p:spPr bwMode="auto">
          <a:xfrm flipV="1">
            <a:off x="2133600" y="213921"/>
            <a:ext cx="0" cy="47188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6400800" y="3625861"/>
            <a:ext cx="1828799" cy="9133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1667934" y="2347982"/>
            <a:ext cx="2209799" cy="6238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231" name="Straight Arrow Connector 230"/>
          <p:cNvCxnSpPr>
            <a:stCxn id="25" idx="1"/>
          </p:cNvCxnSpPr>
          <p:nvPr/>
        </p:nvCxnSpPr>
        <p:spPr bwMode="auto">
          <a:xfrm flipH="1">
            <a:off x="5788026" y="1127886"/>
            <a:ext cx="519515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none" w="med" len="med"/>
          </a:ln>
          <a:effectLst/>
        </p:spPr>
      </p:cxnSp>
      <p:cxnSp>
        <p:nvCxnSpPr>
          <p:cNvPr id="233" name="Straight Arrow Connector 232"/>
          <p:cNvCxnSpPr>
            <a:stCxn id="28" idx="2"/>
            <a:endCxn id="58" idx="0"/>
          </p:cNvCxnSpPr>
          <p:nvPr/>
        </p:nvCxnSpPr>
        <p:spPr bwMode="auto">
          <a:xfrm>
            <a:off x="7315199" y="2438400"/>
            <a:ext cx="1" cy="11874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39" name="Straight Arrow Connector 238"/>
          <p:cNvCxnSpPr>
            <a:stCxn id="25" idx="2"/>
            <a:endCxn id="28" idx="0"/>
          </p:cNvCxnSpPr>
          <p:nvPr/>
        </p:nvCxnSpPr>
        <p:spPr bwMode="auto">
          <a:xfrm>
            <a:off x="7315199" y="1449449"/>
            <a:ext cx="0" cy="3458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3" name="Oval 242"/>
          <p:cNvSpPr/>
          <p:nvPr/>
        </p:nvSpPr>
        <p:spPr bwMode="auto">
          <a:xfrm>
            <a:off x="4412923" y="5759652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4" name="Oval 243"/>
          <p:cNvSpPr/>
          <p:nvPr/>
        </p:nvSpPr>
        <p:spPr bwMode="auto">
          <a:xfrm>
            <a:off x="2085816" y="625497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3" name="Rectangle 252"/>
          <p:cNvSpPr/>
          <p:nvPr/>
        </p:nvSpPr>
        <p:spPr bwMode="auto">
          <a:xfrm>
            <a:off x="3957997" y="1306273"/>
            <a:ext cx="1506170" cy="9035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l-GR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(21, 23)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4" name="Straight Arrow Connector 253"/>
          <p:cNvCxnSpPr>
            <a:stCxn id="34" idx="2"/>
            <a:endCxn id="253" idx="0"/>
          </p:cNvCxnSpPr>
          <p:nvPr/>
        </p:nvCxnSpPr>
        <p:spPr bwMode="auto">
          <a:xfrm>
            <a:off x="3616208" y="1001465"/>
            <a:ext cx="1094874" cy="3048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4460889" y="4854861"/>
            <a:ext cx="2969845" cy="6846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2592682" y="359449"/>
            <a:ext cx="2047051" cy="6420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l-GR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</p:spTree>
    <p:extLst>
      <p:ext uri="{BB962C8B-B14F-4D97-AF65-F5344CB8AC3E}">
        <p14:creationId xmlns:p14="http://schemas.microsoft.com/office/powerpoint/2010/main" val="401885609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00"/>
                            </p:stCondLst>
                            <p:childTnLst>
                              <p:par>
                                <p:cTn id="1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00"/>
                            </p:stCondLst>
                            <p:childTnLst>
                              <p:par>
                                <p:cTn id="1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40" grpId="0" animBg="1"/>
      <p:bldP spid="43" grpId="0" animBg="1"/>
      <p:bldP spid="44" grpId="0" animBg="1"/>
      <p:bldP spid="45" grpId="0" animBg="1"/>
      <p:bldP spid="54" grpId="0" animBg="1"/>
      <p:bldP spid="57" grpId="0"/>
      <p:bldP spid="25" grpId="0" animBg="1"/>
      <p:bldP spid="28" grpId="0" animBg="1"/>
      <p:bldP spid="60" grpId="0" animBg="1"/>
      <p:bldP spid="64" grpId="0"/>
      <p:bldP spid="58" grpId="0" animBg="1"/>
      <p:bldP spid="42" grpId="0" animBg="1"/>
      <p:bldP spid="243" grpId="0" animBg="1"/>
      <p:bldP spid="244" grpId="0" animBg="1"/>
      <p:bldP spid="253" grpId="0" animBg="1"/>
      <p:bldP spid="24" grpId="0" animBg="1"/>
      <p:bldP spid="34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2510" y="1030890"/>
            <a:ext cx="366368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hoạt động ở tốc độ cao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829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2.1.5.2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</p:spTree>
    <p:extLst>
      <p:ext uri="{BB962C8B-B14F-4D97-AF65-F5344CB8AC3E}">
        <p14:creationId xmlns:p14="http://schemas.microsoft.com/office/powerpoint/2010/main" val="307311554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5" name="Straight Connector 234"/>
          <p:cNvCxnSpPr/>
          <p:nvPr/>
        </p:nvCxnSpPr>
        <p:spPr bwMode="auto">
          <a:xfrm>
            <a:off x="8817183" y="1282329"/>
            <a:ext cx="43095" cy="452917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/>
          <p:nvPr/>
        </p:nvSpPr>
        <p:spPr bwMode="auto">
          <a:xfrm>
            <a:off x="3724091" y="1295400"/>
            <a:ext cx="3895909" cy="41318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4394578" y="4064662"/>
            <a:ext cx="1244222" cy="10069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2954352" y="4064662"/>
            <a:ext cx="1351849" cy="16058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5257800" y="6091174"/>
            <a:ext cx="2930209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tốc độ cao (YY)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" idx="3"/>
            <a:endCxn id="34" idx="1"/>
          </p:cNvCxnSpPr>
          <p:nvPr/>
        </p:nvCxnSpPr>
        <p:spPr bwMode="auto">
          <a:xfrm flipV="1">
            <a:off x="2133600" y="446954"/>
            <a:ext cx="1116617" cy="24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401830" y="3492941"/>
            <a:ext cx="614859" cy="57172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 flipH="1">
            <a:off x="2217471" y="3492941"/>
            <a:ext cx="2184359" cy="3932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1557813" y="3886200"/>
            <a:ext cx="1319315" cy="9750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 sz="2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3630277" y="3492941"/>
            <a:ext cx="771553" cy="57172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>
            <a:off x="4220159" y="817708"/>
            <a:ext cx="1451887" cy="4776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Connector 60"/>
          <p:cNvCxnSpPr>
            <a:stCxn id="43" idx="3"/>
          </p:cNvCxnSpPr>
          <p:nvPr/>
        </p:nvCxnSpPr>
        <p:spPr bwMode="auto">
          <a:xfrm>
            <a:off x="5638800" y="4568137"/>
            <a:ext cx="228600" cy="386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59" idx="1"/>
            <a:endCxn id="42" idx="3"/>
          </p:cNvCxnSpPr>
          <p:nvPr/>
        </p:nvCxnSpPr>
        <p:spPr bwMode="auto">
          <a:xfrm flipH="1">
            <a:off x="5553443" y="3139807"/>
            <a:ext cx="873577" cy="4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5581229" y="2709446"/>
            <a:ext cx="81957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V="1">
            <a:off x="5846755" y="3132594"/>
            <a:ext cx="0" cy="145462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1" name="Straight Connector 200"/>
          <p:cNvCxnSpPr/>
          <p:nvPr/>
        </p:nvCxnSpPr>
        <p:spPr bwMode="auto">
          <a:xfrm>
            <a:off x="3630277" y="5811508"/>
            <a:ext cx="523502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3250217" y="2787650"/>
            <a:ext cx="2303226" cy="70529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243" name="Oval 242"/>
          <p:cNvSpPr/>
          <p:nvPr/>
        </p:nvSpPr>
        <p:spPr bwMode="auto">
          <a:xfrm>
            <a:off x="6669592" y="5765800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3" name="Rectangle 252"/>
          <p:cNvSpPr/>
          <p:nvPr/>
        </p:nvSpPr>
        <p:spPr bwMode="auto">
          <a:xfrm>
            <a:off x="111594" y="1143000"/>
            <a:ext cx="3393606" cy="4131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4" name="Straight Arrow Connector 253"/>
          <p:cNvCxnSpPr>
            <a:stCxn id="34" idx="2"/>
            <a:endCxn id="253" idx="0"/>
          </p:cNvCxnSpPr>
          <p:nvPr/>
        </p:nvCxnSpPr>
        <p:spPr bwMode="auto">
          <a:xfrm flipH="1">
            <a:off x="1808397" y="817708"/>
            <a:ext cx="2411762" cy="3252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3250217" y="76200"/>
            <a:ext cx="1939883" cy="7415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2" name="Rounded Rectangle 1"/>
          <p:cNvSpPr/>
          <p:nvPr/>
        </p:nvSpPr>
        <p:spPr bwMode="auto">
          <a:xfrm>
            <a:off x="135107" y="76200"/>
            <a:ext cx="1998493" cy="74632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 quay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thấp</a:t>
            </a:r>
          </a:p>
        </p:txBody>
      </p:sp>
      <p:sp>
        <p:nvSpPr>
          <p:cNvPr id="62" name="Rectangle 61"/>
          <p:cNvSpPr/>
          <p:nvPr/>
        </p:nvSpPr>
        <p:spPr bwMode="auto">
          <a:xfrm>
            <a:off x="89220" y="2514600"/>
            <a:ext cx="1373551" cy="15904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1603359" y="2630398"/>
            <a:ext cx="1273769" cy="100439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(23, 25)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stCxn id="69" idx="2"/>
            <a:endCxn id="62" idx="0"/>
          </p:cNvCxnSpPr>
          <p:nvPr/>
        </p:nvCxnSpPr>
        <p:spPr bwMode="auto">
          <a:xfrm flipH="1">
            <a:off x="775996" y="2236984"/>
            <a:ext cx="1032401" cy="2776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111594" y="1828800"/>
            <a:ext cx="3393606" cy="4081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87" name="Rectangle 86"/>
          <p:cNvSpPr/>
          <p:nvPr/>
        </p:nvSpPr>
        <p:spPr bwMode="auto">
          <a:xfrm>
            <a:off x="89221" y="4419600"/>
            <a:ext cx="1370124" cy="6902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đấu </a:t>
            </a:r>
            <a:r>
              <a:rPr lang="el-GR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M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Rectangle 116"/>
          <p:cNvSpPr/>
          <p:nvPr/>
        </p:nvSpPr>
        <p:spPr bwMode="auto">
          <a:xfrm>
            <a:off x="6040693" y="4064661"/>
            <a:ext cx="1337403" cy="12900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97" name="Straight Arrow Connector 196"/>
          <p:cNvCxnSpPr>
            <a:stCxn id="62" idx="2"/>
            <a:endCxn id="87" idx="0"/>
          </p:cNvCxnSpPr>
          <p:nvPr/>
        </p:nvCxnSpPr>
        <p:spPr bwMode="auto">
          <a:xfrm flipH="1">
            <a:off x="774283" y="4105063"/>
            <a:ext cx="1713" cy="3145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99" name="Straight Arrow Connector 198"/>
          <p:cNvCxnSpPr>
            <a:stCxn id="69" idx="2"/>
            <a:endCxn id="67" idx="0"/>
          </p:cNvCxnSpPr>
          <p:nvPr/>
        </p:nvCxnSpPr>
        <p:spPr bwMode="auto">
          <a:xfrm>
            <a:off x="1808397" y="2236984"/>
            <a:ext cx="431847" cy="3934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253" idx="2"/>
            <a:endCxn id="69" idx="0"/>
          </p:cNvCxnSpPr>
          <p:nvPr/>
        </p:nvCxnSpPr>
        <p:spPr bwMode="auto">
          <a:xfrm>
            <a:off x="1808397" y="1556184"/>
            <a:ext cx="0" cy="2726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88" name="Straight Connector 187"/>
          <p:cNvCxnSpPr>
            <a:stCxn id="67" idx="3"/>
          </p:cNvCxnSpPr>
          <p:nvPr/>
        </p:nvCxnSpPr>
        <p:spPr bwMode="auto">
          <a:xfrm>
            <a:off x="2877128" y="3132594"/>
            <a:ext cx="240547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0" name="Straight Connector 189"/>
          <p:cNvCxnSpPr>
            <a:stCxn id="40" idx="2"/>
          </p:cNvCxnSpPr>
          <p:nvPr/>
        </p:nvCxnSpPr>
        <p:spPr bwMode="auto">
          <a:xfrm>
            <a:off x="5672046" y="1708583"/>
            <a:ext cx="0" cy="73989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2" name="Straight Connector 191"/>
          <p:cNvCxnSpPr/>
          <p:nvPr/>
        </p:nvCxnSpPr>
        <p:spPr bwMode="auto">
          <a:xfrm flipH="1" flipV="1">
            <a:off x="3118184" y="2420970"/>
            <a:ext cx="2553862" cy="1730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0" name="Straight Connector 209"/>
          <p:cNvCxnSpPr/>
          <p:nvPr/>
        </p:nvCxnSpPr>
        <p:spPr bwMode="auto">
          <a:xfrm>
            <a:off x="3117675" y="2412304"/>
            <a:ext cx="0" cy="72799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8" name="Oval 207"/>
          <p:cNvSpPr/>
          <p:nvPr/>
        </p:nvSpPr>
        <p:spPr bwMode="auto">
          <a:xfrm>
            <a:off x="5633136" y="2402228"/>
            <a:ext cx="83820" cy="8659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19" name="Straight Arrow Connector 218"/>
          <p:cNvCxnSpPr>
            <a:endCxn id="42" idx="0"/>
          </p:cNvCxnSpPr>
          <p:nvPr/>
        </p:nvCxnSpPr>
        <p:spPr bwMode="auto">
          <a:xfrm flipH="1">
            <a:off x="4401830" y="2455692"/>
            <a:ext cx="1270218" cy="33195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1" name="Straight Arrow Connector 220"/>
          <p:cNvCxnSpPr>
            <a:endCxn id="59" idx="0"/>
          </p:cNvCxnSpPr>
          <p:nvPr/>
        </p:nvCxnSpPr>
        <p:spPr bwMode="auto">
          <a:xfrm>
            <a:off x="5705176" y="2448479"/>
            <a:ext cx="1851734" cy="3381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Oval 226"/>
          <p:cNvSpPr/>
          <p:nvPr/>
        </p:nvSpPr>
        <p:spPr bwMode="auto">
          <a:xfrm>
            <a:off x="5812892" y="3101471"/>
            <a:ext cx="62975" cy="6506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42" name="Straight Connector 241"/>
          <p:cNvCxnSpPr>
            <a:stCxn id="24" idx="2"/>
          </p:cNvCxnSpPr>
          <p:nvPr/>
        </p:nvCxnSpPr>
        <p:spPr bwMode="auto">
          <a:xfrm>
            <a:off x="7299971" y="825548"/>
            <a:ext cx="1512193" cy="46985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7" name="Straight Connector 246"/>
          <p:cNvCxnSpPr>
            <a:stCxn id="117" idx="2"/>
            <a:endCxn id="45" idx="0"/>
          </p:cNvCxnSpPr>
          <p:nvPr/>
        </p:nvCxnSpPr>
        <p:spPr bwMode="auto">
          <a:xfrm>
            <a:off x="6709395" y="5354727"/>
            <a:ext cx="13510" cy="7364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48" name="Straight Connector 247"/>
          <p:cNvCxnSpPr>
            <a:stCxn id="44" idx="2"/>
          </p:cNvCxnSpPr>
          <p:nvPr/>
        </p:nvCxnSpPr>
        <p:spPr bwMode="auto">
          <a:xfrm>
            <a:off x="3630277" y="5670550"/>
            <a:ext cx="0" cy="16066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5532141" y="76200"/>
            <a:ext cx="3535659" cy="7493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 đóng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6" name="Straight Arrow Connector 255"/>
          <p:cNvCxnSpPr>
            <a:stCxn id="59" idx="2"/>
            <a:endCxn id="117" idx="0"/>
          </p:cNvCxnSpPr>
          <p:nvPr/>
        </p:nvCxnSpPr>
        <p:spPr bwMode="auto">
          <a:xfrm flipH="1">
            <a:off x="6709395" y="3492942"/>
            <a:ext cx="847515" cy="5717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61" name="Rectangle 260"/>
          <p:cNvSpPr/>
          <p:nvPr/>
        </p:nvSpPr>
        <p:spPr bwMode="auto">
          <a:xfrm>
            <a:off x="7467600" y="3886200"/>
            <a:ext cx="1235857" cy="10350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hở ra</a:t>
            </a:r>
            <a:endParaRPr lang="en-US" sz="2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2" name="Straight Arrow Connector 261"/>
          <p:cNvCxnSpPr>
            <a:stCxn id="59" idx="2"/>
            <a:endCxn id="261" idx="0"/>
          </p:cNvCxnSpPr>
          <p:nvPr/>
        </p:nvCxnSpPr>
        <p:spPr bwMode="auto">
          <a:xfrm>
            <a:off x="7556910" y="3492942"/>
            <a:ext cx="528619" cy="39325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Rectangle 58"/>
          <p:cNvSpPr/>
          <p:nvPr/>
        </p:nvSpPr>
        <p:spPr bwMode="auto">
          <a:xfrm>
            <a:off x="6427020" y="2786672"/>
            <a:ext cx="2259780" cy="70627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</p:spTree>
    <p:extLst>
      <p:ext uri="{BB962C8B-B14F-4D97-AF65-F5344CB8AC3E}">
        <p14:creationId xmlns:p14="http://schemas.microsoft.com/office/powerpoint/2010/main" val="190210042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5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0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50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4" grpId="0" animBg="1"/>
      <p:bldP spid="64" grpId="0"/>
      <p:bldP spid="42" grpId="0" animBg="1"/>
      <p:bldP spid="243" grpId="0" animBg="1"/>
      <p:bldP spid="253" grpId="0" animBg="1"/>
      <p:bldP spid="34" grpId="0" animBg="1"/>
      <p:bldP spid="62" grpId="0" animBg="1"/>
      <p:bldP spid="67" grpId="0" animBg="1"/>
      <p:bldP spid="69" grpId="0" animBg="1"/>
      <p:bldP spid="87" grpId="0" animBg="1"/>
      <p:bldP spid="117" grpId="0" animBg="1"/>
      <p:bldP spid="208" grpId="0" animBg="1"/>
      <p:bldP spid="227" grpId="0" animBg="1"/>
      <p:bldP spid="261" grpId="0" animBg="1"/>
      <p:bldP spid="59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2510" y="1030890"/>
            <a:ext cx="36636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42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2.1.5.2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</p:spTree>
    <p:extLst>
      <p:ext uri="{BB962C8B-B14F-4D97-AF65-F5344CB8AC3E}">
        <p14:creationId xmlns:p14="http://schemas.microsoft.com/office/powerpoint/2010/main" val="14489623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 bwMode="auto">
          <a:xfrm>
            <a:off x="5256817" y="3505200"/>
            <a:ext cx="1136367" cy="1447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3962400" y="3505200"/>
            <a:ext cx="122895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55403" y="5534447"/>
            <a:ext cx="1165555" cy="11711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ngắt, dừng 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" idx="3"/>
            <a:endCxn id="34" idx="1"/>
          </p:cNvCxnSpPr>
          <p:nvPr/>
        </p:nvCxnSpPr>
        <p:spPr bwMode="auto">
          <a:xfrm flipV="1">
            <a:off x="2469461" y="453166"/>
            <a:ext cx="994332" cy="34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485845" y="2996686"/>
            <a:ext cx="133915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 flipH="1">
            <a:off x="3294365" y="2996686"/>
            <a:ext cx="1191480" cy="6609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2705577" y="3657600"/>
            <a:ext cx="1177575" cy="1295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4485845" y="2996686"/>
            <a:ext cx="91032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Connector 60"/>
          <p:cNvCxnSpPr/>
          <p:nvPr/>
        </p:nvCxnSpPr>
        <p:spPr bwMode="auto">
          <a:xfrm>
            <a:off x="6393184" y="3814798"/>
            <a:ext cx="11101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59" idx="1"/>
            <a:endCxn id="42" idx="3"/>
          </p:cNvCxnSpPr>
          <p:nvPr/>
        </p:nvCxnSpPr>
        <p:spPr bwMode="auto">
          <a:xfrm flipH="1">
            <a:off x="5504688" y="2677050"/>
            <a:ext cx="147968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5486400" y="2328446"/>
            <a:ext cx="117135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400" i="1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>
            <a:endCxn id="227" idx="4"/>
          </p:cNvCxnSpPr>
          <p:nvPr/>
        </p:nvCxnSpPr>
        <p:spPr bwMode="auto">
          <a:xfrm flipV="1">
            <a:off x="6519340" y="2701581"/>
            <a:ext cx="2373" cy="108509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3467001" y="2357414"/>
            <a:ext cx="2037687" cy="6392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52"/>
          <p:cNvSpPr/>
          <p:nvPr/>
        </p:nvSpPr>
        <p:spPr bwMode="auto">
          <a:xfrm>
            <a:off x="3076719" y="1200798"/>
            <a:ext cx="2804633" cy="39940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Stop(7, 9)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4" name="Straight Arrow Connector 253"/>
          <p:cNvCxnSpPr>
            <a:stCxn id="34" idx="2"/>
            <a:endCxn id="253" idx="0"/>
          </p:cNvCxnSpPr>
          <p:nvPr/>
        </p:nvCxnSpPr>
        <p:spPr bwMode="auto">
          <a:xfrm>
            <a:off x="4473493" y="786723"/>
            <a:ext cx="5543" cy="4140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3463793" y="119608"/>
            <a:ext cx="2019399" cy="6671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Stop(7, 9)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2" name="Rounded Rectangle 1"/>
          <p:cNvSpPr/>
          <p:nvPr/>
        </p:nvSpPr>
        <p:spPr bwMode="auto">
          <a:xfrm>
            <a:off x="304801" y="123095"/>
            <a:ext cx="2164660" cy="66711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 quay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1331976" y="3505200"/>
            <a:ext cx="1125110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stCxn id="69" idx="2"/>
            <a:endCxn id="24" idx="0"/>
          </p:cNvCxnSpPr>
          <p:nvPr/>
        </p:nvCxnSpPr>
        <p:spPr bwMode="auto">
          <a:xfrm flipH="1">
            <a:off x="638181" y="2996686"/>
            <a:ext cx="401934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55404" y="2357414"/>
            <a:ext cx="1969422" cy="6392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17" name="Rectangle 116"/>
          <p:cNvSpPr/>
          <p:nvPr/>
        </p:nvSpPr>
        <p:spPr bwMode="auto">
          <a:xfrm>
            <a:off x="6629400" y="3505199"/>
            <a:ext cx="1228835" cy="1447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9" name="Straight Arrow Connector 198"/>
          <p:cNvCxnSpPr>
            <a:stCxn id="69" idx="2"/>
            <a:endCxn id="67" idx="0"/>
          </p:cNvCxnSpPr>
          <p:nvPr/>
        </p:nvCxnSpPr>
        <p:spPr bwMode="auto">
          <a:xfrm>
            <a:off x="1040115" y="2996686"/>
            <a:ext cx="85441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253" idx="2"/>
            <a:endCxn id="69" idx="0"/>
          </p:cNvCxnSpPr>
          <p:nvPr/>
        </p:nvCxnSpPr>
        <p:spPr bwMode="auto">
          <a:xfrm flipH="1">
            <a:off x="1040115" y="1600200"/>
            <a:ext cx="3438921" cy="7572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Oval 226"/>
          <p:cNvSpPr/>
          <p:nvPr/>
        </p:nvSpPr>
        <p:spPr bwMode="auto">
          <a:xfrm>
            <a:off x="6490225" y="2636520"/>
            <a:ext cx="62975" cy="6506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47" name="Straight Connector 246"/>
          <p:cNvCxnSpPr/>
          <p:nvPr/>
        </p:nvCxnSpPr>
        <p:spPr bwMode="auto">
          <a:xfrm>
            <a:off x="638180" y="4953000"/>
            <a:ext cx="0" cy="5814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55404" y="3505200"/>
            <a:ext cx="116555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6" name="Straight Arrow Connector 255"/>
          <p:cNvCxnSpPr>
            <a:stCxn id="59" idx="2"/>
            <a:endCxn id="117" idx="0"/>
          </p:cNvCxnSpPr>
          <p:nvPr/>
        </p:nvCxnSpPr>
        <p:spPr bwMode="auto">
          <a:xfrm flipH="1">
            <a:off x="7243818" y="2996685"/>
            <a:ext cx="78226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61" name="Rectangle 260"/>
          <p:cNvSpPr/>
          <p:nvPr/>
        </p:nvSpPr>
        <p:spPr bwMode="auto">
          <a:xfrm>
            <a:off x="7920109" y="3657600"/>
            <a:ext cx="1205603" cy="12953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đóng lại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2" name="Straight Arrow Connector 261"/>
          <p:cNvCxnSpPr>
            <a:stCxn id="59" idx="2"/>
            <a:endCxn id="261" idx="0"/>
          </p:cNvCxnSpPr>
          <p:nvPr/>
        </p:nvCxnSpPr>
        <p:spPr bwMode="auto">
          <a:xfrm>
            <a:off x="8026084" y="2996685"/>
            <a:ext cx="496827" cy="6609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Rectangle 58"/>
          <p:cNvSpPr/>
          <p:nvPr/>
        </p:nvSpPr>
        <p:spPr bwMode="auto">
          <a:xfrm>
            <a:off x="6984368" y="2357414"/>
            <a:ext cx="2083432" cy="6392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85" name="Straight Connector 84"/>
          <p:cNvCxnSpPr/>
          <p:nvPr/>
        </p:nvCxnSpPr>
        <p:spPr bwMode="auto">
          <a:xfrm>
            <a:off x="2469460" y="3839182"/>
            <a:ext cx="11101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>
            <a:endCxn id="69" idx="3"/>
          </p:cNvCxnSpPr>
          <p:nvPr/>
        </p:nvCxnSpPr>
        <p:spPr bwMode="auto">
          <a:xfrm flipH="1">
            <a:off x="2024826" y="2674094"/>
            <a:ext cx="541675" cy="29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sp>
        <p:nvSpPr>
          <p:cNvPr id="88" name="Rectangle 87"/>
          <p:cNvSpPr>
            <a:spLocks noChangeArrowheads="1"/>
          </p:cNvSpPr>
          <p:nvPr/>
        </p:nvSpPr>
        <p:spPr bwMode="auto">
          <a:xfrm>
            <a:off x="2066891" y="2359223"/>
            <a:ext cx="1073497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9" name="Straight Connector 88"/>
          <p:cNvCxnSpPr>
            <a:endCxn id="88" idx="2"/>
          </p:cNvCxnSpPr>
          <p:nvPr/>
        </p:nvCxnSpPr>
        <p:spPr bwMode="auto">
          <a:xfrm flipV="1">
            <a:off x="2603640" y="2667000"/>
            <a:ext cx="0" cy="117218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Arrow Connector 38"/>
          <p:cNvCxnSpPr>
            <a:stCxn id="253" idx="2"/>
            <a:endCxn id="42" idx="0"/>
          </p:cNvCxnSpPr>
          <p:nvPr/>
        </p:nvCxnSpPr>
        <p:spPr bwMode="auto">
          <a:xfrm>
            <a:off x="4479036" y="1600200"/>
            <a:ext cx="6809" cy="7572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253" idx="2"/>
            <a:endCxn id="59" idx="0"/>
          </p:cNvCxnSpPr>
          <p:nvPr/>
        </p:nvCxnSpPr>
        <p:spPr bwMode="auto">
          <a:xfrm>
            <a:off x="4479036" y="1600200"/>
            <a:ext cx="3547048" cy="7572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77396610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54" grpId="0" animBg="1"/>
      <p:bldP spid="64" grpId="0"/>
      <p:bldP spid="42" grpId="0" animBg="1"/>
      <p:bldP spid="253" grpId="0" animBg="1"/>
      <p:bldP spid="34" grpId="0" animBg="1"/>
      <p:bldP spid="67" grpId="0" animBg="1"/>
      <p:bldP spid="69" grpId="0" animBg="1"/>
      <p:bldP spid="117" grpId="0" animBg="1"/>
      <p:bldP spid="227" grpId="0" animBg="1"/>
      <p:bldP spid="24" grpId="0" animBg="1"/>
      <p:bldP spid="261" grpId="0" animBg="1"/>
      <p:bldP spid="59" grpId="0" animBg="1"/>
      <p:bldP spid="88" grpId="0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2510" y="1030890"/>
            <a:ext cx="366368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98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2.1.5.2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</p:spTree>
    <p:extLst>
      <p:ext uri="{BB962C8B-B14F-4D97-AF65-F5344CB8AC3E}">
        <p14:creationId xmlns:p14="http://schemas.microsoft.com/office/powerpoint/2010/main" val="125114906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 bwMode="auto">
          <a:xfrm>
            <a:off x="5256817" y="3657600"/>
            <a:ext cx="1136367" cy="1447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3962400" y="3657600"/>
            <a:ext cx="122895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55403" y="5382047"/>
            <a:ext cx="1165555" cy="11711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ngắt, dừng 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" idx="3"/>
            <a:endCxn id="34" idx="1"/>
          </p:cNvCxnSpPr>
          <p:nvPr/>
        </p:nvCxnSpPr>
        <p:spPr bwMode="auto">
          <a:xfrm flipV="1">
            <a:off x="3200400" y="851476"/>
            <a:ext cx="315097" cy="8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485845" y="3149086"/>
            <a:ext cx="133915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 flipH="1">
            <a:off x="3294365" y="3149086"/>
            <a:ext cx="1191480" cy="6609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2705577" y="3810000"/>
            <a:ext cx="1177575" cy="1295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4485845" y="3149086"/>
            <a:ext cx="91032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Connector 60"/>
          <p:cNvCxnSpPr/>
          <p:nvPr/>
        </p:nvCxnSpPr>
        <p:spPr bwMode="auto">
          <a:xfrm>
            <a:off x="6393184" y="3967198"/>
            <a:ext cx="11101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59" idx="1"/>
            <a:endCxn id="42" idx="3"/>
          </p:cNvCxnSpPr>
          <p:nvPr/>
        </p:nvCxnSpPr>
        <p:spPr bwMode="auto">
          <a:xfrm flipH="1">
            <a:off x="5504688" y="2829450"/>
            <a:ext cx="147968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5486400" y="2480846"/>
            <a:ext cx="117135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400" i="1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>
            <a:endCxn id="227" idx="4"/>
          </p:cNvCxnSpPr>
          <p:nvPr/>
        </p:nvCxnSpPr>
        <p:spPr bwMode="auto">
          <a:xfrm flipV="1">
            <a:off x="6519340" y="2884461"/>
            <a:ext cx="2373" cy="108509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3467001" y="2509814"/>
            <a:ext cx="2037687" cy="6392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52"/>
          <p:cNvSpPr/>
          <p:nvPr/>
        </p:nvSpPr>
        <p:spPr bwMode="auto">
          <a:xfrm>
            <a:off x="3083527" y="1529191"/>
            <a:ext cx="2804633" cy="3756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4" name="Straight Arrow Connector 253"/>
          <p:cNvCxnSpPr>
            <a:stCxn id="34" idx="2"/>
            <a:endCxn id="253" idx="0"/>
          </p:cNvCxnSpPr>
          <p:nvPr/>
        </p:nvCxnSpPr>
        <p:spPr bwMode="auto">
          <a:xfrm>
            <a:off x="4485844" y="1174522"/>
            <a:ext cx="0" cy="3546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3515497" y="528429"/>
            <a:ext cx="1940694" cy="64609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2" name="Rounded Rectangle 1"/>
          <p:cNvSpPr/>
          <p:nvPr/>
        </p:nvSpPr>
        <p:spPr bwMode="auto">
          <a:xfrm>
            <a:off x="111055" y="380999"/>
            <a:ext cx="3089345" cy="94261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sử, động cơ M đang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quay tốc độ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1331976" y="3657600"/>
            <a:ext cx="1125110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stCxn id="69" idx="2"/>
            <a:endCxn id="24" idx="0"/>
          </p:cNvCxnSpPr>
          <p:nvPr/>
        </p:nvCxnSpPr>
        <p:spPr bwMode="auto">
          <a:xfrm flipH="1">
            <a:off x="638181" y="3149086"/>
            <a:ext cx="401934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55404" y="2509814"/>
            <a:ext cx="1969422" cy="6392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17" name="Rectangle 116"/>
          <p:cNvSpPr/>
          <p:nvPr/>
        </p:nvSpPr>
        <p:spPr bwMode="auto">
          <a:xfrm>
            <a:off x="6629400" y="3657599"/>
            <a:ext cx="1228835" cy="1447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9" name="Straight Arrow Connector 198"/>
          <p:cNvCxnSpPr>
            <a:stCxn id="69" idx="2"/>
            <a:endCxn id="67" idx="0"/>
          </p:cNvCxnSpPr>
          <p:nvPr/>
        </p:nvCxnSpPr>
        <p:spPr bwMode="auto">
          <a:xfrm>
            <a:off x="1040115" y="3149086"/>
            <a:ext cx="85441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253" idx="2"/>
            <a:endCxn id="69" idx="0"/>
          </p:cNvCxnSpPr>
          <p:nvPr/>
        </p:nvCxnSpPr>
        <p:spPr bwMode="auto">
          <a:xfrm flipH="1">
            <a:off x="1040115" y="1904813"/>
            <a:ext cx="3445729" cy="6050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Oval 226"/>
          <p:cNvSpPr/>
          <p:nvPr/>
        </p:nvSpPr>
        <p:spPr bwMode="auto">
          <a:xfrm>
            <a:off x="6490225" y="2800132"/>
            <a:ext cx="62975" cy="5914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47" name="Straight Connector 246"/>
          <p:cNvCxnSpPr/>
          <p:nvPr/>
        </p:nvCxnSpPr>
        <p:spPr bwMode="auto">
          <a:xfrm>
            <a:off x="638180" y="4800600"/>
            <a:ext cx="0" cy="5814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55404" y="3657600"/>
            <a:ext cx="116555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6" name="Straight Arrow Connector 255"/>
          <p:cNvCxnSpPr>
            <a:stCxn id="59" idx="2"/>
            <a:endCxn id="117" idx="0"/>
          </p:cNvCxnSpPr>
          <p:nvPr/>
        </p:nvCxnSpPr>
        <p:spPr bwMode="auto">
          <a:xfrm flipH="1">
            <a:off x="7243818" y="3149085"/>
            <a:ext cx="78226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61" name="Rectangle 260"/>
          <p:cNvSpPr/>
          <p:nvPr/>
        </p:nvSpPr>
        <p:spPr bwMode="auto">
          <a:xfrm>
            <a:off x="7920109" y="3810000"/>
            <a:ext cx="1205603" cy="12953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đóng lại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2" name="Straight Arrow Connector 261"/>
          <p:cNvCxnSpPr>
            <a:stCxn id="59" idx="2"/>
            <a:endCxn id="261" idx="0"/>
          </p:cNvCxnSpPr>
          <p:nvPr/>
        </p:nvCxnSpPr>
        <p:spPr bwMode="auto">
          <a:xfrm>
            <a:off x="8026084" y="3149085"/>
            <a:ext cx="496827" cy="6609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Rectangle 58"/>
          <p:cNvSpPr/>
          <p:nvPr/>
        </p:nvSpPr>
        <p:spPr bwMode="auto">
          <a:xfrm>
            <a:off x="6984368" y="2509814"/>
            <a:ext cx="2083432" cy="6392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85" name="Straight Connector 84"/>
          <p:cNvCxnSpPr/>
          <p:nvPr/>
        </p:nvCxnSpPr>
        <p:spPr bwMode="auto">
          <a:xfrm>
            <a:off x="2469460" y="3991582"/>
            <a:ext cx="11101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>
            <a:endCxn id="69" idx="3"/>
          </p:cNvCxnSpPr>
          <p:nvPr/>
        </p:nvCxnSpPr>
        <p:spPr bwMode="auto">
          <a:xfrm flipH="1">
            <a:off x="2024826" y="2829450"/>
            <a:ext cx="57079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sp>
        <p:nvSpPr>
          <p:cNvPr id="88" name="Rectangle 87"/>
          <p:cNvSpPr>
            <a:spLocks noChangeArrowheads="1"/>
          </p:cNvSpPr>
          <p:nvPr/>
        </p:nvSpPr>
        <p:spPr bwMode="auto">
          <a:xfrm>
            <a:off x="2068653" y="2511623"/>
            <a:ext cx="1055547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9" name="Straight Connector 88"/>
          <p:cNvCxnSpPr/>
          <p:nvPr/>
        </p:nvCxnSpPr>
        <p:spPr bwMode="auto">
          <a:xfrm flipV="1">
            <a:off x="2595616" y="2859024"/>
            <a:ext cx="2373" cy="108509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Arrow Connector 38"/>
          <p:cNvCxnSpPr>
            <a:stCxn id="253" idx="2"/>
            <a:endCxn id="42" idx="0"/>
          </p:cNvCxnSpPr>
          <p:nvPr/>
        </p:nvCxnSpPr>
        <p:spPr bwMode="auto">
          <a:xfrm>
            <a:off x="4485844" y="1904813"/>
            <a:ext cx="1" cy="6050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253" idx="2"/>
            <a:endCxn id="59" idx="0"/>
          </p:cNvCxnSpPr>
          <p:nvPr/>
        </p:nvCxnSpPr>
        <p:spPr bwMode="auto">
          <a:xfrm>
            <a:off x="4485844" y="1904813"/>
            <a:ext cx="3540240" cy="6050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/>
          <p:nvPr/>
        </p:nvSpPr>
        <p:spPr bwMode="auto">
          <a:xfrm>
            <a:off x="4001359" y="5650679"/>
            <a:ext cx="1676400" cy="750121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41" name="Rectangle 40"/>
          <p:cNvSpPr/>
          <p:nvPr/>
        </p:nvSpPr>
        <p:spPr bwMode="auto">
          <a:xfrm>
            <a:off x="6065838" y="5638801"/>
            <a:ext cx="2697162" cy="76199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48" name="Flowchart: Alternate Process 47"/>
          <p:cNvSpPr/>
          <p:nvPr/>
        </p:nvSpPr>
        <p:spPr bwMode="auto">
          <a:xfrm>
            <a:off x="1546922" y="5638800"/>
            <a:ext cx="2069652" cy="762000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0" idx="3"/>
            <a:endCxn id="41" idx="1"/>
          </p:cNvCxnSpPr>
          <p:nvPr/>
        </p:nvCxnSpPr>
        <p:spPr bwMode="auto">
          <a:xfrm flipV="1">
            <a:off x="5677759" y="6019801"/>
            <a:ext cx="388079" cy="59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48" idx="3"/>
            <a:endCxn id="40" idx="1"/>
          </p:cNvCxnSpPr>
          <p:nvPr/>
        </p:nvCxnSpPr>
        <p:spPr bwMode="auto">
          <a:xfrm>
            <a:off x="3616574" y="6019800"/>
            <a:ext cx="384785" cy="59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6961844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54" grpId="0" animBg="1"/>
      <p:bldP spid="64" grpId="0"/>
      <p:bldP spid="42" grpId="0" animBg="1"/>
      <p:bldP spid="253" grpId="0" animBg="1"/>
      <p:bldP spid="34" grpId="0" animBg="1"/>
      <p:bldP spid="67" grpId="0" animBg="1"/>
      <p:bldP spid="69" grpId="0" animBg="1"/>
      <p:bldP spid="117" grpId="0" animBg="1"/>
      <p:bldP spid="227" grpId="0" animBg="1"/>
      <p:bldP spid="24" grpId="0" animBg="1"/>
      <p:bldP spid="261" grpId="0" animBg="1"/>
      <p:bldP spid="59" grpId="0" animBg="1"/>
      <p:bldP spid="88" grpId="0"/>
      <p:bldP spid="40" grpId="0" animBg="1"/>
      <p:bldP spid="41" grpId="0" animBg="1"/>
      <p:bldP spid="48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065234"/>
              </p:ext>
            </p:extLst>
          </p:nvPr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867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38862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2.1.5.3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520700" y="2060138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520700" y="2738735"/>
            <a:ext cx="3136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 khi vận hành tốc độ thấp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879269" y="675189"/>
            <a:ext cx="1385458" cy="4197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3733797" y="2895600"/>
            <a:ext cx="1676401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5867399" y="856184"/>
            <a:ext cx="457201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4" name="Rectangle 18"/>
          <p:cNvSpPr>
            <a:spLocks noChangeArrowheads="1"/>
          </p:cNvSpPr>
          <p:nvPr/>
        </p:nvSpPr>
        <p:spPr bwMode="auto">
          <a:xfrm>
            <a:off x="292100" y="14478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520701" y="3741331"/>
            <a:ext cx="2755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 khi vận hành tốc độ cao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5181600" y="3426389"/>
            <a:ext cx="1676401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179125" y="799814"/>
            <a:ext cx="457201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65719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/>
      <p:bldP spid="15" grpId="0"/>
      <p:bldP spid="16" grpId="0" animBg="1"/>
      <p:bldP spid="17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91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39624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2.1.5.3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14" name="Rectangle 18"/>
          <p:cNvSpPr>
            <a:spLocks noChangeArrowheads="1"/>
          </p:cNvSpPr>
          <p:nvPr/>
        </p:nvSpPr>
        <p:spPr bwMode="auto">
          <a:xfrm>
            <a:off x="292100" y="1600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381000" y="2286000"/>
            <a:ext cx="29789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105400" y="877815"/>
            <a:ext cx="682124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81000" y="2922508"/>
            <a:ext cx="3200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 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(15, 17),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19),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(23, 25)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7924800" y="1541768"/>
            <a:ext cx="838200" cy="5478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7943672" y="2286000"/>
            <a:ext cx="627715" cy="399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89587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27" grpId="0" animBg="1"/>
      <p:bldP spid="28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76198" y="533400"/>
            <a:ext cx="32766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2.1.5.3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6198" y="1524000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14033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7409567"/>
              </p:ext>
            </p:extLst>
          </p:nvPr>
        </p:nvGraphicFramePr>
        <p:xfrm>
          <a:off x="3020177" y="2430165"/>
          <a:ext cx="6085323" cy="4275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149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3020177" y="2430165"/>
                        <a:ext cx="6085323" cy="42754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50466" y="3066154"/>
            <a:ext cx="2264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042663" y="2885728"/>
            <a:ext cx="1415036" cy="42166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50466" y="3605285"/>
            <a:ext cx="3038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291278" y="4470773"/>
            <a:ext cx="1213104" cy="4822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174266" y="5428462"/>
            <a:ext cx="33527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4734789" y="4470773"/>
            <a:ext cx="1205485" cy="4822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2971800" y="5219094"/>
            <a:ext cx="1485899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50466" y="2527023"/>
            <a:ext cx="2416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3362425" y="5838525"/>
            <a:ext cx="903731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50466" y="5973209"/>
            <a:ext cx="32003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250466" y="4513748"/>
            <a:ext cx="290325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4419600" y="5219093"/>
            <a:ext cx="1455453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774013" y="5838525"/>
            <a:ext cx="903731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55239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29" grpId="1" animBg="1"/>
      <p:bldP spid="32" grpId="0"/>
      <p:bldP spid="33" grpId="0" animBg="1"/>
      <p:bldP spid="33" grpId="1" animBg="1"/>
      <p:bldP spid="34" grpId="0"/>
      <p:bldP spid="35" grpId="0" animBg="1"/>
      <p:bldP spid="35" grpId="1" animBg="1"/>
      <p:bldP spid="37" grpId="0" animBg="1"/>
      <p:bldP spid="37" grpId="1" animBg="1"/>
      <p:bldP spid="22" grpId="0"/>
      <p:bldP spid="24" grpId="0" animBg="1"/>
      <p:bldP spid="24" grpId="1" animBg="1"/>
      <p:bldP spid="25" grpId="0"/>
      <p:bldP spid="27" grpId="0"/>
      <p:bldP spid="38" grpId="0" animBg="1"/>
      <p:bldP spid="36" grpId="0" animBg="1"/>
      <p:bldP spid="36" grpId="1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0386009"/>
              </p:ext>
            </p:extLst>
          </p:nvPr>
        </p:nvGraphicFramePr>
        <p:xfrm>
          <a:off x="3020177" y="2430165"/>
          <a:ext cx="6085323" cy="4275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122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3020177" y="2430165"/>
                        <a:ext cx="6085323" cy="42754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211410" y="2514600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4443060" y="3320215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201513" y="3100732"/>
            <a:ext cx="22088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4871400" y="3100733"/>
            <a:ext cx="691200" cy="6638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219550" y="4791997"/>
            <a:ext cx="28006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776444" y="3200400"/>
            <a:ext cx="966922" cy="8721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Rectangle 13"/>
          <p:cNvSpPr>
            <a:spLocks noChangeArrowheads="1"/>
          </p:cNvSpPr>
          <p:nvPr/>
        </p:nvSpPr>
        <p:spPr bwMode="auto">
          <a:xfrm>
            <a:off x="195224" y="3660974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6509874" y="3213201"/>
            <a:ext cx="409765" cy="47754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1288740" y="3089383"/>
            <a:ext cx="19878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Stop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185091" y="3036683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Oval 51"/>
          <p:cNvSpPr/>
          <p:nvPr/>
        </p:nvSpPr>
        <p:spPr bwMode="auto">
          <a:xfrm>
            <a:off x="5749899" y="3200400"/>
            <a:ext cx="514026" cy="5884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8439038" y="3357971"/>
            <a:ext cx="477655" cy="46612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209037" y="4266264"/>
            <a:ext cx="3296163" cy="41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OL(5, 7)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5299740" y="3200400"/>
            <a:ext cx="691200" cy="56418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195224" y="5712578"/>
            <a:ext cx="2984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854139" y="4271530"/>
            <a:ext cx="697195" cy="91007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551334" y="4390147"/>
            <a:ext cx="401522" cy="49810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7496612" y="4314456"/>
            <a:ext cx="409765" cy="47754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17885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3" grpId="1" animBg="1"/>
      <p:bldP spid="48" grpId="0"/>
      <p:bldP spid="49" grpId="0" animBg="1"/>
      <p:bldP spid="49" grpId="1" animBg="1"/>
      <p:bldP spid="50" grpId="0"/>
      <p:bldP spid="52" grpId="0" animBg="1"/>
      <p:bldP spid="52" grpId="1" animBg="1"/>
      <p:bldP spid="53" grpId="0" animBg="1"/>
      <p:bldP spid="53" grpId="1" animBg="1"/>
      <p:bldP spid="27" grpId="0"/>
      <p:bldP spid="28" grpId="0" animBg="1"/>
      <p:bldP spid="28" grpId="1" animBg="1"/>
      <p:bldP spid="29" grpId="0"/>
      <p:bldP spid="30" grpId="0" animBg="1"/>
      <p:bldP spid="31" grpId="0" animBg="1"/>
      <p:bldP spid="26" grpId="0" animBg="1"/>
      <p:bldP spid="26" grpId="1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5854064"/>
              </p:ext>
            </p:extLst>
          </p:nvPr>
        </p:nvGraphicFramePr>
        <p:xfrm>
          <a:off x="2514600" y="2178926"/>
          <a:ext cx="6590901" cy="4630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70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6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2514600" y="2178926"/>
                        <a:ext cx="6590901" cy="46306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81000" y="1898125"/>
            <a:ext cx="24935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 hành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381000" y="2895600"/>
            <a:ext cx="2133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 hành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22320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5" grpId="0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 bwMode="auto">
          <a:xfrm>
            <a:off x="2105819" y="1009014"/>
            <a:ext cx="3582457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3733800" y="2645575"/>
            <a:ext cx="2209800" cy="704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103909" y="2641017"/>
            <a:ext cx="3505201" cy="70931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4629728" y="6035959"/>
            <a:ext cx="2642433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endCxn id="34" idx="1"/>
          </p:cNvCxnSpPr>
          <p:nvPr/>
        </p:nvCxnSpPr>
        <p:spPr bwMode="auto">
          <a:xfrm flipV="1">
            <a:off x="1644622" y="535888"/>
            <a:ext cx="282075" cy="60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3897048" y="1407655"/>
            <a:ext cx="0" cy="2650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>
            <a:off x="5943600" y="4285614"/>
            <a:ext cx="7344" cy="3848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3897048" y="2380614"/>
            <a:ext cx="941652" cy="2649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5936219" y="2991997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6089295" y="2075814"/>
            <a:ext cx="0" cy="91618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3"/>
          </p:cNvCxnSpPr>
          <p:nvPr/>
        </p:nvCxnSpPr>
        <p:spPr bwMode="auto">
          <a:xfrm flipH="1">
            <a:off x="5120480" y="2015637"/>
            <a:ext cx="975520" cy="1101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1856510" y="2380614"/>
            <a:ext cx="2040538" cy="26040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3897048" y="747938"/>
            <a:ext cx="1" cy="2610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5069237" y="1599504"/>
            <a:ext cx="1126720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6400800" y="1173579"/>
            <a:ext cx="2460955" cy="7074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6400800" y="2162530"/>
            <a:ext cx="2460955" cy="7074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7465123" y="4674059"/>
            <a:ext cx="1341120" cy="10299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/>
          <p:nvPr/>
        </p:nvCxnSpPr>
        <p:spPr bwMode="auto">
          <a:xfrm>
            <a:off x="8813799" y="5189045"/>
            <a:ext cx="177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endCxn id="58" idx="3"/>
          </p:cNvCxnSpPr>
          <p:nvPr/>
        </p:nvCxnSpPr>
        <p:spPr bwMode="auto">
          <a:xfrm flipH="1">
            <a:off x="8077200" y="4057014"/>
            <a:ext cx="914399" cy="268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8029288" y="3588677"/>
            <a:ext cx="1185225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H="1" flipV="1">
            <a:off x="8991600" y="4057014"/>
            <a:ext cx="1" cy="11430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5943600" y="4285614"/>
            <a:ext cx="2192083" cy="3884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5950944" y="5703161"/>
            <a:ext cx="1" cy="33279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2673615" y="1672694"/>
            <a:ext cx="2446865" cy="7079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239" name="Straight Arrow Connector 238"/>
          <p:cNvCxnSpPr>
            <a:stCxn id="25" idx="2"/>
            <a:endCxn id="28" idx="0"/>
          </p:cNvCxnSpPr>
          <p:nvPr/>
        </p:nvCxnSpPr>
        <p:spPr bwMode="auto">
          <a:xfrm>
            <a:off x="7631278" y="1881019"/>
            <a:ext cx="0" cy="2815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4629728" y="4670473"/>
            <a:ext cx="2642432" cy="10326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1926697" y="323837"/>
            <a:ext cx="3940703" cy="4241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cxnSp>
        <p:nvCxnSpPr>
          <p:cNvPr id="72" name="Straight Arrow Connector 71"/>
          <p:cNvCxnSpPr>
            <a:stCxn id="43" idx="2"/>
          </p:cNvCxnSpPr>
          <p:nvPr/>
        </p:nvCxnSpPr>
        <p:spPr bwMode="auto">
          <a:xfrm>
            <a:off x="4838700" y="3350326"/>
            <a:ext cx="0" cy="249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Arrow Connector 72"/>
          <p:cNvCxnSpPr>
            <a:stCxn id="28" idx="2"/>
          </p:cNvCxnSpPr>
          <p:nvPr/>
        </p:nvCxnSpPr>
        <p:spPr bwMode="auto">
          <a:xfrm>
            <a:off x="7631278" y="2869971"/>
            <a:ext cx="0" cy="7298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" name="Straight Connector 73"/>
          <p:cNvCxnSpPr/>
          <p:nvPr/>
        </p:nvCxnSpPr>
        <p:spPr bwMode="auto">
          <a:xfrm>
            <a:off x="4838701" y="3594712"/>
            <a:ext cx="2792577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Straight Arrow Connector 74"/>
          <p:cNvCxnSpPr/>
          <p:nvPr/>
        </p:nvCxnSpPr>
        <p:spPr bwMode="auto">
          <a:xfrm>
            <a:off x="6106882" y="3627522"/>
            <a:ext cx="0" cy="2546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6" name="Oval 75"/>
          <p:cNvSpPr/>
          <p:nvPr/>
        </p:nvSpPr>
        <p:spPr bwMode="auto">
          <a:xfrm>
            <a:off x="6058916" y="3551322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79" name="Rectangle 78"/>
          <p:cNvSpPr/>
          <p:nvPr/>
        </p:nvSpPr>
        <p:spPr bwMode="auto">
          <a:xfrm>
            <a:off x="3033507" y="4685028"/>
            <a:ext cx="1219200" cy="10299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58" idx="2"/>
            <a:endCxn id="79" idx="0"/>
          </p:cNvCxnSpPr>
          <p:nvPr/>
        </p:nvCxnSpPr>
        <p:spPr bwMode="auto">
          <a:xfrm flipH="1">
            <a:off x="3643107" y="4285614"/>
            <a:ext cx="2300493" cy="3994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5" name="Rectangle 84"/>
          <p:cNvSpPr/>
          <p:nvPr/>
        </p:nvSpPr>
        <p:spPr bwMode="auto">
          <a:xfrm>
            <a:off x="2743200" y="6041115"/>
            <a:ext cx="1807821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Khóa nút nhấn Stop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85"/>
          <p:cNvSpPr/>
          <p:nvPr/>
        </p:nvSpPr>
        <p:spPr bwMode="auto">
          <a:xfrm>
            <a:off x="539754" y="3599814"/>
            <a:ext cx="2633509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1856509" y="3350327"/>
            <a:ext cx="1" cy="2494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3810000" y="3882157"/>
            <a:ext cx="4267200" cy="4034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105" name="Straight Arrow Connector 104"/>
          <p:cNvCxnSpPr>
            <a:stCxn id="79" idx="2"/>
            <a:endCxn id="85" idx="0"/>
          </p:cNvCxnSpPr>
          <p:nvPr/>
        </p:nvCxnSpPr>
        <p:spPr bwMode="auto">
          <a:xfrm>
            <a:off x="3643107" y="5715000"/>
            <a:ext cx="4004" cy="3261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6" name="Rounded Rectangle 155"/>
          <p:cNvSpPr/>
          <p:nvPr/>
        </p:nvSpPr>
        <p:spPr bwMode="auto">
          <a:xfrm>
            <a:off x="176994" y="151273"/>
            <a:ext cx="1467628" cy="7877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</p:spTree>
    <p:extLst>
      <p:ext uri="{BB962C8B-B14F-4D97-AF65-F5344CB8AC3E}">
        <p14:creationId xmlns:p14="http://schemas.microsoft.com/office/powerpoint/2010/main" val="282539317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0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7" grpId="0"/>
      <p:bldP spid="25" grpId="0" animBg="1"/>
      <p:bldP spid="28" grpId="0" animBg="1"/>
      <p:bldP spid="60" grpId="0" animBg="1"/>
      <p:bldP spid="64" grpId="0"/>
      <p:bldP spid="42" grpId="0" animBg="1"/>
      <p:bldP spid="24" grpId="0" animBg="1"/>
      <p:bldP spid="34" grpId="0" animBg="1"/>
      <p:bldP spid="76" grpId="0" animBg="1"/>
      <p:bldP spid="79" grpId="0" animBg="1"/>
      <p:bldP spid="85" grpId="0" animBg="1"/>
      <p:bldP spid="86" grpId="0" animBg="1"/>
      <p:bldP spid="58" grpId="0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/>
          </p:nvPr>
        </p:nvGraphicFramePr>
        <p:xfrm>
          <a:off x="2514600" y="2178926"/>
          <a:ext cx="6590901" cy="4630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92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6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2514600" y="2178926"/>
                        <a:ext cx="6590901" cy="46306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81000" y="1898125"/>
            <a:ext cx="2209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380999" y="2895600"/>
            <a:ext cx="22098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32632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5" grpId="0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 bwMode="auto">
          <a:xfrm>
            <a:off x="2800515" y="1009014"/>
            <a:ext cx="3256779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(11, 13)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4683014" y="2645575"/>
            <a:ext cx="1640043" cy="704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1900004" y="2645575"/>
            <a:ext cx="2633509" cy="9965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3579857" y="5895398"/>
            <a:ext cx="3197343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endCxn id="34" idx="1"/>
          </p:cNvCxnSpPr>
          <p:nvPr/>
        </p:nvCxnSpPr>
        <p:spPr bwMode="auto">
          <a:xfrm flipV="1">
            <a:off x="2176479" y="535888"/>
            <a:ext cx="282075" cy="60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4428905" y="1407655"/>
            <a:ext cx="0" cy="2650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 flipH="1">
            <a:off x="5178529" y="4572000"/>
            <a:ext cx="1359833" cy="2852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50" idx="0"/>
          </p:cNvCxnSpPr>
          <p:nvPr/>
        </p:nvCxnSpPr>
        <p:spPr bwMode="auto">
          <a:xfrm flipH="1">
            <a:off x="1080497" y="2380614"/>
            <a:ext cx="3348408" cy="2649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272119" y="3124200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247377" y="2026654"/>
            <a:ext cx="0" cy="10975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/>
          <p:nvPr/>
        </p:nvCxnSpPr>
        <p:spPr bwMode="auto">
          <a:xfrm flipV="1">
            <a:off x="247377" y="2016760"/>
            <a:ext cx="2951480" cy="50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3216759" y="2380614"/>
            <a:ext cx="1212146" cy="2649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4428905" y="747938"/>
            <a:ext cx="1" cy="2610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776736" y="1581090"/>
            <a:ext cx="152423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6587318" y="1173579"/>
            <a:ext cx="2237232" cy="7074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6689011" y="2162530"/>
            <a:ext cx="2033847" cy="7074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6885494" y="4857260"/>
            <a:ext cx="1785031" cy="7053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/>
          <p:nvPr/>
        </p:nvCxnSpPr>
        <p:spPr bwMode="auto">
          <a:xfrm>
            <a:off x="8670769" y="5181600"/>
            <a:ext cx="248777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endCxn id="58" idx="3"/>
          </p:cNvCxnSpPr>
          <p:nvPr/>
        </p:nvCxnSpPr>
        <p:spPr bwMode="auto">
          <a:xfrm flipH="1">
            <a:off x="7742723" y="4214626"/>
            <a:ext cx="119200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7696200" y="3810000"/>
            <a:ext cx="137160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V="1">
            <a:off x="8919546" y="4214626"/>
            <a:ext cx="0" cy="9853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6538362" y="4572000"/>
            <a:ext cx="1239648" cy="2852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5178529" y="5562600"/>
            <a:ext cx="0" cy="33279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39" name="Straight Arrow Connector 238"/>
          <p:cNvCxnSpPr>
            <a:stCxn id="25" idx="2"/>
            <a:endCxn id="28" idx="0"/>
          </p:cNvCxnSpPr>
          <p:nvPr/>
        </p:nvCxnSpPr>
        <p:spPr bwMode="auto">
          <a:xfrm>
            <a:off x="7705935" y="1881019"/>
            <a:ext cx="0" cy="2815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3579857" y="4857260"/>
            <a:ext cx="3197343" cy="7053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2458554" y="323837"/>
            <a:ext cx="3940703" cy="4241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cxnSp>
        <p:nvCxnSpPr>
          <p:cNvPr id="72" name="Straight Arrow Connector 71"/>
          <p:cNvCxnSpPr>
            <a:stCxn id="43" idx="2"/>
          </p:cNvCxnSpPr>
          <p:nvPr/>
        </p:nvCxnSpPr>
        <p:spPr bwMode="auto">
          <a:xfrm>
            <a:off x="5522957" y="3350326"/>
            <a:ext cx="0" cy="249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Arrow Connector 72"/>
          <p:cNvCxnSpPr>
            <a:stCxn id="28" idx="2"/>
          </p:cNvCxnSpPr>
          <p:nvPr/>
        </p:nvCxnSpPr>
        <p:spPr bwMode="auto">
          <a:xfrm>
            <a:off x="7705935" y="2869971"/>
            <a:ext cx="0" cy="7298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" name="Straight Connector 73"/>
          <p:cNvCxnSpPr/>
          <p:nvPr/>
        </p:nvCxnSpPr>
        <p:spPr bwMode="auto">
          <a:xfrm>
            <a:off x="5522957" y="3594712"/>
            <a:ext cx="218297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Straight Arrow Connector 74"/>
          <p:cNvCxnSpPr/>
          <p:nvPr/>
        </p:nvCxnSpPr>
        <p:spPr bwMode="auto">
          <a:xfrm>
            <a:off x="6601166" y="3627522"/>
            <a:ext cx="0" cy="2546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6" name="Oval 75"/>
          <p:cNvSpPr/>
          <p:nvPr/>
        </p:nvSpPr>
        <p:spPr bwMode="auto">
          <a:xfrm>
            <a:off x="6553200" y="3551322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86" name="Rectangle 85"/>
          <p:cNvSpPr/>
          <p:nvPr/>
        </p:nvSpPr>
        <p:spPr bwMode="auto">
          <a:xfrm>
            <a:off x="1899769" y="3870472"/>
            <a:ext cx="2633509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ngắt điện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3216524" y="3642136"/>
            <a:ext cx="235" cy="2283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5334000" y="3857252"/>
            <a:ext cx="2408723" cy="7147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56" name="Rounded Rectangle 155"/>
          <p:cNvSpPr/>
          <p:nvPr/>
        </p:nvSpPr>
        <p:spPr bwMode="auto">
          <a:xfrm>
            <a:off x="150857" y="151273"/>
            <a:ext cx="2025622" cy="7877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đang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409937" y="2645574"/>
            <a:ext cx="1341120" cy="9965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7" name="Straight Arrow Connector 76"/>
          <p:cNvCxnSpPr>
            <a:stCxn id="42" idx="2"/>
            <a:endCxn id="43" idx="0"/>
          </p:cNvCxnSpPr>
          <p:nvPr/>
        </p:nvCxnSpPr>
        <p:spPr bwMode="auto">
          <a:xfrm>
            <a:off x="4428905" y="2380614"/>
            <a:ext cx="1074131" cy="2649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3205472" y="1672694"/>
            <a:ext cx="2446865" cy="7079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24794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7" grpId="0"/>
      <p:bldP spid="25" grpId="0" animBg="1"/>
      <p:bldP spid="28" grpId="0" animBg="1"/>
      <p:bldP spid="60" grpId="0" animBg="1"/>
      <p:bldP spid="64" grpId="0"/>
      <p:bldP spid="24" grpId="0" animBg="1"/>
      <p:bldP spid="34" grpId="0" animBg="1"/>
      <p:bldP spid="76" grpId="0" animBg="1"/>
      <p:bldP spid="86" grpId="0" animBg="1"/>
      <p:bldP spid="58" grpId="0" animBg="1"/>
      <p:bldP spid="50" grpId="0" animBg="1"/>
      <p:bldP spid="42" grpId="0" animBg="1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/>
          </p:nvPr>
        </p:nvGraphicFramePr>
        <p:xfrm>
          <a:off x="2514600" y="2178926"/>
          <a:ext cx="6590901" cy="4630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208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6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2514600" y="2178926"/>
                        <a:ext cx="6590901" cy="46306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81000" y="1898125"/>
            <a:ext cx="2209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06010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 bwMode="auto">
          <a:xfrm>
            <a:off x="1835361" y="3006046"/>
            <a:ext cx="1403023" cy="16125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4790113" y="4937272"/>
            <a:ext cx="3193419" cy="7099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156" idx="3"/>
            <a:endCxn id="34" idx="1"/>
          </p:cNvCxnSpPr>
          <p:nvPr/>
        </p:nvCxnSpPr>
        <p:spPr bwMode="auto">
          <a:xfrm>
            <a:off x="2754701" y="679442"/>
            <a:ext cx="690781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 flipH="1">
            <a:off x="2534630" y="1733200"/>
            <a:ext cx="1914603" cy="2650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>
            <a:off x="6381816" y="2714623"/>
            <a:ext cx="5006" cy="2914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50" idx="0"/>
          </p:cNvCxnSpPr>
          <p:nvPr/>
        </p:nvCxnSpPr>
        <p:spPr bwMode="auto">
          <a:xfrm flipH="1">
            <a:off x="1079773" y="2706159"/>
            <a:ext cx="1454857" cy="29988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324824" y="3484671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300082" y="2352199"/>
            <a:ext cx="0" cy="10975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1"/>
          </p:cNvCxnSpPr>
          <p:nvPr/>
        </p:nvCxnSpPr>
        <p:spPr bwMode="auto">
          <a:xfrm>
            <a:off x="300082" y="2352199"/>
            <a:ext cx="1011115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2534630" y="2706159"/>
            <a:ext cx="2243" cy="2998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4449233" y="1014590"/>
            <a:ext cx="2" cy="3199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0" y="1906635"/>
            <a:ext cx="1330269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7188624" y="3006045"/>
            <a:ext cx="1320418" cy="1612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/>
          <p:nvPr/>
        </p:nvCxnSpPr>
        <p:spPr bwMode="auto">
          <a:xfrm>
            <a:off x="8509042" y="3484671"/>
            <a:ext cx="32314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/>
          <p:nvPr/>
        </p:nvCxnSpPr>
        <p:spPr bwMode="auto">
          <a:xfrm flipH="1">
            <a:off x="7570998" y="2355772"/>
            <a:ext cx="119200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7620000" y="1951146"/>
            <a:ext cx="137160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V="1">
            <a:off x="8832185" y="2320478"/>
            <a:ext cx="0" cy="116419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6381816" y="2714623"/>
            <a:ext cx="1467017" cy="2914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6386822" y="4618563"/>
            <a:ext cx="1" cy="3187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5709661" y="3006045"/>
            <a:ext cx="1354321" cy="1612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3445482" y="344295"/>
            <a:ext cx="2007506" cy="670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cxnSp>
        <p:nvCxnSpPr>
          <p:cNvPr id="75" name="Straight Arrow Connector 74"/>
          <p:cNvCxnSpPr>
            <a:stCxn id="40" idx="2"/>
            <a:endCxn id="58" idx="0"/>
          </p:cNvCxnSpPr>
          <p:nvPr/>
        </p:nvCxnSpPr>
        <p:spPr bwMode="auto">
          <a:xfrm>
            <a:off x="4449233" y="1733200"/>
            <a:ext cx="1932583" cy="2701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6" name="Rectangle 85"/>
          <p:cNvSpPr/>
          <p:nvPr/>
        </p:nvSpPr>
        <p:spPr bwMode="auto">
          <a:xfrm>
            <a:off x="882744" y="4937272"/>
            <a:ext cx="3308256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ngắt điện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2536872" y="4618563"/>
            <a:ext cx="1" cy="3187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5177454" y="2003336"/>
            <a:ext cx="2408723" cy="71128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56" name="Rounded Rectangle 155"/>
          <p:cNvSpPr/>
          <p:nvPr/>
        </p:nvSpPr>
        <p:spPr bwMode="auto">
          <a:xfrm>
            <a:off x="105042" y="139684"/>
            <a:ext cx="2649659" cy="107951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đang hoạt động;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có sự cố cần dừng khẩn cấp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462642" y="3006045"/>
            <a:ext cx="1234262" cy="1612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(9,11)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1311197" y="1998239"/>
            <a:ext cx="2446865" cy="7079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2887133" y="1334559"/>
            <a:ext cx="3124200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61"/>
          <p:cNvSpPr/>
          <p:nvPr/>
        </p:nvSpPr>
        <p:spPr bwMode="auto">
          <a:xfrm>
            <a:off x="4238036" y="3006045"/>
            <a:ext cx="1320418" cy="1612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4" name="Straight Arrow Connector 83"/>
          <p:cNvCxnSpPr>
            <a:stCxn id="58" idx="2"/>
            <a:endCxn id="62" idx="0"/>
          </p:cNvCxnSpPr>
          <p:nvPr/>
        </p:nvCxnSpPr>
        <p:spPr bwMode="auto">
          <a:xfrm flipH="1">
            <a:off x="4898245" y="2714623"/>
            <a:ext cx="1483571" cy="2914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8" name="Rectangle 87"/>
          <p:cNvSpPr/>
          <p:nvPr/>
        </p:nvSpPr>
        <p:spPr bwMode="auto">
          <a:xfrm>
            <a:off x="3292637" y="5879279"/>
            <a:ext cx="1676400" cy="750121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89" name="Rectangle 88"/>
          <p:cNvSpPr/>
          <p:nvPr/>
        </p:nvSpPr>
        <p:spPr bwMode="auto">
          <a:xfrm>
            <a:off x="5357116" y="5867401"/>
            <a:ext cx="2697162" cy="76199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90" name="Flowchart: Alternate Process 89"/>
          <p:cNvSpPr/>
          <p:nvPr/>
        </p:nvSpPr>
        <p:spPr bwMode="auto">
          <a:xfrm>
            <a:off x="838200" y="5867400"/>
            <a:ext cx="2069652" cy="762000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1" name="Straight Arrow Connector 90"/>
          <p:cNvCxnSpPr>
            <a:stCxn id="88" idx="3"/>
            <a:endCxn id="89" idx="1"/>
          </p:cNvCxnSpPr>
          <p:nvPr/>
        </p:nvCxnSpPr>
        <p:spPr bwMode="auto">
          <a:xfrm flipV="1">
            <a:off x="4969037" y="6248401"/>
            <a:ext cx="388079" cy="59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2" name="Straight Arrow Connector 91"/>
          <p:cNvCxnSpPr>
            <a:stCxn id="90" idx="3"/>
            <a:endCxn id="88" idx="1"/>
          </p:cNvCxnSpPr>
          <p:nvPr/>
        </p:nvCxnSpPr>
        <p:spPr bwMode="auto">
          <a:xfrm>
            <a:off x="2907852" y="6248400"/>
            <a:ext cx="384785" cy="59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84231397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57" grpId="0"/>
      <p:bldP spid="60" grpId="0" animBg="1"/>
      <p:bldP spid="64" grpId="0"/>
      <p:bldP spid="24" grpId="0" animBg="1"/>
      <p:bldP spid="34" grpId="0" animBg="1"/>
      <p:bldP spid="86" grpId="0" animBg="1"/>
      <p:bldP spid="58" grpId="0" animBg="1"/>
      <p:bldP spid="50" grpId="0" animBg="1"/>
      <p:bldP spid="42" grpId="0" animBg="1"/>
      <p:bldP spid="40" grpId="0" animBg="1"/>
      <p:bldP spid="62" grpId="0" animBg="1"/>
      <p:bldP spid="88" grpId="0" animBg="1"/>
      <p:bldP spid="89" grpId="0" animBg="1"/>
      <p:bldP spid="90" grpId="0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3020177" y="2430165"/>
          <a:ext cx="6085323" cy="4275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30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3020177" y="2430165"/>
                        <a:ext cx="6085323" cy="42754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042663" y="2885728"/>
            <a:ext cx="1415036" cy="42166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50465" y="3068870"/>
            <a:ext cx="2903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 động cơ M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2971800" y="5219094"/>
            <a:ext cx="1485899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50465" y="2527023"/>
            <a:ext cx="29032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ngắn mạch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50465" y="3980049"/>
            <a:ext cx="29288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quá tải động 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4419600" y="5219093"/>
            <a:ext cx="1455453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5718" y="1402445"/>
            <a:ext cx="52882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5334000" y="3236796"/>
            <a:ext cx="589431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5715001" y="3236795"/>
            <a:ext cx="609600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01392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4" grpId="0"/>
      <p:bldP spid="37" grpId="0" animBg="1"/>
      <p:bldP spid="37" grpId="1" animBg="1"/>
      <p:bldP spid="22" grpId="0"/>
      <p:bldP spid="25" grpId="0"/>
      <p:bldP spid="38" grpId="0" animBg="1"/>
      <p:bldP spid="20" grpId="0" animBg="1"/>
      <p:bldP spid="20" grpId="1" animBg="1"/>
      <p:bldP spid="21" grpId="0" animBg="1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/>
          </p:nvPr>
        </p:nvGraphicFramePr>
        <p:xfrm>
          <a:off x="3020177" y="2430165"/>
          <a:ext cx="6085323" cy="4275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5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6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3020177" y="2430165"/>
                        <a:ext cx="6085323" cy="42754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211410" y="2514600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4443060" y="3320215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6786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4994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8963263"/>
              </p:ext>
            </p:extLst>
          </p:nvPr>
        </p:nvGraphicFramePr>
        <p:xfrm>
          <a:off x="2414789" y="2286000"/>
          <a:ext cx="6656184" cy="4498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302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2414789" y="2286000"/>
                        <a:ext cx="6656184" cy="44982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bằng rơle thời gian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50466" y="2819400"/>
            <a:ext cx="2264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2438400" y="2752436"/>
            <a:ext cx="1415036" cy="5126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50467" y="3276600"/>
            <a:ext cx="24165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2703944" y="4391892"/>
            <a:ext cx="1213104" cy="5726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174266" y="4947475"/>
            <a:ext cx="22641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4191000" y="4391892"/>
            <a:ext cx="1205485" cy="5726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2362200" y="5219094"/>
            <a:ext cx="1554848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50466" y="2362200"/>
            <a:ext cx="2416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2793125" y="5913580"/>
            <a:ext cx="903731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50466" y="5815284"/>
            <a:ext cx="24165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250466" y="4109069"/>
            <a:ext cx="24909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3848098" y="5219093"/>
            <a:ext cx="1638301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276436" y="5912413"/>
            <a:ext cx="903731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60887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29" grpId="1" animBg="1"/>
      <p:bldP spid="32" grpId="0"/>
      <p:bldP spid="33" grpId="0" animBg="1"/>
      <p:bldP spid="33" grpId="1" animBg="1"/>
      <p:bldP spid="34" grpId="0"/>
      <p:bldP spid="35" grpId="0" animBg="1"/>
      <p:bldP spid="35" grpId="1" animBg="1"/>
      <p:bldP spid="37" grpId="0" animBg="1"/>
      <p:bldP spid="37" grpId="1" animBg="1"/>
      <p:bldP spid="22" grpId="0"/>
      <p:bldP spid="24" grpId="0" animBg="1"/>
      <p:bldP spid="24" grpId="1" animBg="1"/>
      <p:bldP spid="25" grpId="0"/>
      <p:bldP spid="27" grpId="0"/>
      <p:bldP spid="38" grpId="0" animBg="1"/>
      <p:bldP spid="36" grpId="0" animBg="1"/>
      <p:bldP spid="36" grpId="1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2272330"/>
              </p:ext>
            </p:extLst>
          </p:nvPr>
        </p:nvGraphicFramePr>
        <p:xfrm>
          <a:off x="2414789" y="2286000"/>
          <a:ext cx="6656184" cy="4498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279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2414789" y="2286000"/>
                        <a:ext cx="6656184" cy="44982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96488" y="2362200"/>
            <a:ext cx="18459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3904672" y="3227855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86591" y="2807249"/>
            <a:ext cx="22088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4343400" y="3020292"/>
            <a:ext cx="691200" cy="6638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94091" y="4192022"/>
            <a:ext cx="25341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+ Start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313052" y="3059467"/>
            <a:ext cx="966922" cy="10553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Rectangle 13"/>
          <p:cNvSpPr>
            <a:spLocks noChangeArrowheads="1"/>
          </p:cNvSpPr>
          <p:nvPr/>
        </p:nvSpPr>
        <p:spPr bwMode="auto">
          <a:xfrm>
            <a:off x="80302" y="3276600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1173818" y="2795900"/>
            <a:ext cx="1121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070169" y="2801951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Oval 51"/>
          <p:cNvSpPr/>
          <p:nvPr/>
        </p:nvSpPr>
        <p:spPr bwMode="auto">
          <a:xfrm>
            <a:off x="5267401" y="3117276"/>
            <a:ext cx="684169" cy="5884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8382000" y="3253294"/>
            <a:ext cx="477655" cy="5127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94091" y="3733800"/>
            <a:ext cx="3278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OL(5, 7)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4819072" y="3124200"/>
            <a:ext cx="691200" cy="56418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92364" y="5029200"/>
            <a:ext cx="29720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772401" y="4271530"/>
            <a:ext cx="778934" cy="61672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525164" y="4380911"/>
            <a:ext cx="401522" cy="49810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7334500" y="4266264"/>
            <a:ext cx="748239" cy="9153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76200" y="6320135"/>
            <a:ext cx="29841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Rơle thời gian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73891" y="5820422"/>
            <a:ext cx="2986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8082740" y="3687280"/>
            <a:ext cx="776916" cy="5127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8093275" y="4814897"/>
            <a:ext cx="776916" cy="5127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5689107" y="3218619"/>
            <a:ext cx="886981" cy="5127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6953598" y="4377255"/>
            <a:ext cx="666402" cy="42374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7286799" y="5232182"/>
            <a:ext cx="666402" cy="42374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58883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3" grpId="1" animBg="1"/>
      <p:bldP spid="48" grpId="0"/>
      <p:bldP spid="50" grpId="0"/>
      <p:bldP spid="52" grpId="0" animBg="1"/>
      <p:bldP spid="52" grpId="1" animBg="1"/>
      <p:bldP spid="53" grpId="0" animBg="1"/>
      <p:bldP spid="53" grpId="1" animBg="1"/>
      <p:bldP spid="27" grpId="0"/>
      <p:bldP spid="28" grpId="0" animBg="1"/>
      <p:bldP spid="28" grpId="1" animBg="1"/>
      <p:bldP spid="29" grpId="0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26" grpId="0" animBg="1"/>
      <p:bldP spid="26" grpId="1" animBg="1"/>
      <p:bldP spid="32" grpId="0"/>
      <p:bldP spid="33" grpId="0"/>
      <p:bldP spid="34" grpId="0" animBg="1"/>
      <p:bldP spid="34" grpId="1" animBg="1"/>
      <p:bldP spid="35" grpId="0" animBg="1"/>
      <p:bldP spid="44" grpId="0" animBg="1"/>
      <p:bldP spid="36" grpId="0" animBg="1"/>
      <p:bldP spid="37" grpId="0" animBg="1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3539402"/>
              </p:ext>
            </p:extLst>
          </p:nvPr>
        </p:nvGraphicFramePr>
        <p:xfrm>
          <a:off x="1840835" y="1898125"/>
          <a:ext cx="7230138" cy="4886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317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1840835" y="1898125"/>
                        <a:ext cx="7230138" cy="48860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13926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Chạy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</a:t>
            </a:r>
            <a:r>
              <a:rPr lang="en-US" altLang="en-US" sz="2400" b="1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altLang="en-US" sz="2400" b="1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6773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 bwMode="auto">
          <a:xfrm>
            <a:off x="2715419" y="1009014"/>
            <a:ext cx="3582457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Start(9, 11) tiếp xúc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2362200" y="2645575"/>
            <a:ext cx="2209800" cy="704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324993" y="2641017"/>
            <a:ext cx="1351407" cy="163267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4171122" y="6035959"/>
            <a:ext cx="2642433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cấp điện,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endCxn id="34" idx="1"/>
          </p:cNvCxnSpPr>
          <p:nvPr/>
        </p:nvCxnSpPr>
        <p:spPr bwMode="auto">
          <a:xfrm flipV="1">
            <a:off x="2254222" y="535888"/>
            <a:ext cx="282075" cy="60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 flipH="1">
            <a:off x="2320748" y="1407655"/>
            <a:ext cx="2185900" cy="3430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>
            <a:off x="5492339" y="4515997"/>
            <a:ext cx="0" cy="4231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2320748" y="2209800"/>
            <a:ext cx="1146352" cy="4357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4572000" y="2971800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4724400" y="2000310"/>
            <a:ext cx="7381" cy="97149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stCxn id="28" idx="1"/>
            <a:endCxn id="42" idx="3"/>
          </p:cNvCxnSpPr>
          <p:nvPr/>
        </p:nvCxnSpPr>
        <p:spPr bwMode="auto">
          <a:xfrm flipH="1">
            <a:off x="3879496" y="1980241"/>
            <a:ext cx="165228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1000697" y="2209800"/>
            <a:ext cx="1320051" cy="43121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4506648" y="747938"/>
            <a:ext cx="1" cy="2610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4054880" y="1600200"/>
            <a:ext cx="1126720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5531778" y="1750682"/>
            <a:ext cx="3276600" cy="4591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N) có điện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5492339" y="5715000"/>
            <a:ext cx="0" cy="3209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762000" y="1750682"/>
            <a:ext cx="3117496" cy="4591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3733800" y="4939126"/>
            <a:ext cx="3517077" cy="7758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2536297" y="323837"/>
            <a:ext cx="3940703" cy="4241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Start(9, 11)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cxnSp>
        <p:nvCxnSpPr>
          <p:cNvPr id="72" name="Straight Arrow Connector 71"/>
          <p:cNvCxnSpPr/>
          <p:nvPr/>
        </p:nvCxnSpPr>
        <p:spPr bwMode="auto">
          <a:xfrm>
            <a:off x="3626960" y="3352800"/>
            <a:ext cx="0" cy="4745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Arrow Connector 72"/>
          <p:cNvCxnSpPr/>
          <p:nvPr/>
        </p:nvCxnSpPr>
        <p:spPr bwMode="auto">
          <a:xfrm>
            <a:off x="7170078" y="3097512"/>
            <a:ext cx="0" cy="7298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" name="Straight Connector 73"/>
          <p:cNvCxnSpPr/>
          <p:nvPr/>
        </p:nvCxnSpPr>
        <p:spPr bwMode="auto">
          <a:xfrm>
            <a:off x="3619500" y="3827355"/>
            <a:ext cx="355057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Straight Arrow Connector 74"/>
          <p:cNvCxnSpPr/>
          <p:nvPr/>
        </p:nvCxnSpPr>
        <p:spPr bwMode="auto">
          <a:xfrm>
            <a:off x="5491778" y="3860165"/>
            <a:ext cx="0" cy="2546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6" name="Oval 75"/>
          <p:cNvSpPr/>
          <p:nvPr/>
        </p:nvSpPr>
        <p:spPr bwMode="auto">
          <a:xfrm>
            <a:off x="5443812" y="3783965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6" name="Rectangle 85"/>
          <p:cNvSpPr/>
          <p:nvPr/>
        </p:nvSpPr>
        <p:spPr bwMode="auto">
          <a:xfrm>
            <a:off x="324993" y="4648200"/>
            <a:ext cx="1351407" cy="13111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cấp điện,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>
            <a:off x="1000697" y="4273693"/>
            <a:ext cx="0" cy="3745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3733800" y="4092343"/>
            <a:ext cx="3517077" cy="4236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56" name="Rounded Rectangle 155"/>
          <p:cNvSpPr/>
          <p:nvPr/>
        </p:nvSpPr>
        <p:spPr bwMode="auto">
          <a:xfrm>
            <a:off x="228600" y="323837"/>
            <a:ext cx="2025622" cy="42410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5531778" y="2765785"/>
            <a:ext cx="3276600" cy="7394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 chỉnh định, tiếp điểm 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lại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stCxn id="40" idx="2"/>
            <a:endCxn id="28" idx="0"/>
          </p:cNvCxnSpPr>
          <p:nvPr/>
        </p:nvCxnSpPr>
        <p:spPr bwMode="auto">
          <a:xfrm>
            <a:off x="4506648" y="1407655"/>
            <a:ext cx="2663430" cy="3430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/>
          <p:cNvCxnSpPr>
            <a:stCxn id="28" idx="2"/>
            <a:endCxn id="59" idx="0"/>
          </p:cNvCxnSpPr>
          <p:nvPr/>
        </p:nvCxnSpPr>
        <p:spPr bwMode="auto">
          <a:xfrm>
            <a:off x="7170078" y="2209800"/>
            <a:ext cx="0" cy="55598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1" name="Oval 80"/>
          <p:cNvSpPr/>
          <p:nvPr/>
        </p:nvSpPr>
        <p:spPr bwMode="auto">
          <a:xfrm>
            <a:off x="4683997" y="1941839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51522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7" grpId="0"/>
      <p:bldP spid="28" grpId="0" animBg="1"/>
      <p:bldP spid="42" grpId="0" animBg="1"/>
      <p:bldP spid="24" grpId="0" animBg="1"/>
      <p:bldP spid="34" grpId="0" animBg="1"/>
      <p:bldP spid="76" grpId="0" animBg="1"/>
      <p:bldP spid="86" grpId="0" animBg="1"/>
      <p:bldP spid="58" grpId="0" animBg="1"/>
      <p:bldP spid="59" grpId="0" animBg="1"/>
      <p:bldP spid="81" grpId="0" animBg="1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1840835" y="1898125"/>
          <a:ext cx="7230138" cy="4886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339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1840835" y="1898125"/>
                        <a:ext cx="7230138" cy="48860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2.1.7.1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 nút nhấn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148090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</a:t>
            </a:r>
            <a:r>
              <a:rPr kumimoji="0" lang="en-US" altLang="en-US" sz="2400" b="1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M</a:t>
            </a:r>
            <a:r>
              <a:rPr kumimoji="0" lang="en-US" altLang="en-US" sz="2400" b="1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1.7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ba pha theo trình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tự.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 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1737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 flipH="1">
            <a:off x="1228712" y="1295400"/>
            <a:ext cx="1390278" cy="2240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/>
          <p:nvPr/>
        </p:nvSpPr>
        <p:spPr bwMode="auto">
          <a:xfrm>
            <a:off x="990600" y="896759"/>
            <a:ext cx="3256779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Stop(13, 15)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4881817" y="1784997"/>
            <a:ext cx="2960708" cy="42480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86298" y="2416976"/>
            <a:ext cx="2285052" cy="9358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86074" y="6067847"/>
            <a:ext cx="2285276" cy="6377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ngắt điện, dừng hoạt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156" idx="3"/>
            <a:endCxn id="34" idx="1"/>
          </p:cNvCxnSpPr>
          <p:nvPr/>
        </p:nvCxnSpPr>
        <p:spPr bwMode="auto">
          <a:xfrm>
            <a:off x="3581400" y="365424"/>
            <a:ext cx="646272" cy="9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 flipH="1">
            <a:off x="1228713" y="4547009"/>
            <a:ext cx="1955816" cy="3641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8776319" y="5353110"/>
            <a:ext cx="22266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8991600" y="4148700"/>
            <a:ext cx="7382" cy="120441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176" idx="3"/>
          </p:cNvCxnSpPr>
          <p:nvPr/>
        </p:nvCxnSpPr>
        <p:spPr bwMode="auto">
          <a:xfrm flipH="1" flipV="1">
            <a:off x="8008242" y="4126562"/>
            <a:ext cx="965343" cy="2213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1228712" y="2156772"/>
            <a:ext cx="112" cy="2602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2618990" y="578448"/>
            <a:ext cx="2954459" cy="3183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8051507" y="3773828"/>
            <a:ext cx="105953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2588488" y="4911142"/>
            <a:ext cx="1201778" cy="8630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>
            <a:stCxn id="60" idx="3"/>
          </p:cNvCxnSpPr>
          <p:nvPr/>
        </p:nvCxnSpPr>
        <p:spPr bwMode="auto">
          <a:xfrm>
            <a:off x="3790266" y="5342652"/>
            <a:ext cx="41954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128" idx="1"/>
            <a:endCxn id="58" idx="3"/>
          </p:cNvCxnSpPr>
          <p:nvPr/>
        </p:nvCxnSpPr>
        <p:spPr bwMode="auto">
          <a:xfrm flipH="1">
            <a:off x="3857922" y="4102305"/>
            <a:ext cx="1110835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3886200" y="3776246"/>
            <a:ext cx="1088230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H="1" flipV="1">
            <a:off x="4175698" y="4120588"/>
            <a:ext cx="6409" cy="122206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3184529" y="4547009"/>
            <a:ext cx="4848" cy="3641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 flipH="1">
            <a:off x="1228712" y="5774162"/>
            <a:ext cx="1" cy="29368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86075" y="4911142"/>
            <a:ext cx="2285275" cy="8630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A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5" name="Straight Arrow Connector 74"/>
          <p:cNvCxnSpPr>
            <a:stCxn id="88" idx="2"/>
            <a:endCxn id="58" idx="0"/>
          </p:cNvCxnSpPr>
          <p:nvPr/>
        </p:nvCxnSpPr>
        <p:spPr bwMode="auto">
          <a:xfrm flipH="1">
            <a:off x="3184529" y="3352801"/>
            <a:ext cx="2429565" cy="304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6" name="Rectangle 85"/>
          <p:cNvSpPr/>
          <p:nvPr/>
        </p:nvSpPr>
        <p:spPr bwMode="auto">
          <a:xfrm>
            <a:off x="86074" y="3641871"/>
            <a:ext cx="2285275" cy="87580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ngắt điện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hoạt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1228712" y="3352801"/>
            <a:ext cx="112" cy="2890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2511136" y="3657601"/>
            <a:ext cx="1346786" cy="889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56" name="Rounded Rectangle 155"/>
          <p:cNvSpPr/>
          <p:nvPr/>
        </p:nvSpPr>
        <p:spPr bwMode="auto">
          <a:xfrm>
            <a:off x="308401" y="152400"/>
            <a:ext cx="3272999" cy="426047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M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đang hoạt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86074" y="1519423"/>
            <a:ext cx="2285275" cy="6373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9" name="Rectangle 88"/>
          <p:cNvSpPr/>
          <p:nvPr/>
        </p:nvSpPr>
        <p:spPr bwMode="auto">
          <a:xfrm>
            <a:off x="2514600" y="2504576"/>
            <a:ext cx="1422986" cy="8482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(11, 13) hở ra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4733782" y="1049159"/>
            <a:ext cx="3256779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Stop(11, 19) đóng lại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97" name="Straight Arrow Connector 96"/>
          <p:cNvCxnSpPr>
            <a:stCxn id="34" idx="2"/>
            <a:endCxn id="95" idx="0"/>
          </p:cNvCxnSpPr>
          <p:nvPr/>
        </p:nvCxnSpPr>
        <p:spPr bwMode="auto">
          <a:xfrm>
            <a:off x="5573449" y="578448"/>
            <a:ext cx="788723" cy="4707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8" name="Rectangle 127"/>
          <p:cNvSpPr/>
          <p:nvPr/>
        </p:nvSpPr>
        <p:spPr bwMode="auto">
          <a:xfrm>
            <a:off x="4968757" y="3657601"/>
            <a:ext cx="1284980" cy="889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4227672" y="154347"/>
            <a:ext cx="2691553" cy="4241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131" name="Rectangle 130"/>
          <p:cNvSpPr/>
          <p:nvPr/>
        </p:nvSpPr>
        <p:spPr bwMode="auto">
          <a:xfrm>
            <a:off x="4504026" y="4911142"/>
            <a:ext cx="1284980" cy="8630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Rectangle 131"/>
          <p:cNvSpPr/>
          <p:nvPr/>
        </p:nvSpPr>
        <p:spPr bwMode="auto">
          <a:xfrm>
            <a:off x="7340014" y="2622734"/>
            <a:ext cx="1422986" cy="882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(11, 19) đóng lại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5" name="Straight Arrow Connector 144"/>
          <p:cNvCxnSpPr>
            <a:stCxn id="43" idx="2"/>
            <a:endCxn id="89" idx="0"/>
          </p:cNvCxnSpPr>
          <p:nvPr/>
        </p:nvCxnSpPr>
        <p:spPr bwMode="auto">
          <a:xfrm flipH="1">
            <a:off x="3226093" y="2209800"/>
            <a:ext cx="3136078" cy="2947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9" name="Straight Arrow Connector 148"/>
          <p:cNvCxnSpPr>
            <a:stCxn id="43" idx="2"/>
            <a:endCxn id="132" idx="0"/>
          </p:cNvCxnSpPr>
          <p:nvPr/>
        </p:nvCxnSpPr>
        <p:spPr bwMode="auto">
          <a:xfrm>
            <a:off x="6362171" y="2209800"/>
            <a:ext cx="1689336" cy="41293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2" name="Straight Arrow Connector 151"/>
          <p:cNvCxnSpPr>
            <a:stCxn id="43" idx="2"/>
            <a:endCxn id="88" idx="0"/>
          </p:cNvCxnSpPr>
          <p:nvPr/>
        </p:nvCxnSpPr>
        <p:spPr bwMode="auto">
          <a:xfrm flipH="1">
            <a:off x="5614094" y="2209800"/>
            <a:ext cx="748077" cy="4941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1" name="Straight Arrow Connector 160"/>
          <p:cNvCxnSpPr>
            <a:stCxn id="88" idx="2"/>
            <a:endCxn id="128" idx="0"/>
          </p:cNvCxnSpPr>
          <p:nvPr/>
        </p:nvCxnSpPr>
        <p:spPr bwMode="auto">
          <a:xfrm flipH="1">
            <a:off x="5611247" y="3352801"/>
            <a:ext cx="2847" cy="304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76" name="Rectangle 175"/>
          <p:cNvSpPr/>
          <p:nvPr/>
        </p:nvSpPr>
        <p:spPr bwMode="auto">
          <a:xfrm>
            <a:off x="6767630" y="3661056"/>
            <a:ext cx="1240612" cy="93101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77" name="Straight Arrow Connector 176"/>
          <p:cNvCxnSpPr>
            <a:stCxn id="88" idx="2"/>
            <a:endCxn id="176" idx="0"/>
          </p:cNvCxnSpPr>
          <p:nvPr/>
        </p:nvCxnSpPr>
        <p:spPr bwMode="auto">
          <a:xfrm>
            <a:off x="5614094" y="3352801"/>
            <a:ext cx="1773842" cy="308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8" name="Rectangle 87"/>
          <p:cNvSpPr/>
          <p:nvPr/>
        </p:nvSpPr>
        <p:spPr bwMode="auto">
          <a:xfrm>
            <a:off x="4197610" y="2703945"/>
            <a:ext cx="2832967" cy="6488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định, tiếp 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2" name="Rectangle 191"/>
          <p:cNvSpPr/>
          <p:nvPr/>
        </p:nvSpPr>
        <p:spPr bwMode="auto">
          <a:xfrm>
            <a:off x="5943600" y="5105400"/>
            <a:ext cx="1295401" cy="914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5" name="Rectangle 194"/>
          <p:cNvSpPr/>
          <p:nvPr/>
        </p:nvSpPr>
        <p:spPr bwMode="auto">
          <a:xfrm>
            <a:off x="7467600" y="4911142"/>
            <a:ext cx="1308719" cy="8630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7" name="Straight Arrow Connector 216"/>
          <p:cNvCxnSpPr>
            <a:stCxn id="95" idx="2"/>
            <a:endCxn id="43" idx="0"/>
          </p:cNvCxnSpPr>
          <p:nvPr/>
        </p:nvCxnSpPr>
        <p:spPr bwMode="auto">
          <a:xfrm flipH="1">
            <a:off x="6362171" y="1447800"/>
            <a:ext cx="1" cy="33719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8" name="Straight Arrow Connector 217"/>
          <p:cNvCxnSpPr>
            <a:stCxn id="128" idx="2"/>
            <a:endCxn id="131" idx="0"/>
          </p:cNvCxnSpPr>
          <p:nvPr/>
        </p:nvCxnSpPr>
        <p:spPr bwMode="auto">
          <a:xfrm flipH="1">
            <a:off x="5146516" y="4547009"/>
            <a:ext cx="464731" cy="3641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0" name="Straight Arrow Connector 219"/>
          <p:cNvCxnSpPr>
            <a:stCxn id="176" idx="2"/>
            <a:endCxn id="192" idx="0"/>
          </p:cNvCxnSpPr>
          <p:nvPr/>
        </p:nvCxnSpPr>
        <p:spPr bwMode="auto">
          <a:xfrm flipH="1">
            <a:off x="6591301" y="4592067"/>
            <a:ext cx="796635" cy="5133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3" name="Straight Arrow Connector 222"/>
          <p:cNvCxnSpPr>
            <a:stCxn id="176" idx="2"/>
            <a:endCxn id="195" idx="0"/>
          </p:cNvCxnSpPr>
          <p:nvPr/>
        </p:nvCxnSpPr>
        <p:spPr bwMode="auto">
          <a:xfrm>
            <a:off x="7387936" y="4592067"/>
            <a:ext cx="734024" cy="3190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2" name="Oval 251"/>
          <p:cNvSpPr/>
          <p:nvPr/>
        </p:nvSpPr>
        <p:spPr bwMode="auto">
          <a:xfrm>
            <a:off x="4114800" y="4064001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283" name="Straight Connector 282"/>
          <p:cNvCxnSpPr/>
          <p:nvPr/>
        </p:nvCxnSpPr>
        <p:spPr bwMode="auto">
          <a:xfrm flipH="1">
            <a:off x="8768937" y="3048000"/>
            <a:ext cx="22266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84" name="Straight Connector 283"/>
          <p:cNvCxnSpPr/>
          <p:nvPr/>
        </p:nvCxnSpPr>
        <p:spPr bwMode="auto">
          <a:xfrm flipV="1">
            <a:off x="8991600" y="1981200"/>
            <a:ext cx="0" cy="99289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85" name="Straight Arrow Connector 284"/>
          <p:cNvCxnSpPr>
            <a:endCxn id="43" idx="3"/>
          </p:cNvCxnSpPr>
          <p:nvPr/>
        </p:nvCxnSpPr>
        <p:spPr bwMode="auto">
          <a:xfrm flipH="1" flipV="1">
            <a:off x="7842525" y="1997399"/>
            <a:ext cx="1156457" cy="98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286" name="Rectangle 285"/>
          <p:cNvSpPr>
            <a:spLocks noChangeArrowheads="1"/>
          </p:cNvSpPr>
          <p:nvPr/>
        </p:nvSpPr>
        <p:spPr bwMode="auto">
          <a:xfrm>
            <a:off x="8001000" y="1673423"/>
            <a:ext cx="72367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73222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00"/>
                            </p:stCondLst>
                            <p:childTnLst>
                              <p:par>
                                <p:cTn id="1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0"/>
                            </p:stCondLst>
                            <p:childTnLst>
                              <p:par>
                                <p:cTn id="1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00"/>
                            </p:stCondLst>
                            <p:childTnLst>
                              <p:par>
                                <p:cTn id="1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500"/>
                            </p:stCondLst>
                            <p:childTnLst>
                              <p:par>
                                <p:cTn id="2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500"/>
                            </p:stCondLst>
                            <p:childTnLst>
                              <p:par>
                                <p:cTn id="2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7" grpId="0"/>
      <p:bldP spid="60" grpId="0" animBg="1"/>
      <p:bldP spid="64" grpId="0"/>
      <p:bldP spid="24" grpId="0" animBg="1"/>
      <p:bldP spid="86" grpId="0" animBg="1"/>
      <p:bldP spid="58" grpId="0" animBg="1"/>
      <p:bldP spid="42" grpId="0" animBg="1"/>
      <p:bldP spid="89" grpId="0" animBg="1"/>
      <p:bldP spid="95" grpId="0" animBg="1"/>
      <p:bldP spid="128" grpId="0" animBg="1"/>
      <p:bldP spid="34" grpId="0" animBg="1"/>
      <p:bldP spid="131" grpId="0" animBg="1"/>
      <p:bldP spid="132" grpId="0" animBg="1"/>
      <p:bldP spid="176" grpId="0" animBg="1"/>
      <p:bldP spid="88" grpId="0" animBg="1"/>
      <p:bldP spid="192" grpId="0" animBg="1"/>
      <p:bldP spid="195" grpId="0" animBg="1"/>
      <p:bldP spid="252" grpId="0" animBg="1"/>
      <p:bldP spid="286" grpId="0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1840835" y="1898125"/>
          <a:ext cx="7230138" cy="4886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361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1840835" y="1898125"/>
                        <a:ext cx="7230138" cy="48860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2.1.7.1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 nút nhấn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17736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</a:t>
            </a:r>
            <a:r>
              <a:rPr kumimoji="0" lang="en-US" altLang="en-US" sz="2400" b="1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M</a:t>
            </a:r>
            <a:r>
              <a:rPr kumimoji="0" lang="en-US" altLang="en-US" sz="2400" b="1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1.7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ba pha theo trình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tự.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 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18887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 bwMode="auto">
          <a:xfrm>
            <a:off x="6687284" y="2246747"/>
            <a:ext cx="2285275" cy="7140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128686" y="2246746"/>
            <a:ext cx="2385914" cy="7140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4981191" y="1807185"/>
            <a:ext cx="2848731" cy="43956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/>
          <p:nvPr/>
        </p:nvSpPr>
        <p:spPr bwMode="auto">
          <a:xfrm>
            <a:off x="3500837" y="1408544"/>
            <a:ext cx="2960707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EM(1, 3)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7120615" y="3542144"/>
            <a:ext cx="1418838" cy="16817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94798" y="5610696"/>
            <a:ext cx="2077523" cy="1027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ngắt điện, dừng hoạt động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156" idx="3"/>
            <a:endCxn id="34" idx="1"/>
          </p:cNvCxnSpPr>
          <p:nvPr/>
        </p:nvCxnSpPr>
        <p:spPr bwMode="auto">
          <a:xfrm flipV="1">
            <a:off x="3276600" y="731135"/>
            <a:ext cx="693487" cy="30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 flipH="1">
            <a:off x="1133559" y="2960786"/>
            <a:ext cx="188084" cy="5813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7829922" y="2960787"/>
            <a:ext cx="112" cy="5813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>
            <a:off x="4981189" y="1067356"/>
            <a:ext cx="2" cy="3411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0" name="Rectangle 59"/>
          <p:cNvSpPr/>
          <p:nvPr/>
        </p:nvSpPr>
        <p:spPr bwMode="auto">
          <a:xfrm>
            <a:off x="1927709" y="3542146"/>
            <a:ext cx="1321956" cy="99401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>
            <a:stCxn id="60" idx="3"/>
          </p:cNvCxnSpPr>
          <p:nvPr/>
        </p:nvCxnSpPr>
        <p:spPr bwMode="auto">
          <a:xfrm>
            <a:off x="3249665" y="4039152"/>
            <a:ext cx="34462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128" idx="1"/>
            <a:endCxn id="58" idx="3"/>
          </p:cNvCxnSpPr>
          <p:nvPr/>
        </p:nvCxnSpPr>
        <p:spPr bwMode="auto">
          <a:xfrm flipH="1">
            <a:off x="2514600" y="2603766"/>
            <a:ext cx="1534537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2590800" y="2170544"/>
            <a:ext cx="141061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>
            <a:endCxn id="252" idx="4"/>
          </p:cNvCxnSpPr>
          <p:nvPr/>
        </p:nvCxnSpPr>
        <p:spPr bwMode="auto">
          <a:xfrm flipH="1" flipV="1">
            <a:off x="3571130" y="2650825"/>
            <a:ext cx="13034" cy="139679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1321643" y="2960786"/>
            <a:ext cx="1267044" cy="5813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1133559" y="5223926"/>
            <a:ext cx="1" cy="3867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424071" y="3542145"/>
            <a:ext cx="1418976" cy="16817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5" name="Straight Arrow Connector 74"/>
          <p:cNvCxnSpPr>
            <a:stCxn id="40" idx="2"/>
            <a:endCxn id="58" idx="0"/>
          </p:cNvCxnSpPr>
          <p:nvPr/>
        </p:nvCxnSpPr>
        <p:spPr bwMode="auto">
          <a:xfrm flipH="1">
            <a:off x="1321643" y="1807185"/>
            <a:ext cx="3659548" cy="4395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6" name="Rectangle 85"/>
          <p:cNvSpPr/>
          <p:nvPr/>
        </p:nvSpPr>
        <p:spPr bwMode="auto">
          <a:xfrm>
            <a:off x="6791160" y="5610695"/>
            <a:ext cx="2077523" cy="1027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ngắt điện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hoạt động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7829922" y="5223926"/>
            <a:ext cx="112" cy="3867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6" name="Rounded Rectangle 155"/>
          <p:cNvSpPr/>
          <p:nvPr/>
        </p:nvSpPr>
        <p:spPr bwMode="auto">
          <a:xfrm>
            <a:off x="330493" y="189344"/>
            <a:ext cx="2946107" cy="108966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đang hoạt động;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Rectangle 127"/>
          <p:cNvSpPr/>
          <p:nvPr/>
        </p:nvSpPr>
        <p:spPr bwMode="auto">
          <a:xfrm>
            <a:off x="4049137" y="2246745"/>
            <a:ext cx="2504063" cy="7140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970087" y="394914"/>
            <a:ext cx="2022204" cy="6724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131" name="Rectangle 130"/>
          <p:cNvSpPr/>
          <p:nvPr/>
        </p:nvSpPr>
        <p:spPr bwMode="auto">
          <a:xfrm>
            <a:off x="4596684" y="3542144"/>
            <a:ext cx="1413477" cy="99401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61" name="Straight Arrow Connector 160"/>
          <p:cNvCxnSpPr>
            <a:stCxn id="40" idx="2"/>
            <a:endCxn id="128" idx="0"/>
          </p:cNvCxnSpPr>
          <p:nvPr/>
        </p:nvCxnSpPr>
        <p:spPr bwMode="auto">
          <a:xfrm>
            <a:off x="4981191" y="1807185"/>
            <a:ext cx="319978" cy="4395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8" name="Straight Arrow Connector 217"/>
          <p:cNvCxnSpPr>
            <a:stCxn id="128" idx="2"/>
            <a:endCxn id="131" idx="0"/>
          </p:cNvCxnSpPr>
          <p:nvPr/>
        </p:nvCxnSpPr>
        <p:spPr bwMode="auto">
          <a:xfrm>
            <a:off x="5301169" y="2960787"/>
            <a:ext cx="2254" cy="5813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2" name="Oval 251"/>
          <p:cNvSpPr/>
          <p:nvPr/>
        </p:nvSpPr>
        <p:spPr bwMode="auto">
          <a:xfrm>
            <a:off x="3523346" y="2560011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565322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8" grpId="0" animBg="1"/>
      <p:bldP spid="40" grpId="0" animBg="1"/>
      <p:bldP spid="44" grpId="0" animBg="1"/>
      <p:bldP spid="45" grpId="0" animBg="1"/>
      <p:bldP spid="60" grpId="0" animBg="1"/>
      <p:bldP spid="64" grpId="0"/>
      <p:bldP spid="24" grpId="0" animBg="1"/>
      <p:bldP spid="86" grpId="0" animBg="1"/>
      <p:bldP spid="128" grpId="0" animBg="1"/>
      <p:bldP spid="34" grpId="0" animBg="1"/>
      <p:bldP spid="131" grpId="0" animBg="1"/>
      <p:bldP spid="252" grpId="0" animBg="1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2414789" y="2286000"/>
          <a:ext cx="6656184" cy="4498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0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2414789" y="2286000"/>
                        <a:ext cx="6656184" cy="44982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2.1.7.1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hai động cơ ba pha theo trình tự tác động bằng rơle thời gian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2438400" y="2752436"/>
            <a:ext cx="1415036" cy="5126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800600" y="3097041"/>
            <a:ext cx="685799" cy="5726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00561" y="3420024"/>
            <a:ext cx="22641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 động cơ M1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5257800" y="3118343"/>
            <a:ext cx="680465" cy="5726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2362200" y="5219094"/>
            <a:ext cx="1554848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1.7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ba pha theo trình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tự.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50466" y="2510135"/>
            <a:ext cx="19593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50466" y="4405455"/>
            <a:ext cx="24165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 động cơ M2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3848098" y="5219093"/>
            <a:ext cx="1638301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5718" y="1402445"/>
            <a:ext cx="46786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44133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3" grpId="0" animBg="1"/>
      <p:bldP spid="33" grpId="1" animBg="1"/>
      <p:bldP spid="34" grpId="0"/>
      <p:bldP spid="35" grpId="0" animBg="1"/>
      <p:bldP spid="37" grpId="0" animBg="1"/>
      <p:bldP spid="37" grpId="1" animBg="1"/>
      <p:bldP spid="22" grpId="0"/>
      <p:bldP spid="25" grpId="0"/>
      <p:bldP spid="38" grpId="0" animBg="1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414789" y="2286000"/>
          <a:ext cx="6656184" cy="4498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40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2414789" y="2286000"/>
                        <a:ext cx="6656184" cy="44982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2.1.7.1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 nút nhấn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477488" y="2521803"/>
            <a:ext cx="19609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  <a:defRPr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 baseline="-25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3904672" y="3227855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1.7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ba pha theo trình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tự.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55023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689080"/>
            <a:ext cx="8305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6690" algn="just">
              <a:lnSpc>
                <a:spcPct val="150000"/>
              </a:lnSpc>
              <a:spcAft>
                <a:spcPts val="0"/>
              </a:spcAft>
            </a:pP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Vẽ hình và trình bày nguyên lý làm việc của mạch điện điều khiển hai động cơ hoạt động theo yêu cầu: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-  Chạy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Nhấn nút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Start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động 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chạy, sau khi động 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đã chạy, nhấn nút start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chạy.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-  Dừng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Nhấn nút Stop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dừng, sau khi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đã dừng, nhấn nút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Stop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dừng.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752600" y="1003280"/>
            <a:ext cx="57911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 TRA ĐỊNH KỲ (HỆ SỐ 2)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97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QUẤN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2.2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81000" y="2191814"/>
            <a:ext cx="8610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ba pha rotor dây quấn có đặc điểm dòng điện khởi động có thể khống chế I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kđ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= (2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2,5)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3031" y="3360003"/>
            <a:ext cx="8512843" cy="830997"/>
          </a:xfrm>
          <a:prstGeom prst="rect">
            <a:avLst/>
          </a:prstGeom>
          <a:solidFill>
            <a:srgbClr val="CCFF99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Chú ý: 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Khi đấu dây vận hành </a:t>
            </a:r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 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đôi cực p của bộ dây stator phải bằng số đôi cực của bộ dây rotor của động cơ. </a:t>
            </a:r>
          </a:p>
        </p:txBody>
      </p:sp>
    </p:spTree>
    <p:extLst>
      <p:ext uri="{BB962C8B-B14F-4D97-AF65-F5344CB8AC3E}">
        <p14:creationId xmlns:p14="http://schemas.microsoft.com/office/powerpoint/2010/main" val="343916966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0308840"/>
              </p:ext>
            </p:extLst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539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82296" y="1886712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790053" y="3705360"/>
            <a:ext cx="902597" cy="8483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82296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91575" y="1154110"/>
            <a:ext cx="1981200" cy="60258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92129" y="2955288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341370" y="2095900"/>
            <a:ext cx="1927860" cy="6524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76200" y="3500356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116708" y="5107171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33198" y="3000675"/>
            <a:ext cx="2174531" cy="6337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422229" y="5581672"/>
            <a:ext cx="329045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3726962" y="5581672"/>
            <a:ext cx="349338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66674" y="4578236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Điện trở R1, R2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76200" y="402929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4402787" y="4618980"/>
            <a:ext cx="329045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3707520" y="4618980"/>
            <a:ext cx="349338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2971800" y="4948519"/>
            <a:ext cx="2438399" cy="7664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022151" y="5940976"/>
            <a:ext cx="2438399" cy="7664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0054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6" grpId="0" animBg="1"/>
      <p:bldP spid="36" grpId="1" animBg="1"/>
      <p:bldP spid="37" grpId="0" animBg="1"/>
      <p:bldP spid="37" grpId="1" animBg="1"/>
      <p:bldP spid="38" grpId="0"/>
      <p:bldP spid="42" grpId="0"/>
      <p:bldP spid="43" grpId="0" animBg="1"/>
      <p:bldP spid="43" grpId="1" animBg="1"/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431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72523" y="1836990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188855" y="1608740"/>
            <a:ext cx="422894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9167" y="2335537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560935" y="1492540"/>
            <a:ext cx="669677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9167" y="3291688"/>
            <a:ext cx="26011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6960661" y="1537855"/>
            <a:ext cx="1268939" cy="9005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224044" y="3505277"/>
            <a:ext cx="46638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19167" y="2830023"/>
            <a:ext cx="3053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019800" y="1561711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119167" y="4136306"/>
            <a:ext cx="29920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219975" y="1615213"/>
            <a:ext cx="457146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408575" y="2335536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328556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410325" y="1544157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8246798" y="4203124"/>
            <a:ext cx="401625" cy="565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151081" y="4969394"/>
            <a:ext cx="26211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(7, 17)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7575880" y="3505277"/>
            <a:ext cx="46638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7" name="Rectangle 13"/>
          <p:cNvSpPr>
            <a:spLocks noChangeArrowheads="1"/>
          </p:cNvSpPr>
          <p:nvPr/>
        </p:nvSpPr>
        <p:spPr bwMode="auto">
          <a:xfrm>
            <a:off x="119167" y="5799828"/>
            <a:ext cx="27764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7543800" y="4225060"/>
            <a:ext cx="485967" cy="565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9" name="Rectangle 13"/>
          <p:cNvSpPr>
            <a:spLocks noChangeArrowheads="1"/>
          </p:cNvSpPr>
          <p:nvPr/>
        </p:nvSpPr>
        <p:spPr bwMode="auto">
          <a:xfrm>
            <a:off x="119166" y="6268696"/>
            <a:ext cx="27764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Oval 59"/>
          <p:cNvSpPr/>
          <p:nvPr/>
        </p:nvSpPr>
        <p:spPr bwMode="auto">
          <a:xfrm>
            <a:off x="7967393" y="2371825"/>
            <a:ext cx="689906" cy="4747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7967393" y="2900663"/>
            <a:ext cx="689906" cy="4747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7354870" y="2394946"/>
            <a:ext cx="377806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24660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4" grpId="0" animBg="1"/>
      <p:bldP spid="54" grpId="1" animBg="1"/>
      <p:bldP spid="55" grpId="0"/>
      <p:bldP spid="56" grpId="0" animBg="1"/>
      <p:bldP spid="56" grpId="1" animBg="1"/>
      <p:bldP spid="56" grpId="2" animBg="1"/>
      <p:bldP spid="56" grpId="3" animBg="1"/>
      <p:bldP spid="57" grpId="0"/>
      <p:bldP spid="58" grpId="0" animBg="1"/>
      <p:bldP spid="58" grpId="1" animBg="1"/>
      <p:bldP spid="58" grpId="2" animBg="1"/>
      <p:bldP spid="59" grpId="0"/>
      <p:bldP spid="60" grpId="0" animBg="1"/>
      <p:bldP spid="60" grpId="1" animBg="1"/>
      <p:bldP spid="61" grpId="0" animBg="1"/>
      <p:bldP spid="28" grpId="0" animBg="1"/>
      <p:bldP spid="28" grpId="1" animBg="1"/>
    </p:bld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50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815892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210023" y="1931205"/>
            <a:ext cx="304800" cy="43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2249647" y="91795"/>
            <a:ext cx="3109307" cy="3119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68350" y="6481552"/>
            <a:ext cx="4448186" cy="301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486532" y="581850"/>
            <a:ext cx="2635535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5743953" y="2819400"/>
            <a:ext cx="3009422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354755" y="1540934"/>
            <a:ext cx="2899089" cy="5770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042530" y="2311401"/>
            <a:ext cx="4215270" cy="304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2 cấp điện trở R1,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81000" y="1541166"/>
            <a:ext cx="1847430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3804300" y="403703"/>
            <a:ext cx="1" cy="1781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210023" y="1219023"/>
            <a:ext cx="227650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200525" y="1219200"/>
            <a:ext cx="9498" cy="67420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16577" y="838200"/>
            <a:ext cx="1588423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5905312" y="2311402"/>
            <a:ext cx="2676142" cy="3047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2486532" y="1071394"/>
            <a:ext cx="2635535" cy="2952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743953" y="3311069"/>
            <a:ext cx="2997235" cy="3107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3804300" y="880532"/>
            <a:ext cx="0" cy="1908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3804300" y="1366651"/>
            <a:ext cx="0" cy="1742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304715" y="1366651"/>
            <a:ext cx="2499585" cy="1745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  <a:endCxn id="42" idx="0"/>
          </p:cNvCxnSpPr>
          <p:nvPr/>
        </p:nvCxnSpPr>
        <p:spPr bwMode="auto">
          <a:xfrm>
            <a:off x="7239039" y="2120006"/>
            <a:ext cx="4344" cy="1913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14" idx="2"/>
          </p:cNvCxnSpPr>
          <p:nvPr/>
        </p:nvCxnSpPr>
        <p:spPr bwMode="auto">
          <a:xfrm>
            <a:off x="3804300" y="2117949"/>
            <a:ext cx="0" cy="2102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1914625" y="247749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85825" y="76200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6315324" y="1547101"/>
            <a:ext cx="1847430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3804300" y="1366651"/>
            <a:ext cx="3434739" cy="1804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>
            <a:off x="7243383" y="2616200"/>
            <a:ext cx="5281" cy="203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13" idx="2"/>
            <a:endCxn id="47" idx="0"/>
          </p:cNvCxnSpPr>
          <p:nvPr/>
        </p:nvCxnSpPr>
        <p:spPr bwMode="auto">
          <a:xfrm flipH="1">
            <a:off x="7242571" y="3126859"/>
            <a:ext cx="6093" cy="18421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943600" y="3788789"/>
            <a:ext cx="2590800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2133600" y="3788789"/>
            <a:ext cx="3662784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306213" y="4806896"/>
            <a:ext cx="3341987" cy="312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 R1, động cơ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qua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5715000" y="4836339"/>
            <a:ext cx="3048000" cy="3248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5943600" y="4302940"/>
            <a:ext cx="2590800" cy="307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2" name="Rectangle 101"/>
          <p:cNvSpPr/>
          <p:nvPr/>
        </p:nvSpPr>
        <p:spPr bwMode="auto">
          <a:xfrm>
            <a:off x="6006840" y="5369738"/>
            <a:ext cx="2477054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103" name="Straight Arrow Connector 102"/>
          <p:cNvCxnSpPr>
            <a:stCxn id="90" idx="2"/>
            <a:endCxn id="101" idx="0"/>
          </p:cNvCxnSpPr>
          <p:nvPr/>
        </p:nvCxnSpPr>
        <p:spPr bwMode="auto">
          <a:xfrm>
            <a:off x="7239000" y="4104247"/>
            <a:ext cx="0" cy="19869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00" idx="2"/>
            <a:endCxn id="102" idx="0"/>
          </p:cNvCxnSpPr>
          <p:nvPr/>
        </p:nvCxnSpPr>
        <p:spPr bwMode="auto">
          <a:xfrm>
            <a:off x="7239000" y="5161158"/>
            <a:ext cx="6367" cy="2085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5410200" y="5862345"/>
            <a:ext cx="3662784" cy="3470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47" idx="2"/>
            <a:endCxn id="90" idx="0"/>
          </p:cNvCxnSpPr>
          <p:nvPr/>
        </p:nvCxnSpPr>
        <p:spPr bwMode="auto">
          <a:xfrm flipH="1">
            <a:off x="7239000" y="3621861"/>
            <a:ext cx="3571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3964992" y="3621861"/>
            <a:ext cx="3277579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7239000" y="4610398"/>
            <a:ext cx="0" cy="2259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102" idx="2"/>
            <a:endCxn id="105" idx="0"/>
          </p:cNvCxnSpPr>
          <p:nvPr/>
        </p:nvCxnSpPr>
        <p:spPr bwMode="auto">
          <a:xfrm flipH="1">
            <a:off x="7241592" y="5677197"/>
            <a:ext cx="3775" cy="1851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15" idx="2"/>
          </p:cNvCxnSpPr>
          <p:nvPr/>
        </p:nvCxnSpPr>
        <p:spPr bwMode="auto">
          <a:xfrm flipH="1">
            <a:off x="1905000" y="2616200"/>
            <a:ext cx="1245165" cy="22148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1914625" y="2851876"/>
            <a:ext cx="0" cy="15082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Arrow Connector 61"/>
          <p:cNvCxnSpPr>
            <a:stCxn id="91" idx="2"/>
          </p:cNvCxnSpPr>
          <p:nvPr/>
        </p:nvCxnSpPr>
        <p:spPr bwMode="auto">
          <a:xfrm>
            <a:off x="3964992" y="4104247"/>
            <a:ext cx="0" cy="2941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Arrow Connector 64"/>
          <p:cNvCxnSpPr/>
          <p:nvPr/>
        </p:nvCxnSpPr>
        <p:spPr bwMode="auto">
          <a:xfrm flipH="1" flipV="1">
            <a:off x="1910503" y="4360089"/>
            <a:ext cx="2054489" cy="230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Straight Arrow Connector 69"/>
          <p:cNvCxnSpPr>
            <a:endCxn id="95" idx="0"/>
          </p:cNvCxnSpPr>
          <p:nvPr/>
        </p:nvCxnSpPr>
        <p:spPr bwMode="auto">
          <a:xfrm>
            <a:off x="2977206" y="4371632"/>
            <a:ext cx="1" cy="4352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95" idx="2"/>
            <a:endCxn id="7" idx="0"/>
          </p:cNvCxnSpPr>
          <p:nvPr/>
        </p:nvCxnSpPr>
        <p:spPr bwMode="auto">
          <a:xfrm>
            <a:off x="2977207" y="5119304"/>
            <a:ext cx="15236" cy="13622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/>
          <p:nvPr/>
        </p:nvCxnSpPr>
        <p:spPr bwMode="auto">
          <a:xfrm flipH="1" flipV="1">
            <a:off x="2984825" y="6310367"/>
            <a:ext cx="4256767" cy="215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Arrow Connector 81"/>
          <p:cNvCxnSpPr/>
          <p:nvPr/>
        </p:nvCxnSpPr>
        <p:spPr bwMode="auto">
          <a:xfrm>
            <a:off x="7235242" y="6209349"/>
            <a:ext cx="0" cy="1152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3" name="Oval 62"/>
          <p:cNvSpPr/>
          <p:nvPr/>
        </p:nvSpPr>
        <p:spPr bwMode="auto">
          <a:xfrm>
            <a:off x="2931668" y="4335281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85" name="Oval 84"/>
          <p:cNvSpPr/>
          <p:nvPr/>
        </p:nvSpPr>
        <p:spPr bwMode="auto">
          <a:xfrm>
            <a:off x="2952311" y="6266872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0010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"/>
                            </p:stCondLst>
                            <p:childTnLst>
                              <p:par>
                                <p:cTn id="1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00"/>
                            </p:stCondLst>
                            <p:childTnLst>
                              <p:par>
                                <p:cTn id="1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"/>
                            </p:stCondLst>
                            <p:childTnLst>
                              <p:par>
                                <p:cTn id="2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63" grpId="0" animBg="1"/>
      <p:bldP spid="85" grpId="0" animBg="1"/>
    </p:bld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467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9641513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106172" y="3624208"/>
            <a:ext cx="193604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9776" y="2981215"/>
            <a:ext cx="843224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79914" y="2295226"/>
            <a:ext cx="1195468" cy="31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250" y="2286000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6340887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21388" y="2699507"/>
            <a:ext cx="1062050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685800" y="343806"/>
            <a:ext cx="2514512" cy="37741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hoạt động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433390" y="2980983"/>
            <a:ext cx="878740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89322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1791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6910723" y="2980983"/>
            <a:ext cx="998865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5726946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224577" y="4576206"/>
            <a:ext cx="1117723" cy="10625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4555066" y="2980983"/>
            <a:ext cx="1085766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4555066" y="1897248"/>
            <a:ext cx="1085766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991886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8514950" y="2693204"/>
            <a:ext cx="2193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7962100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9" idx="2"/>
            <a:endCxn id="101" idx="0"/>
          </p:cNvCxnSpPr>
          <p:nvPr/>
        </p:nvCxnSpPr>
        <p:spPr bwMode="auto">
          <a:xfrm>
            <a:off x="5074746" y="1369094"/>
            <a:ext cx="23203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6285321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5097949" y="2693204"/>
            <a:ext cx="0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6285321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5726946" y="4576205"/>
            <a:ext cx="1116749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7962100" y="4576205"/>
            <a:ext cx="1105700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8514950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3442397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6866144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56167300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112" grpId="0" animBg="1"/>
      <p:bldP spid="113" grpId="0" animBg="1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90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31961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84664" y="3624208"/>
            <a:ext cx="1389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(3, 5)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EM(3, 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23576" y="2981215"/>
            <a:ext cx="939426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79914" y="2295226"/>
            <a:ext cx="1195468" cy="31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250" y="2295227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6340887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693289" y="2699507"/>
            <a:ext cx="1090149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28600" y="228600"/>
            <a:ext cx="3042559" cy="60782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hoạt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động, 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</a:t>
            </a:r>
            <a:r>
              <a:rPr lang="en-US" alt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403874" y="2980983"/>
            <a:ext cx="958455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99664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1791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6910723" y="2980983"/>
            <a:ext cx="998865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5726946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224577" y="4576206"/>
            <a:ext cx="1117723" cy="10625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4555066" y="2980983"/>
            <a:ext cx="1085766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4555066" y="1897248"/>
            <a:ext cx="1085766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991886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8514950" y="2693204"/>
            <a:ext cx="2193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7962100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9" idx="2"/>
            <a:endCxn id="101" idx="0"/>
          </p:cNvCxnSpPr>
          <p:nvPr/>
        </p:nvCxnSpPr>
        <p:spPr bwMode="auto">
          <a:xfrm>
            <a:off x="5074746" y="1369094"/>
            <a:ext cx="23203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6285321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5097949" y="2693204"/>
            <a:ext cx="0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6285321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5726946" y="4576205"/>
            <a:ext cx="1116749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7962100" y="4576205"/>
            <a:ext cx="1105700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8514950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3442397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6866144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4624059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112" grpId="0" animBg="1"/>
      <p:bldP spid="113" grpId="0" animBg="1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52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1594668"/>
              </p:ext>
            </p:extLst>
          </p:nvPr>
        </p:nvGraphicFramePr>
        <p:xfrm>
          <a:off x="3094699" y="7620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515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7620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28600" y="2415647"/>
            <a:ext cx="32191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91575" y="1077910"/>
            <a:ext cx="1981200" cy="60258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28600" y="2971800"/>
            <a:ext cx="30342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33198" y="2924475"/>
            <a:ext cx="2174531" cy="6337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6028267" y="1515533"/>
            <a:ext cx="602324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5709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4" grpId="0"/>
      <p:bldP spid="35" grpId="0" animBg="1"/>
      <p:bldP spid="44" grpId="0" animBg="1"/>
    </p:bld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52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634703"/>
              </p:ext>
            </p:extLst>
          </p:nvPr>
        </p:nvGraphicFramePr>
        <p:xfrm>
          <a:off x="3094699" y="7620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09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7620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381000" y="2415647"/>
            <a:ext cx="3066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</a:p>
        </p:txBody>
      </p:sp>
      <p:sp>
        <p:nvSpPr>
          <p:cNvPr id="44" name="Oval 43"/>
          <p:cNvSpPr/>
          <p:nvPr/>
        </p:nvSpPr>
        <p:spPr bwMode="auto">
          <a:xfrm>
            <a:off x="5184209" y="1611785"/>
            <a:ext cx="411395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55764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4" grpId="0" animBg="1"/>
    </p:bld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3072880"/>
              </p:ext>
            </p:extLst>
          </p:nvPr>
        </p:nvGraphicFramePr>
        <p:xfrm>
          <a:off x="3726962" y="392243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90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26962" y="392243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284761" y="1886712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387086" y="2972778"/>
            <a:ext cx="820543" cy="77122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84761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ba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832999" y="728947"/>
            <a:ext cx="1801091" cy="49800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94594" y="2955288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950970" y="1550960"/>
            <a:ext cx="1752600" cy="5391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8665" y="3500356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78665" y="5107171"/>
            <a:ext cx="36075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Rơ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le dòng điện RI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RI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782567" y="2371845"/>
            <a:ext cx="1976846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953167" y="5114544"/>
            <a:ext cx="481756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4289768" y="5123688"/>
            <a:ext cx="511466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269139" y="4578236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R1, R2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278665" y="402929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4904683" y="3761232"/>
            <a:ext cx="529588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4285143" y="3761232"/>
            <a:ext cx="54000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3661757" y="4638513"/>
            <a:ext cx="2216726" cy="6334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661757" y="5950120"/>
            <a:ext cx="2216726" cy="68842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78666" y="5636106"/>
            <a:ext cx="3183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rơle nhiệt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105400" y="4182826"/>
            <a:ext cx="838376" cy="5761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105400" y="5492624"/>
            <a:ext cx="838288" cy="5761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824670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6" grpId="0" animBg="1"/>
      <p:bldP spid="36" grpId="1" animBg="1"/>
      <p:bldP spid="37" grpId="0" animBg="1"/>
      <p:bldP spid="37" grpId="1" animBg="1"/>
      <p:bldP spid="38" grpId="0"/>
      <p:bldP spid="42" grpId="0"/>
      <p:bldP spid="43" grpId="0" animBg="1"/>
      <p:bldP spid="43" grpId="1" animBg="1"/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  <p:bldP spid="25" grpId="0"/>
      <p:bldP spid="26" grpId="0" animBg="1"/>
      <p:bldP spid="26" grpId="1" animBg="1"/>
      <p:bldP spid="33" grpId="0" animBg="1"/>
      <p:bldP spid="33" grpId="1" animBg="1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5666746"/>
              </p:ext>
            </p:extLst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65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72523" y="1836990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596906" y="1130824"/>
            <a:ext cx="422894" cy="4804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9167" y="2335537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EM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990163" y="1008888"/>
            <a:ext cx="608797" cy="5768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9166" y="3291688"/>
            <a:ext cx="400782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điểm phụ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 + Start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352427" y="1004455"/>
            <a:ext cx="953373" cy="9005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366584" y="2472526"/>
            <a:ext cx="423985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19167" y="2830023"/>
            <a:ext cx="3053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OL(3, 5)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400517" y="1032339"/>
            <a:ext cx="572133" cy="5931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118874" y="4141556"/>
            <a:ext cx="36908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15) + RI</a:t>
            </a:r>
            <a:r>
              <a:rPr lang="en-US" sz="2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(13, 15)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368748" y="1113273"/>
            <a:ext cx="457146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408575" y="2335536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Stop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328556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781800" y="1042217"/>
            <a:ext cx="472837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172523" y="5036403"/>
            <a:ext cx="373512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17)</a:t>
            </a:r>
            <a:endParaRPr lang="en-US" altLang="en-US" sz="2400" baseline="-25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RI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7181088" y="2429256"/>
            <a:ext cx="908848" cy="6524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7705885" y="3033189"/>
            <a:ext cx="1136362" cy="65134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369559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5" grpId="0"/>
      <p:bldP spid="56" grpId="0" animBg="1"/>
      <p:bldP spid="56" grpId="1" animBg="1"/>
      <p:bldP spid="58" grpId="0" animBg="1"/>
      <p:bldP spid="58" grpId="2" animBg="1"/>
    </p:bld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8922736"/>
              </p:ext>
            </p:extLst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3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8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997069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234794" y="1588861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072037" y="76200"/>
            <a:ext cx="3109307" cy="2835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390911" y="6481552"/>
            <a:ext cx="4043805" cy="301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308922" y="533400"/>
            <a:ext cx="2635535" cy="2715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625661" y="2388214"/>
            <a:ext cx="2363584" cy="2879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đóng lại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694512" y="1456092"/>
            <a:ext cx="3858688" cy="2691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042530" y="1914422"/>
            <a:ext cx="4215270" cy="2770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2 cấp điện trở R1, R2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55410" y="1455228"/>
            <a:ext cx="2235390" cy="2672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K(7, 9) đóng lại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626690" y="359753"/>
            <a:ext cx="1" cy="1736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 flipV="1">
            <a:off x="228600" y="1124808"/>
            <a:ext cx="3080322" cy="2116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H="1" flipV="1">
            <a:off x="228094" y="1130737"/>
            <a:ext cx="6166" cy="4713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59654" y="838418"/>
            <a:ext cx="1588423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6658774" y="1911096"/>
            <a:ext cx="2294311" cy="2804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308922" y="990600"/>
            <a:ext cx="2635535" cy="2684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3488778" y="3837443"/>
            <a:ext cx="2251867" cy="2825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626690" y="804929"/>
            <a:ext cx="0" cy="1856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4623856" y="1259015"/>
            <a:ext cx="2834" cy="1970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473105" y="1259015"/>
            <a:ext cx="3153585" cy="1962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  <a:endCxn id="42" idx="0"/>
          </p:cNvCxnSpPr>
          <p:nvPr/>
        </p:nvCxnSpPr>
        <p:spPr bwMode="auto">
          <a:xfrm>
            <a:off x="7797705" y="1741791"/>
            <a:ext cx="8225" cy="1693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14" idx="2"/>
            <a:endCxn id="15" idx="0"/>
          </p:cNvCxnSpPr>
          <p:nvPr/>
        </p:nvCxnSpPr>
        <p:spPr bwMode="auto">
          <a:xfrm flipH="1">
            <a:off x="3150165" y="1725274"/>
            <a:ext cx="1473691" cy="1891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2209800" y="217977"/>
            <a:ext cx="86223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381000" y="46427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6680010" y="1447800"/>
            <a:ext cx="2235390" cy="29399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K(7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đóng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4626690" y="1259015"/>
            <a:ext cx="3171015" cy="18878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>
            <a:off x="7805930" y="2191512"/>
            <a:ext cx="1523" cy="19670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169824" y="4312132"/>
            <a:ext cx="2355273" cy="2927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đóng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1298436" y="4318101"/>
            <a:ext cx="3329805" cy="28678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390830" y="4885584"/>
            <a:ext cx="3038170" cy="2840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R1, động cơ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R2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5410200" y="5475902"/>
            <a:ext cx="2477054" cy="2795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5" name="Rectangle 104"/>
          <p:cNvSpPr/>
          <p:nvPr/>
        </p:nvSpPr>
        <p:spPr bwMode="auto">
          <a:xfrm>
            <a:off x="3124200" y="5937559"/>
            <a:ext cx="3329805" cy="2895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Arrow Connector 51"/>
          <p:cNvCxnSpPr>
            <a:stCxn id="102" idx="2"/>
            <a:endCxn id="105" idx="0"/>
          </p:cNvCxnSpPr>
          <p:nvPr/>
        </p:nvCxnSpPr>
        <p:spPr bwMode="auto">
          <a:xfrm flipH="1">
            <a:off x="4789103" y="5755410"/>
            <a:ext cx="1859624" cy="18214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15" idx="2"/>
          </p:cNvCxnSpPr>
          <p:nvPr/>
        </p:nvCxnSpPr>
        <p:spPr bwMode="auto">
          <a:xfrm flipH="1">
            <a:off x="1051098" y="2191512"/>
            <a:ext cx="2099067" cy="3983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340926" y="2362200"/>
            <a:ext cx="2261023" cy="2879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 rotor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&gt; 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tđ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của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909886" y="2843507"/>
            <a:ext cx="3128202" cy="2751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15),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hở ra</a:t>
            </a:r>
            <a:endParaRPr kumimoji="0" lang="en-US" sz="1400" b="0" i="0" u="none" strike="noStrike" kern="1200" cap="none" spc="0" normalizeH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2151460" y="3217331"/>
            <a:ext cx="4929189" cy="296234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Sau thời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gian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kđ rotor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tđ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của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tiếp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RI</a:t>
            </a:r>
            <a:r>
              <a:rPr lang="en-US" sz="1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15) đóng lại</a:t>
            </a:r>
            <a:endParaRPr kumimoji="0" 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Rectangle 70"/>
          <p:cNvSpPr/>
          <p:nvPr/>
        </p:nvSpPr>
        <p:spPr bwMode="auto">
          <a:xfrm>
            <a:off x="6454004" y="4694739"/>
            <a:ext cx="2613795" cy="495427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Sau thời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gian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kđ rotor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tđ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của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tiếp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kumimoji="0" 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Rectangle 105"/>
          <p:cNvSpPr/>
          <p:nvPr/>
        </p:nvSpPr>
        <p:spPr bwMode="auto">
          <a:xfrm>
            <a:off x="6553200" y="5934363"/>
            <a:ext cx="2355273" cy="2927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08" name="Straight Arrow Connector 107"/>
          <p:cNvCxnSpPr>
            <a:stCxn id="15" idx="2"/>
            <a:endCxn id="54" idx="0"/>
          </p:cNvCxnSpPr>
          <p:nvPr/>
        </p:nvCxnSpPr>
        <p:spPr bwMode="auto">
          <a:xfrm>
            <a:off x="3150165" y="2191512"/>
            <a:ext cx="1321273" cy="1706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1" name="Straight Arrow Connector 110"/>
          <p:cNvCxnSpPr>
            <a:stCxn id="54" idx="2"/>
            <a:endCxn id="58" idx="0"/>
          </p:cNvCxnSpPr>
          <p:nvPr/>
        </p:nvCxnSpPr>
        <p:spPr bwMode="auto">
          <a:xfrm>
            <a:off x="4471438" y="2650129"/>
            <a:ext cx="2549" cy="19337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4" name="Straight Arrow Connector 113"/>
          <p:cNvCxnSpPr>
            <a:endCxn id="47" idx="0"/>
          </p:cNvCxnSpPr>
          <p:nvPr/>
        </p:nvCxnSpPr>
        <p:spPr bwMode="auto">
          <a:xfrm>
            <a:off x="4612862" y="3629466"/>
            <a:ext cx="1850" cy="2079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7" name="Straight Arrow Connector 116"/>
          <p:cNvCxnSpPr>
            <a:stCxn id="47" idx="2"/>
            <a:endCxn id="90" idx="0"/>
          </p:cNvCxnSpPr>
          <p:nvPr/>
        </p:nvCxnSpPr>
        <p:spPr bwMode="auto">
          <a:xfrm>
            <a:off x="4614712" y="4119981"/>
            <a:ext cx="1732749" cy="1921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1" name="Straight Arrow Connector 120"/>
          <p:cNvCxnSpPr>
            <a:stCxn id="47" idx="2"/>
            <a:endCxn id="91" idx="0"/>
          </p:cNvCxnSpPr>
          <p:nvPr/>
        </p:nvCxnSpPr>
        <p:spPr bwMode="auto">
          <a:xfrm flipH="1">
            <a:off x="2963339" y="4119981"/>
            <a:ext cx="1651373" cy="19812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4" name="Straight Connector 123"/>
          <p:cNvCxnSpPr/>
          <p:nvPr/>
        </p:nvCxnSpPr>
        <p:spPr bwMode="auto">
          <a:xfrm>
            <a:off x="7525097" y="4471066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5" name="Straight Arrow Connector 124"/>
          <p:cNvCxnSpPr>
            <a:endCxn id="47" idx="3"/>
          </p:cNvCxnSpPr>
          <p:nvPr/>
        </p:nvCxnSpPr>
        <p:spPr bwMode="auto">
          <a:xfrm flipH="1" flipV="1">
            <a:off x="5740645" y="3978712"/>
            <a:ext cx="1929069" cy="745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26" name="Straight Connector 125"/>
          <p:cNvCxnSpPr/>
          <p:nvPr/>
        </p:nvCxnSpPr>
        <p:spPr bwMode="auto">
          <a:xfrm flipH="1" flipV="1">
            <a:off x="7669714" y="3999757"/>
            <a:ext cx="6166" cy="4713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27" name="Rectangle 126"/>
          <p:cNvSpPr>
            <a:spLocks noChangeArrowheads="1"/>
          </p:cNvSpPr>
          <p:nvPr/>
        </p:nvSpPr>
        <p:spPr bwMode="auto">
          <a:xfrm>
            <a:off x="5944457" y="3691566"/>
            <a:ext cx="1588423" cy="25436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30" name="Straight Arrow Connector 129"/>
          <p:cNvCxnSpPr/>
          <p:nvPr/>
        </p:nvCxnSpPr>
        <p:spPr bwMode="auto">
          <a:xfrm flipH="1">
            <a:off x="1050970" y="2576205"/>
            <a:ext cx="5208" cy="213716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4" name="Straight Arrow Connector 133"/>
          <p:cNvCxnSpPr/>
          <p:nvPr/>
        </p:nvCxnSpPr>
        <p:spPr bwMode="auto">
          <a:xfrm flipH="1" flipV="1">
            <a:off x="1050970" y="4720644"/>
            <a:ext cx="1912368" cy="331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6" name="Straight Arrow Connector 135"/>
          <p:cNvCxnSpPr>
            <a:stCxn id="91" idx="2"/>
          </p:cNvCxnSpPr>
          <p:nvPr/>
        </p:nvCxnSpPr>
        <p:spPr bwMode="auto">
          <a:xfrm>
            <a:off x="2963339" y="4604881"/>
            <a:ext cx="0" cy="1117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Arrow Connector 140"/>
          <p:cNvCxnSpPr/>
          <p:nvPr/>
        </p:nvCxnSpPr>
        <p:spPr bwMode="auto">
          <a:xfrm flipH="1">
            <a:off x="1914625" y="4720644"/>
            <a:ext cx="3309" cy="1647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5" name="Straight Arrow Connector 144"/>
          <p:cNvCxnSpPr/>
          <p:nvPr/>
        </p:nvCxnSpPr>
        <p:spPr bwMode="auto">
          <a:xfrm flipH="1">
            <a:off x="4614711" y="3629466"/>
            <a:ext cx="319089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6" name="Straight Arrow Connector 145"/>
          <p:cNvCxnSpPr>
            <a:endCxn id="13" idx="2"/>
          </p:cNvCxnSpPr>
          <p:nvPr/>
        </p:nvCxnSpPr>
        <p:spPr bwMode="auto">
          <a:xfrm flipV="1">
            <a:off x="7807453" y="2676143"/>
            <a:ext cx="0" cy="9533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5" name="Straight Arrow Connector 154"/>
          <p:cNvCxnSpPr/>
          <p:nvPr/>
        </p:nvCxnSpPr>
        <p:spPr bwMode="auto">
          <a:xfrm>
            <a:off x="4610751" y="3505200"/>
            <a:ext cx="0" cy="1117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2003" name="Oval 42002"/>
          <p:cNvSpPr/>
          <p:nvPr/>
        </p:nvSpPr>
        <p:spPr bwMode="auto">
          <a:xfrm>
            <a:off x="1888580" y="4693041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7" name="Oval 156"/>
          <p:cNvSpPr/>
          <p:nvPr/>
        </p:nvSpPr>
        <p:spPr bwMode="auto">
          <a:xfrm>
            <a:off x="4585567" y="3599615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58" name="Straight Arrow Connector 157"/>
          <p:cNvCxnSpPr>
            <a:stCxn id="95" idx="2"/>
          </p:cNvCxnSpPr>
          <p:nvPr/>
        </p:nvCxnSpPr>
        <p:spPr bwMode="auto">
          <a:xfrm>
            <a:off x="1909915" y="5169591"/>
            <a:ext cx="6884" cy="115373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9" name="Straight Arrow Connector 158"/>
          <p:cNvCxnSpPr/>
          <p:nvPr/>
        </p:nvCxnSpPr>
        <p:spPr bwMode="auto">
          <a:xfrm flipH="1" flipV="1">
            <a:off x="1916799" y="6303522"/>
            <a:ext cx="2872305" cy="257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0" name="Straight Arrow Connector 159"/>
          <p:cNvCxnSpPr>
            <a:stCxn id="105" idx="2"/>
          </p:cNvCxnSpPr>
          <p:nvPr/>
        </p:nvCxnSpPr>
        <p:spPr bwMode="auto">
          <a:xfrm>
            <a:off x="4789103" y="6227112"/>
            <a:ext cx="0" cy="988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1" name="Straight Arrow Connector 160"/>
          <p:cNvCxnSpPr/>
          <p:nvPr/>
        </p:nvCxnSpPr>
        <p:spPr bwMode="auto">
          <a:xfrm flipH="1">
            <a:off x="3405104" y="6325925"/>
            <a:ext cx="3309" cy="1647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62" name="Oval 161"/>
          <p:cNvSpPr/>
          <p:nvPr/>
        </p:nvSpPr>
        <p:spPr bwMode="auto">
          <a:xfrm>
            <a:off x="3379059" y="6285623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71" name="Straight Arrow Connector 170"/>
          <p:cNvCxnSpPr>
            <a:stCxn id="102" idx="2"/>
            <a:endCxn id="106" idx="0"/>
          </p:cNvCxnSpPr>
          <p:nvPr/>
        </p:nvCxnSpPr>
        <p:spPr bwMode="auto">
          <a:xfrm>
            <a:off x="6648727" y="5755410"/>
            <a:ext cx="1082110" cy="1789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4" name="Straight Connector 173"/>
          <p:cNvCxnSpPr/>
          <p:nvPr/>
        </p:nvCxnSpPr>
        <p:spPr bwMode="auto">
          <a:xfrm>
            <a:off x="8915357" y="6075281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5" name="Straight Arrow Connector 174"/>
          <p:cNvCxnSpPr>
            <a:endCxn id="102" idx="3"/>
          </p:cNvCxnSpPr>
          <p:nvPr/>
        </p:nvCxnSpPr>
        <p:spPr bwMode="auto">
          <a:xfrm flipH="1">
            <a:off x="7887254" y="5603972"/>
            <a:ext cx="1155786" cy="1168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76" name="Straight Connector 175"/>
          <p:cNvCxnSpPr/>
          <p:nvPr/>
        </p:nvCxnSpPr>
        <p:spPr bwMode="auto">
          <a:xfrm flipH="1" flipV="1">
            <a:off x="9043040" y="5603972"/>
            <a:ext cx="6166" cy="4713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77" name="Rectangle 176"/>
          <p:cNvSpPr>
            <a:spLocks noChangeArrowheads="1"/>
          </p:cNvSpPr>
          <p:nvPr/>
        </p:nvSpPr>
        <p:spPr bwMode="auto">
          <a:xfrm>
            <a:off x="7635847" y="5335480"/>
            <a:ext cx="1588423" cy="25436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80" name="Straight Arrow Connector 179"/>
          <p:cNvCxnSpPr/>
          <p:nvPr/>
        </p:nvCxnSpPr>
        <p:spPr bwMode="auto">
          <a:xfrm flipH="1">
            <a:off x="5795361" y="4854617"/>
            <a:ext cx="1" cy="45866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1" name="Straight Arrow Connector 180"/>
          <p:cNvCxnSpPr/>
          <p:nvPr/>
        </p:nvCxnSpPr>
        <p:spPr bwMode="auto">
          <a:xfrm flipH="1">
            <a:off x="5784826" y="5313643"/>
            <a:ext cx="193820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/>
          <p:nvPr/>
        </p:nvCxnSpPr>
        <p:spPr bwMode="auto">
          <a:xfrm>
            <a:off x="7723031" y="5194568"/>
            <a:ext cx="0" cy="1117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3" name="Straight Arrow Connector 182"/>
          <p:cNvCxnSpPr/>
          <p:nvPr/>
        </p:nvCxnSpPr>
        <p:spPr bwMode="auto">
          <a:xfrm flipH="1">
            <a:off x="6674317" y="5342081"/>
            <a:ext cx="3309" cy="1647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84" name="Oval 183"/>
          <p:cNvSpPr/>
          <p:nvPr/>
        </p:nvSpPr>
        <p:spPr bwMode="auto">
          <a:xfrm>
            <a:off x="6648272" y="5282728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95" name="Straight Arrow Connector 194"/>
          <p:cNvCxnSpPr>
            <a:stCxn id="90" idx="2"/>
          </p:cNvCxnSpPr>
          <p:nvPr/>
        </p:nvCxnSpPr>
        <p:spPr bwMode="auto">
          <a:xfrm flipH="1">
            <a:off x="5807087" y="4604881"/>
            <a:ext cx="540374" cy="2552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0195031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50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5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00"/>
                            </p:stCondLst>
                            <p:childTnLst>
                              <p:par>
                                <p:cTn id="1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000"/>
                            </p:stCondLst>
                            <p:childTnLst>
                              <p:par>
                                <p:cTn id="1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500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000"/>
                            </p:stCondLst>
                            <p:childTnLst>
                              <p:par>
                                <p:cTn id="2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500"/>
                            </p:stCondLst>
                            <p:childTnLst>
                              <p:par>
                                <p:cTn id="20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50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0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500"/>
                            </p:stCondLst>
                            <p:childTnLst>
                              <p:par>
                                <p:cTn id="2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000"/>
                            </p:stCondLst>
                            <p:childTnLst>
                              <p:par>
                                <p:cTn id="2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500"/>
                            </p:stCondLst>
                            <p:childTnLst>
                              <p:par>
                                <p:cTn id="2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1000"/>
                            </p:stCondLst>
                            <p:childTnLst>
                              <p:par>
                                <p:cTn id="2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500"/>
                            </p:stCondLst>
                            <p:childTnLst>
                              <p:par>
                                <p:cTn id="2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500"/>
                            </p:stCondLst>
                            <p:childTnLst>
                              <p:par>
                                <p:cTn id="2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500"/>
                            </p:stCondLst>
                            <p:childTnLst>
                              <p:par>
                                <p:cTn id="2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500"/>
                            </p:stCondLst>
                            <p:childTnLst>
                              <p:par>
                                <p:cTn id="2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1000"/>
                            </p:stCondLst>
                            <p:childTnLst>
                              <p:par>
                                <p:cTn id="2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500"/>
                            </p:stCondLst>
                            <p:childTnLst>
                              <p:par>
                                <p:cTn id="2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2000"/>
                            </p:stCondLst>
                            <p:childTnLst>
                              <p:par>
                                <p:cTn id="2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2500"/>
                            </p:stCondLst>
                            <p:childTnLst>
                              <p:par>
                                <p:cTn id="30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54" grpId="0" animBg="1"/>
      <p:bldP spid="58" grpId="0" animBg="1"/>
      <p:bldP spid="60" grpId="0" animBg="1"/>
      <p:bldP spid="71" grpId="0" animBg="1"/>
      <p:bldP spid="106" grpId="0" animBg="1"/>
      <p:bldP spid="127" grpId="0"/>
      <p:bldP spid="42003" grpId="0" animBg="1"/>
      <p:bldP spid="157" grpId="0" animBg="1"/>
      <p:bldP spid="162" grpId="0" animBg="1"/>
      <p:bldP spid="177" grpId="0"/>
      <p:bldP spid="184" grpId="0" animBg="1"/>
    </p:bld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55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88264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146986" y="3624208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9776" y="2981215"/>
            <a:ext cx="843224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60294" y="2298378"/>
            <a:ext cx="111508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6986" y="2286000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185938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21388" y="2699507"/>
            <a:ext cx="1062050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685800" y="343806"/>
            <a:ext cx="2514512" cy="37741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hoạt động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433390" y="2980983"/>
            <a:ext cx="878740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89322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636449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755774" y="2980983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hở ra ngắt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571997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694374" y="4576206"/>
            <a:ext cx="2178128" cy="6053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483887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7419317" y="2693204"/>
            <a:ext cx="589827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866467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130372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130372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231104" y="4576205"/>
            <a:ext cx="1798535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439909" y="4576205"/>
            <a:ext cx="1958816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419317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2934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711195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8037887" y="2989232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17)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 ra ngắt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102" idx="2"/>
            <a:endCxn id="44" idx="0"/>
          </p:cNvCxnSpPr>
          <p:nvPr/>
        </p:nvCxnSpPr>
        <p:spPr bwMode="auto">
          <a:xfrm>
            <a:off x="8009144" y="2693204"/>
            <a:ext cx="554885" cy="2960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3" name="Rectangle 52"/>
          <p:cNvSpPr/>
          <p:nvPr/>
        </p:nvSpPr>
        <p:spPr bwMode="auto">
          <a:xfrm>
            <a:off x="333892" y="5486400"/>
            <a:ext cx="2899090" cy="6052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rotor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= 0, tiếp điểm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15),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lại</a:t>
            </a:r>
            <a:endParaRPr kumimoji="0" lang="en-US" sz="1600" b="0" i="0" u="none" strike="noStrike" kern="1200" cap="none" spc="0" normalizeH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4" name="Straight Arrow Connector 53"/>
          <p:cNvCxnSpPr>
            <a:stCxn id="95" idx="2"/>
            <a:endCxn id="53" idx="0"/>
          </p:cNvCxnSpPr>
          <p:nvPr/>
        </p:nvCxnSpPr>
        <p:spPr bwMode="auto">
          <a:xfrm flipH="1">
            <a:off x="1783437" y="5181600"/>
            <a:ext cx="1" cy="3048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38141589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53" grpId="0" animBg="1"/>
    </p:bld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50149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77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66139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146986" y="3624208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EM(3, 5)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EM(3, 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9776" y="2981215"/>
            <a:ext cx="843224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60294" y="2298378"/>
            <a:ext cx="111508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6986" y="2286000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185938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21388" y="2699507"/>
            <a:ext cx="1062050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20133" y="228600"/>
            <a:ext cx="3042559" cy="60782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433390" y="2980983"/>
            <a:ext cx="878740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89322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636449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755774" y="2980983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hở ra ngắt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571997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694374" y="4576206"/>
            <a:ext cx="2178128" cy="6053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483887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7419317" y="2693204"/>
            <a:ext cx="589827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866467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130372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130372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231104" y="4576205"/>
            <a:ext cx="1798535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439909" y="4576205"/>
            <a:ext cx="1958816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419317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2934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711195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8037887" y="2989232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 ngắt duy trì</a:t>
            </a:r>
          </a:p>
        </p:txBody>
      </p:sp>
      <p:cxnSp>
        <p:nvCxnSpPr>
          <p:cNvPr id="46" name="Straight Arrow Connector 45"/>
          <p:cNvCxnSpPr>
            <a:stCxn id="102" idx="2"/>
            <a:endCxn id="44" idx="0"/>
          </p:cNvCxnSpPr>
          <p:nvPr/>
        </p:nvCxnSpPr>
        <p:spPr bwMode="auto">
          <a:xfrm>
            <a:off x="8009144" y="2693204"/>
            <a:ext cx="554885" cy="2960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3" name="Rectangle 52"/>
          <p:cNvSpPr/>
          <p:nvPr/>
        </p:nvSpPr>
        <p:spPr bwMode="auto">
          <a:xfrm>
            <a:off x="333892" y="5486400"/>
            <a:ext cx="2899090" cy="6052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rotor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= 0, tiếp điểm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15),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4" name="Straight Arrow Connector 53"/>
          <p:cNvCxnSpPr>
            <a:stCxn id="95" idx="2"/>
            <a:endCxn id="53" idx="0"/>
          </p:cNvCxnSpPr>
          <p:nvPr/>
        </p:nvCxnSpPr>
        <p:spPr bwMode="auto">
          <a:xfrm flipH="1">
            <a:off x="1783437" y="5181600"/>
            <a:ext cx="1" cy="3048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663866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53" grpId="0" animBg="1"/>
    </p:bld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3726962" y="392243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700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26962" y="392243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4942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84761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832999" y="728947"/>
            <a:ext cx="1801091" cy="49800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782567" y="2371845"/>
            <a:ext cx="1976846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379369" y="1075659"/>
            <a:ext cx="582547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84760" y="3048000"/>
            <a:ext cx="35482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79407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5" grpId="0" animBg="1"/>
      <p:bldP spid="43" grpId="0" animBg="1"/>
      <p:bldP spid="25" grpId="0"/>
    </p:bld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3726962" y="392243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2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26962" y="392243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4942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84761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5606584" y="1167061"/>
            <a:ext cx="582547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88864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3" grpId="0" animBg="1"/>
    </p:bld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4105477"/>
              </p:ext>
            </p:extLst>
          </p:nvPr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56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dừng hãm ngược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110967" y="1760000"/>
            <a:ext cx="33656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652565" y="3489457"/>
            <a:ext cx="745948" cy="70111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93689" y="2220375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ba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55269" y="840608"/>
            <a:ext cx="1637355" cy="4115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93690" y="2676546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386353" y="1872022"/>
            <a:ext cx="1448430" cy="4901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110967" y="3131427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93690" y="5427404"/>
            <a:ext cx="36075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24200" y="2956044"/>
            <a:ext cx="1633757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3280338" y="4953000"/>
            <a:ext cx="1379353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113158" y="4992707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R1, R2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110967" y="4056047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3269328" y="4191000"/>
            <a:ext cx="1390364" cy="422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3048000" y="4508006"/>
            <a:ext cx="1832005" cy="59610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047168" y="5286565"/>
            <a:ext cx="1832005" cy="62584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93690" y="5889069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057481" y="6033667"/>
            <a:ext cx="1821691" cy="6655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4773260" y="1881699"/>
            <a:ext cx="1197050" cy="4901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93690" y="3594382"/>
            <a:ext cx="31946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110967" y="4528124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Oval 44"/>
          <p:cNvSpPr/>
          <p:nvPr/>
        </p:nvSpPr>
        <p:spPr bwMode="auto">
          <a:xfrm>
            <a:off x="3264409" y="5692812"/>
            <a:ext cx="1379353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134921" y="6346946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Rơ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le tốc độ R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KT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5029200" y="3276600"/>
            <a:ext cx="53340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7671895" y="1900396"/>
            <a:ext cx="440826" cy="4102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714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5" grpId="1" animBg="1"/>
      <p:bldP spid="37" grpId="0" animBg="1"/>
      <p:bldP spid="37" grpId="1" animBg="1"/>
      <p:bldP spid="38" grpId="0"/>
      <p:bldP spid="42" grpId="0"/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  <p:bldP spid="25" grpId="0"/>
      <p:bldP spid="33" grpId="0" animBg="1"/>
      <p:bldP spid="33" grpId="1" animBg="1"/>
      <p:bldP spid="39" grpId="0" animBg="1"/>
      <p:bldP spid="39" grpId="1" animBg="1"/>
      <p:bldP spid="40" grpId="0"/>
      <p:bldP spid="41" grpId="0"/>
      <p:bldP spid="45" grpId="0" animBg="1"/>
      <p:bldP spid="45" grpId="1" animBg="1"/>
      <p:bldP spid="46" grpId="0"/>
      <p:bldP spid="49" grpId="0" animBg="1"/>
      <p:bldP spid="50" grpId="0" animBg="1"/>
    </p:bld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1692481"/>
              </p:ext>
            </p:extLst>
          </p:nvPr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78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64591" y="1810116"/>
            <a:ext cx="297714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839968" y="1351869"/>
            <a:ext cx="384449" cy="43680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8872" y="2246450"/>
            <a:ext cx="99679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EM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6182387" y="1143000"/>
            <a:ext cx="553452" cy="6345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8872" y="3114054"/>
            <a:ext cx="33133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điểm phụ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+ Start 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315200" y="1309765"/>
            <a:ext cx="953373" cy="67659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567615" y="2477069"/>
            <a:ext cx="423985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25704" y="2677337"/>
            <a:ext cx="304651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OL(3, 5)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540473" y="1323730"/>
            <a:ext cx="520121" cy="4901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125704" y="5431256"/>
            <a:ext cx="315772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điểm phụ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470285" y="1332132"/>
            <a:ext cx="553147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361209" y="2241211"/>
            <a:ext cx="16827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Stop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238457"/>
            <a:ext cx="0" cy="32929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940054" y="1219200"/>
            <a:ext cx="429854" cy="105074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164591" y="6200697"/>
            <a:ext cx="373512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6836120" y="1819656"/>
            <a:ext cx="908848" cy="7176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8408467" y="2738692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dừng hãm ngược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125705" y="4320212"/>
            <a:ext cx="332780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điểm phụ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KT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+ Stop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7712184" y="1893309"/>
            <a:ext cx="377806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8628385" y="1922575"/>
            <a:ext cx="312236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125705" y="3889325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(5, 19) 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7550699" y="2438400"/>
            <a:ext cx="423985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7467180" y="3153194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7453401" y="3704160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8382000" y="3143127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8153400" y="4219427"/>
            <a:ext cx="853765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2" name="Oval 61"/>
          <p:cNvSpPr/>
          <p:nvPr/>
        </p:nvSpPr>
        <p:spPr bwMode="auto">
          <a:xfrm>
            <a:off x="8455291" y="3662589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45572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5" grpId="0"/>
      <p:bldP spid="56" grpId="0" animBg="1"/>
      <p:bldP spid="56" grpId="1" animBg="1"/>
      <p:bldP spid="58" grpId="0" animBg="1"/>
      <p:bldP spid="58" grpId="1" animBg="1"/>
      <p:bldP spid="30" grpId="0"/>
      <p:bldP spid="31" grpId="0" animBg="1"/>
      <p:bldP spid="31" grpId="1" animBg="1"/>
      <p:bldP spid="32" grpId="0" animBg="1"/>
      <p:bldP spid="32" grpId="1" animBg="1"/>
      <p:bldP spid="35" grpId="0"/>
      <p:bldP spid="38" grpId="0" animBg="1"/>
      <p:bldP spid="38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7" grpId="0" animBg="1"/>
      <p:bldP spid="62" grpId="0" animBg="1"/>
      <p:bldP spid="62" grpId="1" animBg="1"/>
    </p:bld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796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2548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84184" y="1923289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072037" y="80310"/>
            <a:ext cx="3109307" cy="3119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62000" y="6389500"/>
            <a:ext cx="4448186" cy="3311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308922" y="538111"/>
            <a:ext cx="2635535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4028655" y="1550581"/>
            <a:ext cx="3144089" cy="56244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369357" y="2075688"/>
            <a:ext cx="2617351" cy="3080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(21, N) có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0045" y="1549716"/>
            <a:ext cx="1035684" cy="8152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626690" y="392218"/>
            <a:ext cx="1" cy="14589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58434" y="1166359"/>
            <a:ext cx="3150488" cy="19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58434" y="1195260"/>
            <a:ext cx="0" cy="72802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59654" y="856706"/>
            <a:ext cx="1588423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6544058" y="2304288"/>
            <a:ext cx="2523742" cy="3393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308922" y="1008888"/>
            <a:ext cx="2635535" cy="3188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1439024" y="3142488"/>
            <a:ext cx="2477054" cy="3107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626690" y="823217"/>
            <a:ext cx="0" cy="1856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4626690" y="1327742"/>
            <a:ext cx="974010" cy="22283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807887" y="1327742"/>
            <a:ext cx="3818803" cy="2219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</p:cNvCxnSpPr>
          <p:nvPr/>
        </p:nvCxnSpPr>
        <p:spPr bwMode="auto">
          <a:xfrm>
            <a:off x="8144085" y="2104785"/>
            <a:ext cx="0" cy="1995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endCxn id="15" idx="0"/>
          </p:cNvCxnSpPr>
          <p:nvPr/>
        </p:nvCxnSpPr>
        <p:spPr bwMode="auto">
          <a:xfrm>
            <a:off x="2678032" y="1761329"/>
            <a:ext cx="1" cy="31435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2209800" y="236264"/>
            <a:ext cx="862237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381000" y="64715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7220370" y="1542288"/>
            <a:ext cx="1847430" cy="56249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(5, 19)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4626690" y="1327742"/>
            <a:ext cx="3517395" cy="2145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96" idx="0"/>
          </p:cNvCxnSpPr>
          <p:nvPr/>
        </p:nvCxnSpPr>
        <p:spPr bwMode="auto">
          <a:xfrm flipH="1">
            <a:off x="7805131" y="2643592"/>
            <a:ext cx="798" cy="1672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697797" y="3762123"/>
            <a:ext cx="2590800" cy="2927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3389967" y="3752088"/>
            <a:ext cx="2020233" cy="5906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4099560" y="4742688"/>
            <a:ext cx="3038170" cy="5534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R1, 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1014" y="5263438"/>
            <a:ext cx="3815186" cy="32071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5" name="Rectangle 104"/>
          <p:cNvSpPr/>
          <p:nvPr/>
        </p:nvSpPr>
        <p:spPr bwMode="auto">
          <a:xfrm>
            <a:off x="71014" y="5749899"/>
            <a:ext cx="3815186" cy="32508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762000" y="2609088"/>
            <a:ext cx="3832062" cy="3368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thời gian 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(5, 25)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đóng lại</a:t>
            </a:r>
            <a:endParaRPr kumimoji="0" lang="en-US" sz="16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8" name="Straight Arrow Connector 107"/>
          <p:cNvCxnSpPr>
            <a:stCxn id="15" idx="2"/>
            <a:endCxn id="54" idx="0"/>
          </p:cNvCxnSpPr>
          <p:nvPr/>
        </p:nvCxnSpPr>
        <p:spPr bwMode="auto">
          <a:xfrm flipH="1">
            <a:off x="2678031" y="2383784"/>
            <a:ext cx="2" cy="2253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1" name="Straight Arrow Connector 110"/>
          <p:cNvCxnSpPr>
            <a:stCxn id="54" idx="2"/>
            <a:endCxn id="47" idx="0"/>
          </p:cNvCxnSpPr>
          <p:nvPr/>
        </p:nvCxnSpPr>
        <p:spPr bwMode="auto">
          <a:xfrm flipH="1">
            <a:off x="2677551" y="2945944"/>
            <a:ext cx="480" cy="19654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7" name="Straight Arrow Connector 116"/>
          <p:cNvCxnSpPr>
            <a:stCxn id="47" idx="2"/>
            <a:endCxn id="90" idx="0"/>
          </p:cNvCxnSpPr>
          <p:nvPr/>
        </p:nvCxnSpPr>
        <p:spPr bwMode="auto">
          <a:xfrm flipH="1">
            <a:off x="1993197" y="3453280"/>
            <a:ext cx="684354" cy="30884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1" name="Straight Arrow Connector 120"/>
          <p:cNvCxnSpPr>
            <a:stCxn id="47" idx="2"/>
            <a:endCxn id="91" idx="0"/>
          </p:cNvCxnSpPr>
          <p:nvPr/>
        </p:nvCxnSpPr>
        <p:spPr bwMode="auto">
          <a:xfrm>
            <a:off x="2677551" y="3453280"/>
            <a:ext cx="1722533" cy="2988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9" name="Straight Arrow Connector 158"/>
          <p:cNvCxnSpPr/>
          <p:nvPr/>
        </p:nvCxnSpPr>
        <p:spPr bwMode="auto">
          <a:xfrm flipH="1" flipV="1">
            <a:off x="1954569" y="6196825"/>
            <a:ext cx="3662859" cy="106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0" name="Straight Arrow Connector 159"/>
          <p:cNvCxnSpPr/>
          <p:nvPr/>
        </p:nvCxnSpPr>
        <p:spPr bwMode="auto">
          <a:xfrm>
            <a:off x="5618645" y="5312986"/>
            <a:ext cx="0" cy="89449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1" name="Straight Arrow Connector 160"/>
          <p:cNvCxnSpPr>
            <a:stCxn id="162" idx="0"/>
          </p:cNvCxnSpPr>
          <p:nvPr/>
        </p:nvCxnSpPr>
        <p:spPr bwMode="auto">
          <a:xfrm flipH="1">
            <a:off x="3837517" y="6178924"/>
            <a:ext cx="1861" cy="25601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62" name="Oval 161"/>
          <p:cNvSpPr/>
          <p:nvPr/>
        </p:nvSpPr>
        <p:spPr bwMode="auto">
          <a:xfrm>
            <a:off x="3810000" y="6178924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80" name="Straight Arrow Connector 179"/>
          <p:cNvCxnSpPr>
            <a:stCxn id="14" idx="2"/>
          </p:cNvCxnSpPr>
          <p:nvPr/>
        </p:nvCxnSpPr>
        <p:spPr bwMode="auto">
          <a:xfrm>
            <a:off x="5600700" y="2113027"/>
            <a:ext cx="0" cy="13769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1" name="Straight Arrow Connector 180"/>
          <p:cNvCxnSpPr/>
          <p:nvPr/>
        </p:nvCxnSpPr>
        <p:spPr bwMode="auto">
          <a:xfrm flipH="1" flipV="1">
            <a:off x="5600699" y="3489967"/>
            <a:ext cx="2204433" cy="19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3" name="Straight Arrow Connector 182"/>
          <p:cNvCxnSpPr>
            <a:stCxn id="184" idx="4"/>
            <a:endCxn id="98" idx="0"/>
          </p:cNvCxnSpPr>
          <p:nvPr/>
        </p:nvCxnSpPr>
        <p:spPr bwMode="auto">
          <a:xfrm flipH="1">
            <a:off x="6818043" y="3520524"/>
            <a:ext cx="5834" cy="1553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84" name="Oval 183"/>
          <p:cNvSpPr/>
          <p:nvPr/>
        </p:nvSpPr>
        <p:spPr bwMode="auto">
          <a:xfrm>
            <a:off x="6794499" y="3459410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75" name="Rectangle 74"/>
          <p:cNvSpPr/>
          <p:nvPr/>
        </p:nvSpPr>
        <p:spPr bwMode="auto">
          <a:xfrm>
            <a:off x="1369357" y="1545202"/>
            <a:ext cx="2617351" cy="3338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(5, 21)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Rectangle 86"/>
          <p:cNvSpPr/>
          <p:nvPr/>
        </p:nvSpPr>
        <p:spPr bwMode="auto">
          <a:xfrm>
            <a:off x="689330" y="4249604"/>
            <a:ext cx="2617351" cy="3054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(23, N) có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8" name="Straight Arrow Connector 87"/>
          <p:cNvCxnSpPr>
            <a:stCxn id="90" idx="2"/>
            <a:endCxn id="87" idx="0"/>
          </p:cNvCxnSpPr>
          <p:nvPr/>
        </p:nvCxnSpPr>
        <p:spPr bwMode="auto">
          <a:xfrm>
            <a:off x="1993197" y="4054872"/>
            <a:ext cx="4809" cy="1947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3" name="Rectangle 92"/>
          <p:cNvSpPr/>
          <p:nvPr/>
        </p:nvSpPr>
        <p:spPr bwMode="auto">
          <a:xfrm>
            <a:off x="76200" y="4745037"/>
            <a:ext cx="3810000" cy="3350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thời gian 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(25, 27)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đóng lại</a:t>
            </a:r>
            <a:endParaRPr kumimoji="0" lang="en-US" sz="16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6" name="Rectangle 95"/>
          <p:cNvSpPr/>
          <p:nvPr/>
        </p:nvSpPr>
        <p:spPr bwMode="auto">
          <a:xfrm>
            <a:off x="6694003" y="2810869"/>
            <a:ext cx="2222256" cy="554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8" name="Rectangle 97"/>
          <p:cNvSpPr/>
          <p:nvPr/>
        </p:nvSpPr>
        <p:spPr bwMode="auto">
          <a:xfrm>
            <a:off x="5562600" y="3675888"/>
            <a:ext cx="2510885" cy="5534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khởi động qua 2 cấp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 trở R1,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9" name="Straight Arrow Connector 108"/>
          <p:cNvCxnSpPr>
            <a:stCxn id="87" idx="2"/>
          </p:cNvCxnSpPr>
          <p:nvPr/>
        </p:nvCxnSpPr>
        <p:spPr bwMode="auto">
          <a:xfrm flipH="1">
            <a:off x="1993197" y="4555020"/>
            <a:ext cx="4809" cy="19001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6" name="Straight Arrow Connector 115"/>
          <p:cNvCxnSpPr>
            <a:stCxn id="93" idx="2"/>
            <a:endCxn id="102" idx="0"/>
          </p:cNvCxnSpPr>
          <p:nvPr/>
        </p:nvCxnSpPr>
        <p:spPr bwMode="auto">
          <a:xfrm flipH="1">
            <a:off x="1978607" y="5080090"/>
            <a:ext cx="2593" cy="1833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2" name="Straight Arrow Connector 121"/>
          <p:cNvCxnSpPr>
            <a:stCxn id="102" idx="2"/>
            <a:endCxn id="105" idx="0"/>
          </p:cNvCxnSpPr>
          <p:nvPr/>
        </p:nvCxnSpPr>
        <p:spPr bwMode="auto">
          <a:xfrm>
            <a:off x="1978607" y="5584151"/>
            <a:ext cx="0" cy="1657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1" name="Straight Arrow Connector 130"/>
          <p:cNvCxnSpPr>
            <a:stCxn id="43" idx="2"/>
            <a:endCxn id="75" idx="0"/>
          </p:cNvCxnSpPr>
          <p:nvPr/>
        </p:nvCxnSpPr>
        <p:spPr bwMode="auto">
          <a:xfrm flipH="1">
            <a:off x="2678033" y="1327742"/>
            <a:ext cx="1948657" cy="21746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3" name="Straight Arrow Connector 142"/>
          <p:cNvCxnSpPr/>
          <p:nvPr/>
        </p:nvCxnSpPr>
        <p:spPr bwMode="auto">
          <a:xfrm>
            <a:off x="7805131" y="3371088"/>
            <a:ext cx="0" cy="1442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0" name="Straight Arrow Connector 169"/>
          <p:cNvCxnSpPr>
            <a:stCxn id="91" idx="2"/>
          </p:cNvCxnSpPr>
          <p:nvPr/>
        </p:nvCxnSpPr>
        <p:spPr bwMode="auto">
          <a:xfrm flipH="1">
            <a:off x="4400083" y="4342782"/>
            <a:ext cx="1" cy="1771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2" name="Straight Arrow Connector 171"/>
          <p:cNvCxnSpPr/>
          <p:nvPr/>
        </p:nvCxnSpPr>
        <p:spPr bwMode="auto">
          <a:xfrm flipH="1">
            <a:off x="4400085" y="4514088"/>
            <a:ext cx="2417957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Straight Arrow Connector 172"/>
          <p:cNvCxnSpPr/>
          <p:nvPr/>
        </p:nvCxnSpPr>
        <p:spPr bwMode="auto">
          <a:xfrm>
            <a:off x="5617427" y="4508995"/>
            <a:ext cx="1218" cy="2505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78" name="Oval 177"/>
          <p:cNvSpPr/>
          <p:nvPr/>
        </p:nvSpPr>
        <p:spPr bwMode="auto">
          <a:xfrm>
            <a:off x="5593884" y="4478438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79" name="Straight Arrow Connector 178"/>
          <p:cNvCxnSpPr>
            <a:stCxn id="98" idx="2"/>
          </p:cNvCxnSpPr>
          <p:nvPr/>
        </p:nvCxnSpPr>
        <p:spPr bwMode="auto">
          <a:xfrm flipH="1">
            <a:off x="6818042" y="4229339"/>
            <a:ext cx="1" cy="2796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3" name="Straight Arrow Connector 192"/>
          <p:cNvCxnSpPr/>
          <p:nvPr/>
        </p:nvCxnSpPr>
        <p:spPr bwMode="auto">
          <a:xfrm>
            <a:off x="1953962" y="6073039"/>
            <a:ext cx="607" cy="12378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7" name="Rectangle 206"/>
          <p:cNvSpPr/>
          <p:nvPr/>
        </p:nvSpPr>
        <p:spPr bwMode="auto">
          <a:xfrm>
            <a:off x="5675376" y="6281523"/>
            <a:ext cx="3394075" cy="55583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tốc độ rotor ≥ 15% tốc độ định mức thì tiếp điểm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9" name="Straight Arrow Connector 208"/>
          <p:cNvCxnSpPr>
            <a:stCxn id="7" idx="3"/>
            <a:endCxn id="207" idx="1"/>
          </p:cNvCxnSpPr>
          <p:nvPr/>
        </p:nvCxnSpPr>
        <p:spPr bwMode="auto">
          <a:xfrm>
            <a:off x="5210186" y="6555077"/>
            <a:ext cx="465190" cy="436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6050149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000"/>
                            </p:stCondLst>
                            <p:childTnLst>
                              <p:par>
                                <p:cTn id="1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500"/>
                            </p:stCondLst>
                            <p:childTnLst>
                              <p:par>
                                <p:cTn id="1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500"/>
                            </p:stCondLst>
                            <p:childTnLst>
                              <p:par>
                                <p:cTn id="19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500"/>
                            </p:stCondLst>
                            <p:childTnLst>
                              <p:par>
                                <p:cTn id="20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0"/>
                            </p:stCondLst>
                            <p:childTnLst>
                              <p:par>
                                <p:cTn id="2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500"/>
                            </p:stCondLst>
                            <p:childTnLst>
                              <p:par>
                                <p:cTn id="2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500"/>
                            </p:stCondLst>
                            <p:childTnLst>
                              <p:par>
                                <p:cTn id="2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500"/>
                            </p:stCondLst>
                            <p:childTnLst>
                              <p:par>
                                <p:cTn id="2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2000"/>
                            </p:stCondLst>
                            <p:childTnLst>
                              <p:par>
                                <p:cTn id="2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500"/>
                            </p:stCondLst>
                            <p:childTnLst>
                              <p:par>
                                <p:cTn id="2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54" grpId="0" animBg="1"/>
      <p:bldP spid="162" grpId="0" animBg="1"/>
      <p:bldP spid="184" grpId="0" animBg="1"/>
      <p:bldP spid="75" grpId="0" animBg="1"/>
      <p:bldP spid="87" grpId="0" animBg="1"/>
      <p:bldP spid="93" grpId="0" animBg="1"/>
      <p:bldP spid="96" grpId="0" animBg="1"/>
      <p:bldP spid="98" grpId="0" animBg="1"/>
      <p:bldP spid="178" grpId="0" animBg="1"/>
      <p:bldP spid="207" grpId="0" animBg="1"/>
    </p:bld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17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hãm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ngược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70484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46986" y="2438400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291698" y="135244"/>
            <a:ext cx="2525621" cy="37741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1503612" y="724301"/>
            <a:ext cx="2395941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810000" y="1981202"/>
            <a:ext cx="2794260" cy="3711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447800" y="1981201"/>
            <a:ext cx="1169885" cy="1295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26599" y="1981432"/>
            <a:ext cx="1029997" cy="9425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2701583" y="512655"/>
            <a:ext cx="1852926" cy="2116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60294" y="1524000"/>
            <a:ext cx="1135106" cy="98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6881" y="1524000"/>
            <a:ext cx="12413" cy="914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18544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295400" y="1347896"/>
            <a:ext cx="2807212" cy="3718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2145459" y="3581400"/>
            <a:ext cx="2900675" cy="6227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(27,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2699006" y="1085706"/>
            <a:ext cx="2577" cy="26219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2032743" y="1719714"/>
            <a:ext cx="666263" cy="2614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841598" y="1719714"/>
            <a:ext cx="1857408" cy="2617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2767450" y="323950"/>
            <a:ext cx="52424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04439" y="135245"/>
            <a:ext cx="2563011" cy="37741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hoạt động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713525" y="1981201"/>
            <a:ext cx="1019315" cy="1295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(5, 19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21)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2699006" y="1719714"/>
            <a:ext cx="524177" cy="2614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3" idx="2"/>
            <a:endCxn id="13" idx="0"/>
          </p:cNvCxnSpPr>
          <p:nvPr/>
        </p:nvCxnSpPr>
        <p:spPr bwMode="auto">
          <a:xfrm>
            <a:off x="2699006" y="1719714"/>
            <a:ext cx="2508124" cy="2614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1" name="Rectangle 90"/>
          <p:cNvSpPr/>
          <p:nvPr/>
        </p:nvSpPr>
        <p:spPr bwMode="auto">
          <a:xfrm>
            <a:off x="2510200" y="4495800"/>
            <a:ext cx="2179321" cy="1296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0" algn="ctr"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160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52400" y="3584498"/>
            <a:ext cx="1923498" cy="6196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 flipH="1">
            <a:off x="1114149" y="3276601"/>
            <a:ext cx="918594" cy="3078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5798820" y="6201628"/>
            <a:ext cx="3185159" cy="5713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4801019" y="857795"/>
            <a:ext cx="2829887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13) đóng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6096000" y="135244"/>
            <a:ext cx="2931454" cy="377411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đang đóng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Rectangle 71"/>
          <p:cNvSpPr/>
          <p:nvPr/>
        </p:nvSpPr>
        <p:spPr bwMode="auto">
          <a:xfrm>
            <a:off x="5845434" y="5597417"/>
            <a:ext cx="3089215" cy="3750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(17, N)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mất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Rectangle 72"/>
          <p:cNvSpPr/>
          <p:nvPr/>
        </p:nvSpPr>
        <p:spPr bwMode="auto">
          <a:xfrm>
            <a:off x="5845433" y="4772525"/>
            <a:ext cx="3089215" cy="5807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n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 15% n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thì tiếp điểm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73"/>
          <p:cNvSpPr/>
          <p:nvPr/>
        </p:nvSpPr>
        <p:spPr bwMode="auto">
          <a:xfrm>
            <a:off x="5943600" y="4184256"/>
            <a:ext cx="2895600" cy="3596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hãm ngược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Rectangle 74"/>
          <p:cNvSpPr/>
          <p:nvPr/>
        </p:nvSpPr>
        <p:spPr bwMode="auto">
          <a:xfrm>
            <a:off x="5845433" y="3343975"/>
            <a:ext cx="3089215" cy="5849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Rectangle 76"/>
          <p:cNvSpPr/>
          <p:nvPr/>
        </p:nvSpPr>
        <p:spPr bwMode="auto">
          <a:xfrm>
            <a:off x="5943600" y="2763250"/>
            <a:ext cx="2895599" cy="3318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(17, N)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6" name="Straight Arrow Connector 115"/>
          <p:cNvCxnSpPr>
            <a:stCxn id="3" idx="2"/>
            <a:endCxn id="58" idx="0"/>
          </p:cNvCxnSpPr>
          <p:nvPr/>
        </p:nvCxnSpPr>
        <p:spPr bwMode="auto">
          <a:xfrm>
            <a:off x="4554509" y="512655"/>
            <a:ext cx="1661454" cy="3451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2" name="Straight Arrow Connector 141"/>
          <p:cNvCxnSpPr/>
          <p:nvPr/>
        </p:nvCxnSpPr>
        <p:spPr bwMode="auto">
          <a:xfrm>
            <a:off x="3276600" y="3276600"/>
            <a:ext cx="0" cy="3333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4" name="Straight Arrow Connector 143"/>
          <p:cNvCxnSpPr>
            <a:stCxn id="47" idx="2"/>
            <a:endCxn id="91" idx="0"/>
          </p:cNvCxnSpPr>
          <p:nvPr/>
        </p:nvCxnSpPr>
        <p:spPr bwMode="auto">
          <a:xfrm>
            <a:off x="3595797" y="4204129"/>
            <a:ext cx="4064" cy="2916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7" name="Straight Arrow Connector 146"/>
          <p:cNvCxnSpPr>
            <a:endCxn id="77" idx="0"/>
          </p:cNvCxnSpPr>
          <p:nvPr/>
        </p:nvCxnSpPr>
        <p:spPr bwMode="auto">
          <a:xfrm>
            <a:off x="7391400" y="2500356"/>
            <a:ext cx="0" cy="26289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0" name="Straight Arrow Connector 149"/>
          <p:cNvCxnSpPr>
            <a:stCxn id="77" idx="2"/>
            <a:endCxn id="75" idx="0"/>
          </p:cNvCxnSpPr>
          <p:nvPr/>
        </p:nvCxnSpPr>
        <p:spPr bwMode="auto">
          <a:xfrm flipH="1">
            <a:off x="7390041" y="3095090"/>
            <a:ext cx="1359" cy="24888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6" name="Straight Arrow Connector 155"/>
          <p:cNvCxnSpPr>
            <a:stCxn id="75" idx="2"/>
            <a:endCxn id="74" idx="0"/>
          </p:cNvCxnSpPr>
          <p:nvPr/>
        </p:nvCxnSpPr>
        <p:spPr bwMode="auto">
          <a:xfrm>
            <a:off x="7390041" y="3928906"/>
            <a:ext cx="1359" cy="2553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9" name="Straight Arrow Connector 158"/>
          <p:cNvCxnSpPr>
            <a:stCxn id="74" idx="2"/>
            <a:endCxn id="73" idx="0"/>
          </p:cNvCxnSpPr>
          <p:nvPr/>
        </p:nvCxnSpPr>
        <p:spPr bwMode="auto">
          <a:xfrm flipH="1">
            <a:off x="7390041" y="4543925"/>
            <a:ext cx="1359" cy="2286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2" name="Straight Arrow Connector 161"/>
          <p:cNvCxnSpPr>
            <a:stCxn id="73" idx="2"/>
            <a:endCxn id="72" idx="0"/>
          </p:cNvCxnSpPr>
          <p:nvPr/>
        </p:nvCxnSpPr>
        <p:spPr bwMode="auto">
          <a:xfrm>
            <a:off x="7390041" y="5353250"/>
            <a:ext cx="1" cy="24416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7" name="Straight Arrow Connector 166"/>
          <p:cNvCxnSpPr>
            <a:stCxn id="72" idx="2"/>
            <a:endCxn id="105" idx="0"/>
          </p:cNvCxnSpPr>
          <p:nvPr/>
        </p:nvCxnSpPr>
        <p:spPr bwMode="auto">
          <a:xfrm>
            <a:off x="7390042" y="5972475"/>
            <a:ext cx="1358" cy="2291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0" name="Straight Arrow Connector 169"/>
          <p:cNvCxnSpPr>
            <a:endCxn id="187" idx="4"/>
          </p:cNvCxnSpPr>
          <p:nvPr/>
        </p:nvCxnSpPr>
        <p:spPr bwMode="auto">
          <a:xfrm flipH="1">
            <a:off x="7383613" y="1445093"/>
            <a:ext cx="6427" cy="116642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2" name="Straight Arrow Connector 171"/>
          <p:cNvCxnSpPr/>
          <p:nvPr/>
        </p:nvCxnSpPr>
        <p:spPr bwMode="auto">
          <a:xfrm>
            <a:off x="8458200" y="512655"/>
            <a:ext cx="0" cy="20494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Straight Arrow Connector 172"/>
          <p:cNvCxnSpPr>
            <a:stCxn id="58" idx="2"/>
          </p:cNvCxnSpPr>
          <p:nvPr/>
        </p:nvCxnSpPr>
        <p:spPr bwMode="auto">
          <a:xfrm flipH="1">
            <a:off x="6214638" y="1219200"/>
            <a:ext cx="1325" cy="2215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7" name="Straight Arrow Connector 176"/>
          <p:cNvCxnSpPr/>
          <p:nvPr/>
        </p:nvCxnSpPr>
        <p:spPr bwMode="auto">
          <a:xfrm>
            <a:off x="6212627" y="1436474"/>
            <a:ext cx="1180638" cy="861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1" name="Straight Arrow Connector 180"/>
          <p:cNvCxnSpPr/>
          <p:nvPr/>
        </p:nvCxnSpPr>
        <p:spPr bwMode="auto">
          <a:xfrm flipH="1">
            <a:off x="5208742" y="2362815"/>
            <a:ext cx="356" cy="1700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3" name="Straight Arrow Connector 182"/>
          <p:cNvCxnSpPr/>
          <p:nvPr/>
        </p:nvCxnSpPr>
        <p:spPr bwMode="auto">
          <a:xfrm>
            <a:off x="5202050" y="2544895"/>
            <a:ext cx="3261230" cy="357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7" name="Oval 186"/>
          <p:cNvSpPr/>
          <p:nvPr/>
        </p:nvSpPr>
        <p:spPr bwMode="auto">
          <a:xfrm>
            <a:off x="7332032" y="2499078"/>
            <a:ext cx="103162" cy="11243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63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14187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5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000"/>
                            </p:stCondLst>
                            <p:childTnLst>
                              <p:par>
                                <p:cTn id="1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0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00"/>
                            </p:stCondLst>
                            <p:childTnLst>
                              <p:par>
                                <p:cTn id="1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500"/>
                            </p:stCondLst>
                            <p:childTnLst>
                              <p:par>
                                <p:cTn id="19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3" grpId="0" animBg="1"/>
      <p:bldP spid="47" grpId="0" animBg="1"/>
      <p:bldP spid="50" grpId="0" animBg="1"/>
      <p:bldP spid="91" grpId="0" animBg="1"/>
      <p:bldP spid="95" grpId="0" animBg="1"/>
      <p:bldP spid="105" grpId="0" animBg="1"/>
      <p:bldP spid="58" grpId="0" animBg="1"/>
      <p:bldP spid="72" grpId="0" animBg="1"/>
      <p:bldP spid="73" grpId="0" animBg="1"/>
      <p:bldP spid="74" grpId="0" animBg="1"/>
      <p:bldP spid="75" grpId="0" animBg="1"/>
      <p:bldP spid="77" grpId="0" animBg="1"/>
      <p:bldP spid="187" grpId="0" animBg="1"/>
    </p:bld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7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97686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86195" y="3929008"/>
            <a:ext cx="1389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661425" y="360961"/>
            <a:ext cx="2826643" cy="3430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876775" y="1024116"/>
            <a:ext cx="2395941" cy="3285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3459409" y="3347354"/>
            <a:ext cx="958895" cy="14145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(A6, B6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(B6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C6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896870" y="3347342"/>
            <a:ext cx="1016112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kumimoji="0" 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11666" y="3347585"/>
            <a:ext cx="633526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04060"/>
            <a:ext cx="1" cy="3200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>
            <a:off x="143244" y="2493397"/>
            <a:ext cx="1013716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854" y="2546828"/>
            <a:ext cx="12099" cy="13161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62709" y="2129895"/>
            <a:ext cx="1084914" cy="2797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45414" y="1952642"/>
            <a:ext cx="991117" cy="9631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53833" y="1951980"/>
            <a:ext cx="923738" cy="97073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115150" y="1951931"/>
            <a:ext cx="955012" cy="9713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15702" y="1352666"/>
            <a:ext cx="3359044" cy="59931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1404926" y="2922714"/>
            <a:ext cx="310776" cy="4246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528429" y="2922714"/>
            <a:ext cx="1187273" cy="4248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40973" y="1352666"/>
            <a:ext cx="1133773" cy="5999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124394" y="532511"/>
            <a:ext cx="537031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358431" y="256228"/>
            <a:ext cx="2765963" cy="55256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đang hoạt động,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khi có sự cố cần dừng khẩn cấp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1955802" y="3347342"/>
            <a:ext cx="660211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(5, 19)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15702" y="2922714"/>
            <a:ext cx="570206" cy="4246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38857" y="2915750"/>
            <a:ext cx="2116" cy="4316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52666"/>
            <a:ext cx="517910" cy="5992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685067" y="3347353"/>
            <a:ext cx="956621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23) hở ra ngắt duy trì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504220" y="3347342"/>
            <a:ext cx="1015226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414868" y="5137124"/>
            <a:ext cx="1980116" cy="5503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6838017" y="1952643"/>
            <a:ext cx="955012" cy="963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(27,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7315523" y="2915750"/>
            <a:ext cx="2193" cy="4316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404926" y="4762181"/>
            <a:ext cx="0" cy="37494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815125" y="3347353"/>
            <a:ext cx="1005182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011833" y="2923235"/>
            <a:ext cx="580823" cy="42410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011833" y="4762181"/>
            <a:ext cx="0" cy="3749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194317" y="5137123"/>
            <a:ext cx="1635032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427345" y="5137123"/>
            <a:ext cx="1780742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317716" y="4761952"/>
            <a:ext cx="0" cy="3751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52666"/>
            <a:ext cx="2240777" cy="5999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592656" y="2923235"/>
            <a:ext cx="570722" cy="4241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7917540" y="3355602"/>
            <a:ext cx="1157511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lvl="0" algn="ctr">
              <a:defRPr/>
            </a:pP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(25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27),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48" idx="2"/>
            <a:endCxn id="44" idx="0"/>
          </p:cNvCxnSpPr>
          <p:nvPr/>
        </p:nvCxnSpPr>
        <p:spPr bwMode="auto">
          <a:xfrm flipH="1">
            <a:off x="8496296" y="2914991"/>
            <a:ext cx="2760" cy="4406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8" name="Rectangle 47"/>
          <p:cNvSpPr/>
          <p:nvPr/>
        </p:nvSpPr>
        <p:spPr bwMode="auto">
          <a:xfrm>
            <a:off x="7974318" y="1951884"/>
            <a:ext cx="1049475" cy="963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(21,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(23,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 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73" name="Straight Arrow Connector 72"/>
          <p:cNvCxnSpPr>
            <a:stCxn id="9" idx="2"/>
            <a:endCxn id="48" idx="0"/>
          </p:cNvCxnSpPr>
          <p:nvPr/>
        </p:nvCxnSpPr>
        <p:spPr bwMode="auto">
          <a:xfrm>
            <a:off x="5074746" y="1352666"/>
            <a:ext cx="3424310" cy="599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9" name="Rectangle 88"/>
          <p:cNvSpPr/>
          <p:nvPr/>
        </p:nvSpPr>
        <p:spPr bwMode="auto">
          <a:xfrm>
            <a:off x="2659729" y="3461961"/>
            <a:ext cx="726232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2" name="Straight Arrow Connector 91"/>
          <p:cNvCxnSpPr>
            <a:stCxn id="43" idx="2"/>
            <a:endCxn id="89" idx="0"/>
          </p:cNvCxnSpPr>
          <p:nvPr/>
        </p:nvCxnSpPr>
        <p:spPr bwMode="auto">
          <a:xfrm>
            <a:off x="1715702" y="2922714"/>
            <a:ext cx="1307143" cy="5392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53947848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48" grpId="0" animBg="1"/>
      <p:bldP spid="89" grpId="0" animBg="1"/>
    </p:bld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7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130265" y="1720194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93689" y="2220375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55269" y="840608"/>
            <a:ext cx="1637355" cy="4115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24200" y="2956044"/>
            <a:ext cx="1633757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66674" y="2761651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6520180" y="1272976"/>
            <a:ext cx="53340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786351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5" grpId="0" animBg="1"/>
      <p:bldP spid="25" grpId="0"/>
      <p:bldP spid="49" grpId="0" animBg="1"/>
    </p:bld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61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130265" y="172019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93689" y="2220375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5791200" y="1295400"/>
            <a:ext cx="58674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93689" y="2840223"/>
            <a:ext cx="333848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Khóa chéo K</a:t>
            </a:r>
            <a:r>
              <a:rPr kumimoji="0" lang="en-US" alt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(9, 11) và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sz="2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8001000" y="1295400"/>
            <a:ext cx="68580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8001000" y="1838779"/>
            <a:ext cx="68580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214406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9" grpId="0" animBg="1"/>
      <p:bldP spid="49" grpId="1" animBg="1"/>
      <p:bldP spid="11" grpId="0"/>
      <p:bldP spid="12" grpId="0" animBg="1"/>
      <p:bldP spid="15" grpId="0" animBg="1"/>
    </p:bld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76198" y="1748135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Công tắc tơ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và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49105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năng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215741" y="1836200"/>
            <a:ext cx="33656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157903" y="3725333"/>
            <a:ext cx="820543" cy="77122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198463" y="2372775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ba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00642" y="736599"/>
            <a:ext cx="1801091" cy="5478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198464" y="2905146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636194" y="1972730"/>
            <a:ext cx="1853254" cy="5156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6858001" y="4955456"/>
            <a:ext cx="533400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198463" y="4509585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R1, R2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188725" y="398907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432174" y="4876800"/>
            <a:ext cx="2054225" cy="6903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09945" y="5558135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466936" y="5792447"/>
            <a:ext cx="2074306" cy="6663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171448" y="3451206"/>
            <a:ext cx="31946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198463" y="502719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90800" y="-15557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" name="Oval 52"/>
          <p:cNvSpPr/>
          <p:nvPr/>
        </p:nvSpPr>
        <p:spPr bwMode="auto">
          <a:xfrm>
            <a:off x="6764601" y="4283217"/>
            <a:ext cx="533400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6858001" y="6279278"/>
            <a:ext cx="533400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3577167" y="5410200"/>
            <a:ext cx="1824566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3661833" y="4524807"/>
            <a:ext cx="1824566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3516650" y="3108002"/>
            <a:ext cx="2024592" cy="5397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77401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7" grpId="0" animBg="1"/>
      <p:bldP spid="37" grpId="1" animBg="1"/>
      <p:bldP spid="38" grpId="0"/>
      <p:bldP spid="42" grpId="0"/>
      <p:bldP spid="48" grpId="0" animBg="1"/>
      <p:bldP spid="48" grpId="1" animBg="1"/>
      <p:bldP spid="25" grpId="0"/>
      <p:bldP spid="33" grpId="0" animBg="1"/>
      <p:bldP spid="33" grpId="1" animBg="1"/>
      <p:bldP spid="40" grpId="0"/>
      <p:bldP spid="41" grpId="0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7" grpId="0" animBg="1"/>
      <p:bldP spid="57" grpId="1" animBg="1"/>
      <p:bldP spid="58" grpId="0" animBg="1"/>
    </p:bld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64591" y="1752600"/>
            <a:ext cx="297714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387528" y="1202266"/>
            <a:ext cx="422894" cy="43680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8872" y="2217793"/>
            <a:ext cx="99679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EM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771995" y="990600"/>
            <a:ext cx="608797" cy="6345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8872" y="3048000"/>
            <a:ext cx="33133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K+ tiếp điểm phụ K + Start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115131" y="1086323"/>
            <a:ext cx="1048710" cy="8186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496507" y="3584160"/>
            <a:ext cx="423985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25704" y="2667000"/>
            <a:ext cx="304651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OL(3, 5)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180062" y="1110024"/>
            <a:ext cx="57213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66674" y="3810000"/>
            <a:ext cx="315772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 điểm phụ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</a:t>
            </a:r>
            <a:endParaRPr kumimoji="0" lang="en-US" altLang="en-US" sz="2200" b="0" i="0" u="none" strike="noStrike" kern="1200" cap="none" spc="0" normalizeH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402549" y="1214043"/>
            <a:ext cx="553147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361209" y="2212554"/>
            <a:ext cx="16827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Stop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209800"/>
            <a:ext cx="0" cy="32929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616003" y="900999"/>
            <a:ext cx="554949" cy="30614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72182" y="4572000"/>
            <a:ext cx="373512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lang="en-US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(7,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19)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8509357" y="2738692"/>
            <a:ext cx="398287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năng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7892073" y="3155448"/>
            <a:ext cx="608462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8509002" y="3144232"/>
            <a:ext cx="403314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72053" y="5029200"/>
            <a:ext cx="336012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lang="en-US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tiếp điểm phụ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2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Stop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6738815" y="3824906"/>
            <a:ext cx="423985" cy="4051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0" name="Oval 59"/>
          <p:cNvSpPr/>
          <p:nvPr/>
        </p:nvSpPr>
        <p:spPr bwMode="auto">
          <a:xfrm>
            <a:off x="7951267" y="2723358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7713293" y="2298239"/>
            <a:ext cx="398287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66674" y="5791200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 le thời gian R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66674" y="6248400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 le thời gian R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8305800" y="1877812"/>
            <a:ext cx="547767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8305800" y="2334179"/>
            <a:ext cx="547767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8276356" y="3998394"/>
            <a:ext cx="620756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7790961" y="3588319"/>
            <a:ext cx="466384" cy="4051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812317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5" grpId="0"/>
      <p:bldP spid="58" grpId="0" animBg="1"/>
      <p:bldP spid="58" grpId="1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5" grpId="0"/>
      <p:bldP spid="38" grpId="0" animBg="1"/>
      <p:bldP spid="38" grpId="1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28" grpId="0"/>
      <p:bldP spid="30" grpId="0"/>
      <p:bldP spid="36" grpId="0" animBg="1"/>
      <p:bldP spid="36" grpId="1" animBg="1"/>
      <p:bldP spid="37" grpId="0" animBg="1"/>
      <p:bldP spid="37" grpId="1" animBg="1"/>
      <p:bldP spid="42" grpId="0" animBg="1"/>
      <p:bldP spid="43" grpId="0" animBg="1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228600" y="1300163"/>
            <a:ext cx="36700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93272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210023" y="1931205"/>
            <a:ext cx="304800" cy="43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306822" y="91795"/>
            <a:ext cx="3109307" cy="3119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6200" y="6481552"/>
            <a:ext cx="4448186" cy="301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543707" y="581850"/>
            <a:ext cx="2635535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4546989" y="2819400"/>
            <a:ext cx="3009422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057400" y="1540934"/>
            <a:ext cx="2899089" cy="5770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775374" y="2311401"/>
            <a:ext cx="3483695" cy="5591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2 cấp điện trở R1,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81000" y="1541166"/>
            <a:ext cx="1526802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861475" y="403703"/>
            <a:ext cx="1" cy="1781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210023" y="1219023"/>
            <a:ext cx="333368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200525" y="1219200"/>
            <a:ext cx="9498" cy="67420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16577" y="838200"/>
            <a:ext cx="1588423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4708348" y="2311402"/>
            <a:ext cx="2676142" cy="3047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543707" y="1071394"/>
            <a:ext cx="2635535" cy="2952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4546989" y="3311069"/>
            <a:ext cx="2997235" cy="3107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861475" y="880532"/>
            <a:ext cx="0" cy="1908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3506945" y="1366651"/>
            <a:ext cx="1354530" cy="1742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144401" y="1366651"/>
            <a:ext cx="3717074" cy="1745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  <a:endCxn id="42" idx="0"/>
          </p:cNvCxnSpPr>
          <p:nvPr/>
        </p:nvCxnSpPr>
        <p:spPr bwMode="auto">
          <a:xfrm>
            <a:off x="6042075" y="2120006"/>
            <a:ext cx="4344" cy="1913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endCxn id="15" idx="0"/>
          </p:cNvCxnSpPr>
          <p:nvPr/>
        </p:nvCxnSpPr>
        <p:spPr bwMode="auto">
          <a:xfrm flipH="1">
            <a:off x="2517222" y="2117949"/>
            <a:ext cx="934664" cy="1934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2971800" y="247749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1143000" y="76200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5202334" y="1547101"/>
            <a:ext cx="1679482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4861475" y="1366651"/>
            <a:ext cx="1180600" cy="1804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>
            <a:off x="6046419" y="2616200"/>
            <a:ext cx="5281" cy="203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13" idx="2"/>
            <a:endCxn id="47" idx="0"/>
          </p:cNvCxnSpPr>
          <p:nvPr/>
        </p:nvCxnSpPr>
        <p:spPr bwMode="auto">
          <a:xfrm flipH="1">
            <a:off x="6045607" y="3126859"/>
            <a:ext cx="6093" cy="18421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4746636" y="3788789"/>
            <a:ext cx="2590800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15)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936636" y="3788789"/>
            <a:ext cx="3662784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09249" y="4806896"/>
            <a:ext cx="3341987" cy="312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R1, 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4518036" y="4836339"/>
            <a:ext cx="3048000" cy="3248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4746636" y="4302940"/>
            <a:ext cx="2590800" cy="307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2" name="Rectangle 101"/>
          <p:cNvSpPr/>
          <p:nvPr/>
        </p:nvSpPr>
        <p:spPr bwMode="auto">
          <a:xfrm>
            <a:off x="4809876" y="5369738"/>
            <a:ext cx="2477054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103" name="Straight Arrow Connector 102"/>
          <p:cNvCxnSpPr>
            <a:stCxn id="90" idx="2"/>
            <a:endCxn id="101" idx="0"/>
          </p:cNvCxnSpPr>
          <p:nvPr/>
        </p:nvCxnSpPr>
        <p:spPr bwMode="auto">
          <a:xfrm>
            <a:off x="6042036" y="4104247"/>
            <a:ext cx="0" cy="19869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00" idx="2"/>
            <a:endCxn id="102" idx="0"/>
          </p:cNvCxnSpPr>
          <p:nvPr/>
        </p:nvCxnSpPr>
        <p:spPr bwMode="auto">
          <a:xfrm>
            <a:off x="6042036" y="5161158"/>
            <a:ext cx="6367" cy="2085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4213236" y="5862345"/>
            <a:ext cx="3662784" cy="3470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47" idx="2"/>
            <a:endCxn id="90" idx="0"/>
          </p:cNvCxnSpPr>
          <p:nvPr/>
        </p:nvCxnSpPr>
        <p:spPr bwMode="auto">
          <a:xfrm flipH="1">
            <a:off x="6042036" y="3621861"/>
            <a:ext cx="3571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2768028" y="3621861"/>
            <a:ext cx="3277579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6042036" y="4610398"/>
            <a:ext cx="0" cy="2259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102" idx="2"/>
            <a:endCxn id="105" idx="0"/>
          </p:cNvCxnSpPr>
          <p:nvPr/>
        </p:nvCxnSpPr>
        <p:spPr bwMode="auto">
          <a:xfrm flipH="1">
            <a:off x="6044628" y="5677197"/>
            <a:ext cx="3775" cy="1851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15" idx="2"/>
          </p:cNvCxnSpPr>
          <p:nvPr/>
        </p:nvCxnSpPr>
        <p:spPr bwMode="auto">
          <a:xfrm flipH="1">
            <a:off x="713539" y="2870563"/>
            <a:ext cx="1803683" cy="2562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713539" y="3126859"/>
            <a:ext cx="4122" cy="123323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Arrow Connector 61"/>
          <p:cNvCxnSpPr>
            <a:stCxn id="91" idx="2"/>
          </p:cNvCxnSpPr>
          <p:nvPr/>
        </p:nvCxnSpPr>
        <p:spPr bwMode="auto">
          <a:xfrm>
            <a:off x="2768028" y="4104247"/>
            <a:ext cx="0" cy="2941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Arrow Connector 64"/>
          <p:cNvCxnSpPr/>
          <p:nvPr/>
        </p:nvCxnSpPr>
        <p:spPr bwMode="auto">
          <a:xfrm flipH="1" flipV="1">
            <a:off x="713539" y="4360089"/>
            <a:ext cx="2054489" cy="230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Straight Arrow Connector 69"/>
          <p:cNvCxnSpPr>
            <a:endCxn id="95" idx="0"/>
          </p:cNvCxnSpPr>
          <p:nvPr/>
        </p:nvCxnSpPr>
        <p:spPr bwMode="auto">
          <a:xfrm>
            <a:off x="1780242" y="4371632"/>
            <a:ext cx="1" cy="4352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95" idx="2"/>
            <a:endCxn id="7" idx="0"/>
          </p:cNvCxnSpPr>
          <p:nvPr/>
        </p:nvCxnSpPr>
        <p:spPr bwMode="auto">
          <a:xfrm>
            <a:off x="1780243" y="5119304"/>
            <a:ext cx="15236" cy="13622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/>
          <p:nvPr/>
        </p:nvCxnSpPr>
        <p:spPr bwMode="auto">
          <a:xfrm flipH="1" flipV="1">
            <a:off x="1781186" y="6310367"/>
            <a:ext cx="4256767" cy="215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Arrow Connector 81"/>
          <p:cNvCxnSpPr/>
          <p:nvPr/>
        </p:nvCxnSpPr>
        <p:spPr bwMode="auto">
          <a:xfrm>
            <a:off x="6038278" y="6209349"/>
            <a:ext cx="0" cy="1152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3" name="Oval 62"/>
          <p:cNvSpPr/>
          <p:nvPr/>
        </p:nvSpPr>
        <p:spPr bwMode="auto">
          <a:xfrm>
            <a:off x="1734704" y="4335281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5" name="Oval 84"/>
          <p:cNvSpPr/>
          <p:nvPr/>
        </p:nvSpPr>
        <p:spPr bwMode="auto">
          <a:xfrm>
            <a:off x="1755347" y="6266872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7540998" y="1484495"/>
            <a:ext cx="1526802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K(21, 23)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7620000" y="2251192"/>
            <a:ext cx="1435841" cy="10410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Ngăn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uộn dây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(25, N) và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60" name="Straight Arrow Connector 59"/>
          <p:cNvCxnSpPr>
            <a:stCxn id="43" idx="2"/>
            <a:endCxn id="54" idx="0"/>
          </p:cNvCxnSpPr>
          <p:nvPr/>
        </p:nvCxnSpPr>
        <p:spPr bwMode="auto">
          <a:xfrm>
            <a:off x="4861475" y="1366651"/>
            <a:ext cx="3442924" cy="11784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/>
          <p:nvPr/>
        </p:nvCxnSpPr>
        <p:spPr bwMode="auto">
          <a:xfrm>
            <a:off x="8382000" y="2057400"/>
            <a:ext cx="0" cy="2102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169637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5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500"/>
                            </p:stCondLst>
                            <p:childTnLst>
                              <p:par>
                                <p:cTn id="1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00"/>
                            </p:stCondLst>
                            <p:childTnLst>
                              <p:par>
                                <p:cTn id="19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"/>
                            </p:stCondLst>
                            <p:childTnLst>
                              <p:par>
                                <p:cTn id="20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00"/>
                            </p:stCondLst>
                            <p:childTnLst>
                              <p:par>
                                <p:cTn id="2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63" grpId="0" animBg="1"/>
      <p:bldP spid="85" grpId="0" animBg="1"/>
      <p:bldP spid="54" grpId="0" animBg="1"/>
      <p:bldP spid="58" grpId="0" animBg="1"/>
    </p:bld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228600" y="1300163"/>
            <a:ext cx="36700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hãm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năng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7951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Arrow Connector 47"/>
          <p:cNvCxnSpPr>
            <a:stCxn id="54" idx="2"/>
            <a:endCxn id="37" idx="0"/>
          </p:cNvCxnSpPr>
          <p:nvPr/>
        </p:nvCxnSpPr>
        <p:spPr bwMode="auto">
          <a:xfrm>
            <a:off x="5294492" y="510308"/>
            <a:ext cx="2270568" cy="32789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 flipH="1">
            <a:off x="2626807" y="510308"/>
            <a:ext cx="2667685" cy="25169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4" name="Straight Arrow Connector 213"/>
          <p:cNvCxnSpPr>
            <a:stCxn id="59" idx="2"/>
            <a:endCxn id="140" idx="0"/>
          </p:cNvCxnSpPr>
          <p:nvPr/>
        </p:nvCxnSpPr>
        <p:spPr bwMode="auto">
          <a:xfrm>
            <a:off x="2734364" y="6000060"/>
            <a:ext cx="1884560" cy="37374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8" name="Straight Arrow Connector 227"/>
          <p:cNvCxnSpPr>
            <a:stCxn id="137" idx="2"/>
            <a:endCxn id="227" idx="0"/>
          </p:cNvCxnSpPr>
          <p:nvPr/>
        </p:nvCxnSpPr>
        <p:spPr bwMode="auto">
          <a:xfrm flipH="1">
            <a:off x="5368684" y="5031822"/>
            <a:ext cx="2400586" cy="28243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1" name="Straight Arrow Connector 210"/>
          <p:cNvCxnSpPr>
            <a:stCxn id="139" idx="2"/>
            <a:endCxn id="140" idx="0"/>
          </p:cNvCxnSpPr>
          <p:nvPr/>
        </p:nvCxnSpPr>
        <p:spPr bwMode="auto">
          <a:xfrm flipH="1">
            <a:off x="4618924" y="6125604"/>
            <a:ext cx="2473363" cy="248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5" name="Straight Arrow Connector 174"/>
          <p:cNvCxnSpPr>
            <a:stCxn id="58" idx="2"/>
            <a:endCxn id="59" idx="0"/>
          </p:cNvCxnSpPr>
          <p:nvPr/>
        </p:nvCxnSpPr>
        <p:spPr bwMode="auto">
          <a:xfrm flipH="1">
            <a:off x="2734364" y="4837823"/>
            <a:ext cx="1250417" cy="5537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>
            <a:stCxn id="63" idx="2"/>
            <a:endCxn id="59" idx="0"/>
          </p:cNvCxnSpPr>
          <p:nvPr/>
        </p:nvCxnSpPr>
        <p:spPr bwMode="auto">
          <a:xfrm>
            <a:off x="1210783" y="5029200"/>
            <a:ext cx="1523581" cy="3623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3" name="Straight Arrow Connector 172"/>
          <p:cNvCxnSpPr>
            <a:stCxn id="194" idx="2"/>
            <a:endCxn id="91" idx="0"/>
          </p:cNvCxnSpPr>
          <p:nvPr/>
        </p:nvCxnSpPr>
        <p:spPr bwMode="auto">
          <a:xfrm>
            <a:off x="5897000" y="2993220"/>
            <a:ext cx="1870028" cy="30196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/>
          <p:cNvCxnSpPr>
            <a:stCxn id="37" idx="2"/>
          </p:cNvCxnSpPr>
          <p:nvPr/>
        </p:nvCxnSpPr>
        <p:spPr bwMode="auto">
          <a:xfrm>
            <a:off x="7565060" y="1190308"/>
            <a:ext cx="0" cy="182043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>
            <a:off x="2631015" y="1637195"/>
            <a:ext cx="727025" cy="27413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91" idx="2"/>
            <a:endCxn id="128" idx="0"/>
          </p:cNvCxnSpPr>
          <p:nvPr/>
        </p:nvCxnSpPr>
        <p:spPr bwMode="auto">
          <a:xfrm>
            <a:off x="7767028" y="3611895"/>
            <a:ext cx="0" cy="2545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 flipV="1">
            <a:off x="5771950" y="3837529"/>
            <a:ext cx="543025" cy="517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2626807" y="1084535"/>
            <a:ext cx="4208" cy="23988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stCxn id="60" idx="3"/>
            <a:endCxn id="54" idx="1"/>
          </p:cNvCxnSpPr>
          <p:nvPr/>
        </p:nvCxnSpPr>
        <p:spPr bwMode="auto">
          <a:xfrm flipV="1">
            <a:off x="3048000" y="321797"/>
            <a:ext cx="682984" cy="175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730984" y="133286"/>
            <a:ext cx="3127015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 một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5074499" y="4021269"/>
            <a:ext cx="1021081" cy="8165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058893" y="4033955"/>
            <a:ext cx="1851775" cy="8038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8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7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1437337" y="5391564"/>
            <a:ext cx="2594054" cy="6084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được cấp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 DC, hãm động năng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5599554" y="3096231"/>
            <a:ext cx="747911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1275295" y="762000"/>
            <a:ext cx="2703024" cy="3225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6062320" y="838200"/>
            <a:ext cx="3005480" cy="3521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21)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52072" y="2996807"/>
            <a:ext cx="1093060" cy="80376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905000" y="4034099"/>
            <a:ext cx="1018222" cy="80372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 flipH="1">
            <a:off x="1198602" y="2733858"/>
            <a:ext cx="2159438" cy="26294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2631015" y="1637195"/>
            <a:ext cx="2158284" cy="344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762107" y="1637195"/>
            <a:ext cx="1868908" cy="2678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Straight Arrow Connector 72"/>
          <p:cNvCxnSpPr>
            <a:stCxn id="56" idx="2"/>
            <a:endCxn id="58" idx="0"/>
          </p:cNvCxnSpPr>
          <p:nvPr/>
        </p:nvCxnSpPr>
        <p:spPr bwMode="auto">
          <a:xfrm>
            <a:off x="3931921" y="3611454"/>
            <a:ext cx="52860" cy="42250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56" idx="2"/>
            <a:endCxn id="57" idx="0"/>
          </p:cNvCxnSpPr>
          <p:nvPr/>
        </p:nvCxnSpPr>
        <p:spPr bwMode="auto">
          <a:xfrm>
            <a:off x="3931921" y="3611454"/>
            <a:ext cx="1653119" cy="4098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Arrow Connector 74"/>
          <p:cNvCxnSpPr>
            <a:stCxn id="56" idx="2"/>
            <a:endCxn id="45" idx="0"/>
          </p:cNvCxnSpPr>
          <p:nvPr/>
        </p:nvCxnSpPr>
        <p:spPr bwMode="auto">
          <a:xfrm flipH="1">
            <a:off x="2414111" y="3611454"/>
            <a:ext cx="1517810" cy="42264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>
            <a:stCxn id="91" idx="1"/>
            <a:endCxn id="56" idx="3"/>
          </p:cNvCxnSpPr>
          <p:nvPr/>
        </p:nvCxnSpPr>
        <p:spPr bwMode="auto">
          <a:xfrm flipH="1" flipV="1">
            <a:off x="5196841" y="3451004"/>
            <a:ext cx="1269414" cy="25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5771950" y="3451005"/>
            <a:ext cx="0" cy="37840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 flipV="1">
            <a:off x="76200" y="1480810"/>
            <a:ext cx="1255776" cy="226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61081" y="2209800"/>
            <a:ext cx="1332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V="1">
            <a:off x="76200" y="1488409"/>
            <a:ext cx="1" cy="72139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-50719" y="1109246"/>
            <a:ext cx="1090087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228600" y="1905000"/>
            <a:ext cx="1067013" cy="7909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4267200" y="1981200"/>
            <a:ext cx="1044197" cy="8014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K(21, 23)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60" name="Rounded Rectangle 59"/>
          <p:cNvSpPr/>
          <p:nvPr/>
        </p:nvSpPr>
        <p:spPr bwMode="auto">
          <a:xfrm>
            <a:off x="457200" y="133286"/>
            <a:ext cx="2590800" cy="412152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đang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3" name="Rectangle 62"/>
          <p:cNvSpPr/>
          <p:nvPr/>
        </p:nvSpPr>
        <p:spPr bwMode="auto">
          <a:xfrm>
            <a:off x="609600" y="3992993"/>
            <a:ext cx="1202366" cy="10362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Rotor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còn quay theo quán tính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6466255" y="3295181"/>
            <a:ext cx="2601545" cy="3167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2554224" y="1911326"/>
            <a:ext cx="1607631" cy="8225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128" name="Rectangle 127"/>
          <p:cNvSpPr/>
          <p:nvPr/>
        </p:nvSpPr>
        <p:spPr bwMode="auto">
          <a:xfrm>
            <a:off x="6584507" y="3866460"/>
            <a:ext cx="2365041" cy="56464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 chỉnh định, 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(23, 25)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9" name="Rectangle 138"/>
          <p:cNvSpPr/>
          <p:nvPr/>
        </p:nvSpPr>
        <p:spPr bwMode="auto">
          <a:xfrm>
            <a:off x="6201861" y="5311638"/>
            <a:ext cx="1780851" cy="8139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8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7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0" name="Rectangle 139"/>
          <p:cNvSpPr/>
          <p:nvPr/>
        </p:nvSpPr>
        <p:spPr bwMode="auto">
          <a:xfrm>
            <a:off x="1821591" y="6373804"/>
            <a:ext cx="5594666" cy="3317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nguồn DC ra khởi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M, kết thúc hãm động năng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>
            <a:stCxn id="44" idx="2"/>
          </p:cNvCxnSpPr>
          <p:nvPr/>
        </p:nvCxnSpPr>
        <p:spPr bwMode="auto">
          <a:xfrm flipH="1">
            <a:off x="4789298" y="2782661"/>
            <a:ext cx="1" cy="2210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0" name="Straight Arrow Connector 169"/>
          <p:cNvCxnSpPr>
            <a:stCxn id="194" idx="6"/>
            <a:endCxn id="56" idx="0"/>
          </p:cNvCxnSpPr>
          <p:nvPr/>
        </p:nvCxnSpPr>
        <p:spPr bwMode="auto">
          <a:xfrm flipH="1">
            <a:off x="3931921" y="2993220"/>
            <a:ext cx="2060174" cy="2973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8" name="Straight Connector 147"/>
          <p:cNvCxnSpPr/>
          <p:nvPr/>
        </p:nvCxnSpPr>
        <p:spPr bwMode="auto">
          <a:xfrm>
            <a:off x="4789298" y="2995421"/>
            <a:ext cx="2775762" cy="1531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Connector 181"/>
          <p:cNvCxnSpPr/>
          <p:nvPr/>
        </p:nvCxnSpPr>
        <p:spPr bwMode="auto">
          <a:xfrm flipV="1">
            <a:off x="6314975" y="3837530"/>
            <a:ext cx="0" cy="119167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4" name="Straight Connector 183"/>
          <p:cNvCxnSpPr>
            <a:endCxn id="57" idx="2"/>
          </p:cNvCxnSpPr>
          <p:nvPr/>
        </p:nvCxnSpPr>
        <p:spPr bwMode="auto">
          <a:xfrm flipV="1">
            <a:off x="5585029" y="4837823"/>
            <a:ext cx="11" cy="142774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7" name="Straight Connector 186"/>
          <p:cNvCxnSpPr/>
          <p:nvPr/>
        </p:nvCxnSpPr>
        <p:spPr bwMode="auto">
          <a:xfrm flipV="1">
            <a:off x="5585029" y="5029200"/>
            <a:ext cx="729946" cy="262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3" name="Oval 192"/>
          <p:cNvSpPr/>
          <p:nvPr/>
        </p:nvSpPr>
        <p:spPr bwMode="auto">
          <a:xfrm>
            <a:off x="5725160" y="3405541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94" name="Oval 193"/>
          <p:cNvSpPr/>
          <p:nvPr/>
        </p:nvSpPr>
        <p:spPr bwMode="auto">
          <a:xfrm>
            <a:off x="5897000" y="2945562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96" name="Straight Arrow Connector 195"/>
          <p:cNvCxnSpPr>
            <a:stCxn id="128" idx="2"/>
            <a:endCxn id="137" idx="0"/>
          </p:cNvCxnSpPr>
          <p:nvPr/>
        </p:nvCxnSpPr>
        <p:spPr bwMode="auto">
          <a:xfrm>
            <a:off x="7767028" y="4431107"/>
            <a:ext cx="2242" cy="2798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137" idx="2"/>
            <a:endCxn id="139" idx="0"/>
          </p:cNvCxnSpPr>
          <p:nvPr/>
        </p:nvCxnSpPr>
        <p:spPr bwMode="auto">
          <a:xfrm flipH="1">
            <a:off x="7092287" y="5031822"/>
            <a:ext cx="676983" cy="27981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7" name="Straight Arrow Connector 216"/>
          <p:cNvCxnSpPr>
            <a:stCxn id="43" idx="2"/>
            <a:endCxn id="63" idx="0"/>
          </p:cNvCxnSpPr>
          <p:nvPr/>
        </p:nvCxnSpPr>
        <p:spPr bwMode="auto">
          <a:xfrm>
            <a:off x="1198602" y="3800574"/>
            <a:ext cx="12181" cy="19241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Rectangle 226"/>
          <p:cNvSpPr/>
          <p:nvPr/>
        </p:nvSpPr>
        <p:spPr bwMode="auto">
          <a:xfrm>
            <a:off x="4838083" y="5314261"/>
            <a:ext cx="1061201" cy="8113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1331976" y="1324424"/>
            <a:ext cx="2598078" cy="3127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2667000" y="3290554"/>
            <a:ext cx="2529841" cy="3209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79" name="Rectangle 78"/>
          <p:cNvSpPr/>
          <p:nvPr/>
        </p:nvSpPr>
        <p:spPr bwMode="auto">
          <a:xfrm>
            <a:off x="8047433" y="5430084"/>
            <a:ext cx="1029511" cy="8183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137" idx="2"/>
            <a:endCxn id="79" idx="0"/>
          </p:cNvCxnSpPr>
          <p:nvPr/>
        </p:nvCxnSpPr>
        <p:spPr bwMode="auto">
          <a:xfrm>
            <a:off x="7769270" y="5031822"/>
            <a:ext cx="792919" cy="3982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7" name="Rectangle 136"/>
          <p:cNvSpPr/>
          <p:nvPr/>
        </p:nvSpPr>
        <p:spPr bwMode="auto">
          <a:xfrm>
            <a:off x="6454776" y="4710922"/>
            <a:ext cx="2628987" cy="3209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01" name="Rectangle 100"/>
          <p:cNvSpPr/>
          <p:nvPr/>
        </p:nvSpPr>
        <p:spPr bwMode="auto">
          <a:xfrm>
            <a:off x="1383792" y="1905000"/>
            <a:ext cx="1067013" cy="808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cxnSp>
        <p:nvCxnSpPr>
          <p:cNvPr id="102" name="Straight Arrow Connector 101"/>
          <p:cNvCxnSpPr>
            <a:stCxn id="40" idx="2"/>
            <a:endCxn id="101" idx="0"/>
          </p:cNvCxnSpPr>
          <p:nvPr/>
        </p:nvCxnSpPr>
        <p:spPr bwMode="auto">
          <a:xfrm flipH="1">
            <a:off x="1917299" y="1637195"/>
            <a:ext cx="713716" cy="2678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6" name="Rectangle 145"/>
          <p:cNvSpPr/>
          <p:nvPr/>
        </p:nvSpPr>
        <p:spPr bwMode="auto">
          <a:xfrm>
            <a:off x="4463715" y="1322214"/>
            <a:ext cx="2927685" cy="5629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(17, N),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(19, N), R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N), R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N) mất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47" name="Straight Arrow Connector 146"/>
          <p:cNvCxnSpPr>
            <a:stCxn id="34" idx="2"/>
          </p:cNvCxnSpPr>
          <p:nvPr/>
        </p:nvCxnSpPr>
        <p:spPr bwMode="auto">
          <a:xfrm>
            <a:off x="2626807" y="1084535"/>
            <a:ext cx="2444208" cy="2311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1793476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7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5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5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7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25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75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7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75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25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7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0"/>
                            </p:stCondLst>
                            <p:childTnLst>
                              <p:par>
                                <p:cTn id="1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750"/>
                            </p:stCondLst>
                            <p:childTnLst>
                              <p:par>
                                <p:cTn id="1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7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250"/>
                            </p:stCondLst>
                            <p:childTnLst>
                              <p:par>
                                <p:cTn id="1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7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000"/>
                            </p:stCondLst>
                            <p:childTnLst>
                              <p:par>
                                <p:cTn id="1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7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750"/>
                            </p:stCondLst>
                            <p:childTnLst>
                              <p:par>
                                <p:cTn id="1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4500"/>
                            </p:stCondLst>
                            <p:childTnLst>
                              <p:par>
                                <p:cTn id="1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25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75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000"/>
                            </p:stCondLst>
                            <p:childTnLst>
                              <p:par>
                                <p:cTn id="1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675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750"/>
                            </p:stCondLst>
                            <p:childTnLst>
                              <p:par>
                                <p:cTn id="2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7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7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75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750"/>
                            </p:stCondLst>
                            <p:childTnLst>
                              <p:par>
                                <p:cTn id="2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7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75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750"/>
                            </p:stCondLst>
                            <p:childTnLst>
                              <p:par>
                                <p:cTn id="2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5" dur="75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75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750"/>
                            </p:stCondLst>
                            <p:childTnLst>
                              <p:par>
                                <p:cTn id="2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75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75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750"/>
                            </p:stCondLst>
                            <p:childTnLst>
                              <p:par>
                                <p:cTn id="2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3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750"/>
                            </p:stCondLst>
                            <p:childTnLst>
                              <p:par>
                                <p:cTn id="26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75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75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750"/>
                            </p:stCondLst>
                            <p:childTnLst>
                              <p:par>
                                <p:cTn id="2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7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7" grpId="0" animBg="1"/>
      <p:bldP spid="58" grpId="0" animBg="1"/>
      <p:bldP spid="59" grpId="0" animBg="1"/>
      <p:bldP spid="90" grpId="0"/>
      <p:bldP spid="34" grpId="0" animBg="1"/>
      <p:bldP spid="37" grpId="0" animBg="1"/>
      <p:bldP spid="43" grpId="0" animBg="1"/>
      <p:bldP spid="45" grpId="0" animBg="1"/>
      <p:bldP spid="100" grpId="0"/>
      <p:bldP spid="41" grpId="0" animBg="1"/>
      <p:bldP spid="44" grpId="0" animBg="1"/>
      <p:bldP spid="63" grpId="0" animBg="1"/>
      <p:bldP spid="91" grpId="0" animBg="1"/>
      <p:bldP spid="42" grpId="0" animBg="1"/>
      <p:bldP spid="128" grpId="0" animBg="1"/>
      <p:bldP spid="139" grpId="0" animBg="1"/>
      <p:bldP spid="140" grpId="0" animBg="1"/>
      <p:bldP spid="193" grpId="0" animBg="1"/>
      <p:bldP spid="194" grpId="0" animBg="1"/>
      <p:bldP spid="227" grpId="0" animBg="1"/>
      <p:bldP spid="40" grpId="0" animBg="1"/>
      <p:bldP spid="56" grpId="0" animBg="1"/>
      <p:bldP spid="79" grpId="0" animBg="1"/>
      <p:bldP spid="137" grpId="0" animBg="1"/>
      <p:bldP spid="101" grpId="0" animBg="1"/>
      <p:bldP spid="146" grpId="0" animBg="1"/>
    </p:bld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228600" y="1300163"/>
            <a:ext cx="36700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240317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79250" y="3929008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672493" y="360961"/>
            <a:ext cx="3109307" cy="3430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909378" y="1024116"/>
            <a:ext cx="2635535" cy="3285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1068872" y="3347342"/>
            <a:ext cx="1117723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69076" y="3347585"/>
            <a:ext cx="822749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227146" y="704060"/>
            <a:ext cx="1" cy="3200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>
            <a:off x="92558" y="2493397"/>
            <a:ext cx="111508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249" y="2546828"/>
            <a:ext cx="13309" cy="13161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8464" y="2129895"/>
            <a:ext cx="1193405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207646" y="1903444"/>
            <a:ext cx="1016112" cy="10678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4953000" y="1903366"/>
            <a:ext cx="1050513" cy="106843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15702" y="1352666"/>
            <a:ext cx="3511444" cy="55077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1627734" y="2971251"/>
            <a:ext cx="87968" cy="37609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580451" y="2971251"/>
            <a:ext cx="1135251" cy="3763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097542" y="532511"/>
            <a:ext cx="59073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20133" y="256228"/>
            <a:ext cx="3042559" cy="55256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đang hoạt động,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khi có sự cố cần dừng khẩn cấp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277533" y="3347342"/>
            <a:ext cx="1063277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15702" y="2971251"/>
            <a:ext cx="1093470" cy="37609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227146" y="1352666"/>
            <a:ext cx="251111" cy="5507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637236" y="3347353"/>
            <a:ext cx="1052283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 ra ngắt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453459" y="3347342"/>
            <a:ext cx="1116749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541867" y="5137124"/>
            <a:ext cx="2178128" cy="5503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6790267" y="1904487"/>
            <a:ext cx="1050513" cy="10594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7315524" y="2963905"/>
            <a:ext cx="2192" cy="3834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endCxn id="95" idx="0"/>
          </p:cNvCxnSpPr>
          <p:nvPr/>
        </p:nvCxnSpPr>
        <p:spPr bwMode="auto">
          <a:xfrm>
            <a:off x="1730336" y="4762181"/>
            <a:ext cx="0" cy="37494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764866" y="3347353"/>
            <a:ext cx="1105700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011834" y="2971800"/>
            <a:ext cx="466423" cy="3755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011833" y="4762181"/>
            <a:ext cx="0" cy="3749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112566" y="5137123"/>
            <a:ext cx="1798535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338308" y="5137123"/>
            <a:ext cx="1958816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317716" y="4761952"/>
            <a:ext cx="0" cy="3751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227146" y="1352666"/>
            <a:ext cx="2088378" cy="5518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478257" y="2971800"/>
            <a:ext cx="685121" cy="3755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7958773" y="3355602"/>
            <a:ext cx="1090877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19),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48" idx="2"/>
            <a:endCxn id="44" idx="0"/>
          </p:cNvCxnSpPr>
          <p:nvPr/>
        </p:nvCxnSpPr>
        <p:spPr bwMode="auto">
          <a:xfrm>
            <a:off x="8499056" y="2963146"/>
            <a:ext cx="5156" cy="3924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8" name="Rectangle 47"/>
          <p:cNvSpPr/>
          <p:nvPr/>
        </p:nvSpPr>
        <p:spPr bwMode="auto">
          <a:xfrm>
            <a:off x="7921844" y="1903728"/>
            <a:ext cx="1154423" cy="10594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mất điện</a:t>
            </a:r>
          </a:p>
        </p:txBody>
      </p:sp>
      <p:cxnSp>
        <p:nvCxnSpPr>
          <p:cNvPr id="73" name="Straight Arrow Connector 72"/>
          <p:cNvCxnSpPr>
            <a:stCxn id="9" idx="2"/>
            <a:endCxn id="48" idx="0"/>
          </p:cNvCxnSpPr>
          <p:nvPr/>
        </p:nvCxnSpPr>
        <p:spPr bwMode="auto">
          <a:xfrm>
            <a:off x="5227146" y="1352666"/>
            <a:ext cx="3271910" cy="5510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9" name="Rectangle 88"/>
          <p:cNvSpPr/>
          <p:nvPr/>
        </p:nvSpPr>
        <p:spPr bwMode="auto">
          <a:xfrm>
            <a:off x="3405390" y="3411162"/>
            <a:ext cx="988800" cy="13590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K(21, 23)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92" name="Straight Arrow Connector 91"/>
          <p:cNvCxnSpPr>
            <a:stCxn id="43" idx="2"/>
            <a:endCxn id="89" idx="0"/>
          </p:cNvCxnSpPr>
          <p:nvPr/>
        </p:nvCxnSpPr>
        <p:spPr bwMode="auto">
          <a:xfrm>
            <a:off x="1715702" y="2971251"/>
            <a:ext cx="2184088" cy="4399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5756687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48" grpId="0" animBg="1"/>
      <p:bldP spid="89" grpId="0" animBg="1"/>
    </p:bld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67322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38682" y="2428656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00642" y="736599"/>
            <a:ext cx="1801091" cy="5478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28600" y="2975828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90800" y="-15557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6180634" y="1066800"/>
            <a:ext cx="601165" cy="5758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3516650" y="3108002"/>
            <a:ext cx="2024592" cy="5397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801771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25" grpId="0"/>
      <p:bldP spid="53" grpId="0" animBg="1"/>
      <p:bldP spid="58" grpId="0" animBg="1"/>
    </p:bld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6719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375653" y="2236113"/>
            <a:ext cx="297714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387528" y="1202266"/>
            <a:ext cx="422894" cy="43680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7912101" y="1159778"/>
            <a:ext cx="762000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375653" y="2686109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khóa chéo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7059084" y="3488266"/>
            <a:ext cx="804335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064206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50" grpId="0" animBg="1"/>
      <p:bldP spid="35" grpId="0"/>
      <p:bldP spid="47" grpId="0" animBg="1"/>
    </p:bld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76198" y="1748135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Công tắc tơ K và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87459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theme1.xml><?xml version="1.0" encoding="utf-8"?>
<a:theme xmlns:a="http://schemas.openxmlformats.org/drawingml/2006/main" name="Blends">
  <a:themeElements>
    <a:clrScheme name="Blends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17839</TotalTime>
  <Words>15320</Words>
  <Application>Microsoft Office PowerPoint</Application>
  <PresentationFormat>On-screen Show (4:3)</PresentationFormat>
  <Paragraphs>1977</Paragraphs>
  <Slides>183</Slides>
  <Notes>180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183</vt:i4>
      </vt:variant>
    </vt:vector>
  </HeadingPairs>
  <TitlesOfParts>
    <vt:vector size="194" baseType="lpstr">
      <vt:lpstr>ＭＳ Ｐゴシック</vt:lpstr>
      <vt:lpstr>ＭＳ Ｐゴシック</vt:lpstr>
      <vt:lpstr>Arial</vt:lpstr>
      <vt:lpstr>Cambria Math</vt:lpstr>
      <vt:lpstr>Symbol</vt:lpstr>
      <vt:lpstr>Tahoma</vt:lpstr>
      <vt:lpstr>Times New Roman</vt:lpstr>
      <vt:lpstr>Wingdings</vt:lpstr>
      <vt:lpstr>Blends</vt:lpstr>
      <vt:lpstr>AutoCAD.Drawing.17</vt:lpstr>
      <vt:lpstr>Visio</vt:lpstr>
      <vt:lpstr>PowerPoint Presentation</vt:lpstr>
      <vt:lpstr>MỤC TIÊU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Solving problems by searching</dc:title>
  <dc:creator>Min-Yen Kan</dc:creator>
  <cp:lastModifiedBy>Administrator</cp:lastModifiedBy>
  <cp:revision>938</cp:revision>
  <dcterms:created xsi:type="dcterms:W3CDTF">2010-10-05T21:36:22Z</dcterms:created>
  <dcterms:modified xsi:type="dcterms:W3CDTF">2020-09-19T02:11:04Z</dcterms:modified>
</cp:coreProperties>
</file>