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3"/>
  </p:notesMasterIdLst>
  <p:sldIdLst>
    <p:sldId id="281" r:id="rId2"/>
    <p:sldId id="282" r:id="rId3"/>
    <p:sldId id="284" r:id="rId4"/>
    <p:sldId id="417" r:id="rId5"/>
    <p:sldId id="1266" r:id="rId6"/>
    <p:sldId id="287" r:id="rId7"/>
    <p:sldId id="288" r:id="rId8"/>
    <p:sldId id="290" r:id="rId9"/>
    <p:sldId id="291" r:id="rId10"/>
    <p:sldId id="296" r:id="rId11"/>
    <p:sldId id="293" r:id="rId12"/>
    <p:sldId id="294" r:id="rId13"/>
    <p:sldId id="297" r:id="rId14"/>
    <p:sldId id="686" r:id="rId15"/>
    <p:sldId id="676" r:id="rId16"/>
    <p:sldId id="687" r:id="rId17"/>
    <p:sldId id="683" r:id="rId18"/>
    <p:sldId id="638" r:id="rId19"/>
    <p:sldId id="539" r:id="rId20"/>
    <p:sldId id="657" r:id="rId21"/>
    <p:sldId id="1222" r:id="rId22"/>
    <p:sldId id="1224" r:id="rId23"/>
    <p:sldId id="642" r:id="rId24"/>
    <p:sldId id="643" r:id="rId25"/>
    <p:sldId id="1226" r:id="rId26"/>
    <p:sldId id="688" r:id="rId27"/>
    <p:sldId id="689" r:id="rId28"/>
    <p:sldId id="299" r:id="rId29"/>
    <p:sldId id="690" r:id="rId30"/>
    <p:sldId id="691" r:id="rId31"/>
    <p:sldId id="692" r:id="rId32"/>
    <p:sldId id="677" r:id="rId33"/>
    <p:sldId id="684" r:id="rId34"/>
    <p:sldId id="1271" r:id="rId35"/>
    <p:sldId id="679" r:id="rId36"/>
    <p:sldId id="681" r:id="rId37"/>
    <p:sldId id="653" r:id="rId38"/>
    <p:sldId id="654" r:id="rId39"/>
    <p:sldId id="656" r:id="rId40"/>
    <p:sldId id="693" r:id="rId41"/>
    <p:sldId id="651" r:id="rId42"/>
  </p:sldIdLst>
  <p:sldSz cx="18288000" cy="10287000"/>
  <p:notesSz cx="6858000" cy="9144000"/>
  <p:embeddedFontLst>
    <p:embeddedFont>
      <p:font typeface=".VnTime" panose="020B7200000000000000" pitchFamily="34" charset="0"/>
      <p:regular r:id="rId44"/>
    </p:embeddedFont>
    <p:embeddedFont>
      <p:font typeface="Arial Bold" panose="020B0704020202020204" pitchFamily="34" charset="0"/>
      <p:regular r:id="rId45"/>
      <p:bold r:id="rId46"/>
    </p:embeddedFont>
    <p:embeddedFont>
      <p:font typeface="Roboto" panose="02000000000000000000" pitchFamily="2" charset="0"/>
      <p:regular r:id="rId47"/>
    </p:embeddedFont>
    <p:embeddedFont>
      <p:font typeface="Verdana" panose="020B0604030504040204" pitchFamily="34" charset="0"/>
      <p:regular r:id="rId48"/>
      <p:bold r:id="rId49"/>
      <p:italic r:id="rId50"/>
      <p:boldItalic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197"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sz="3600" b="1" i="0" dirty="0">
              <a:solidFill>
                <a:srgbClr val="111111"/>
              </a:solidFill>
            </a:rPr>
            <a:t>Lý </a:t>
          </a:r>
          <a:r>
            <a:rPr lang="en-US" sz="3600" b="1" i="0" dirty="0" err="1">
              <a:solidFill>
                <a:srgbClr val="111111"/>
              </a:solidFill>
            </a:rPr>
            <a:t>luận</a:t>
          </a:r>
          <a:r>
            <a:rPr lang="en-US" sz="3600" b="1" i="0" dirty="0">
              <a:solidFill>
                <a:srgbClr val="111111"/>
              </a:solidFill>
            </a:rPr>
            <a:t> </a:t>
          </a:r>
          <a:r>
            <a:rPr lang="en-US" sz="3600" b="1" i="0" dirty="0" err="1">
              <a:solidFill>
                <a:srgbClr val="111111"/>
              </a:solidFill>
            </a:rPr>
            <a:t>nhận</a:t>
          </a:r>
          <a:r>
            <a:rPr lang="en-US" sz="3600" b="1" i="0" dirty="0">
              <a:solidFill>
                <a:srgbClr val="111111"/>
              </a:solidFill>
            </a:rPr>
            <a:t> </a:t>
          </a:r>
          <a:r>
            <a:rPr lang="en-US" sz="3600" b="1" i="0" dirty="0" err="1">
              <a:solidFill>
                <a:srgbClr val="111111"/>
              </a:solidFill>
            </a:rPr>
            <a:t>thức</a:t>
          </a:r>
          <a:endParaRPr lang="en-US" sz="3600" b="1" i="0" dirty="0">
            <a:solidFill>
              <a:srgbClr val="111111"/>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pPr algn="just">
            <a:lnSpc>
              <a:spcPct val="150000"/>
            </a:lnSpc>
          </a:pPr>
          <a:r>
            <a:rPr lang="en-US" sz="2400" dirty="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 </a:t>
          </a:r>
          <a:r>
            <a:rPr lang="en-US" sz="3200" dirty="0">
              <a:latin typeface="+mn-lt"/>
              <a:cs typeface="Times New Roman" panose="02020603050405020304" pitchFamily="18" charset="0"/>
            </a:rPr>
            <a:t>M</a:t>
          </a:r>
          <a:r>
            <a:rPr lang="vi-VN" sz="3200" dirty="0">
              <a:latin typeface="+mn-lt"/>
              <a:cs typeface="Times New Roman" panose="02020603050405020304" pitchFamily="18" charset="0"/>
            </a:rPr>
            <a:t>ột quá trình phản ánh tích cực, tự giác và sáng tạo thế giới khách quan vào bộ óc con người trên cơ sở thực tiễn, nhằm sáng tạo ra những tri thức về </a:t>
          </a:r>
          <a:r>
            <a:rPr lang="en-US" sz="3200" dirty="0">
              <a:latin typeface="+mn-lt"/>
              <a:cs typeface="Times New Roman" panose="02020603050405020304" pitchFamily="18" charset="0"/>
            </a:rPr>
            <a:t>TGKQ </a:t>
          </a:r>
          <a:endParaRPr lang="en-US" sz="2000" b="0" i="0" dirty="0">
            <a:latin typeface="+mn-lt"/>
            <a:cs typeface="Times New Roman" panose="02020603050405020304" pitchFamily="18" charset="0"/>
          </a:endParaRPr>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ctr">
            <a:lnSpc>
              <a:spcPct val="150000"/>
            </a:lnSpc>
          </a:pPr>
          <a:r>
            <a:rPr lang="en-US" sz="3200" dirty="0">
              <a:latin typeface="+mn-lt"/>
              <a:cs typeface="Times New Roman" panose="02020603050405020304" pitchFamily="18" charset="0"/>
            </a:rPr>
            <a:t>Vai </a:t>
          </a:r>
          <a:r>
            <a:rPr lang="en-US" sz="3200" dirty="0" err="1">
              <a:latin typeface="+mn-lt"/>
              <a:cs typeface="Times New Roman" panose="02020603050405020304" pitchFamily="18" charset="0"/>
            </a:rPr>
            <a:t>trò</a:t>
          </a:r>
          <a:r>
            <a:rPr lang="en-US" sz="3200" dirty="0">
              <a:latin typeface="+mn-lt"/>
              <a:cs typeface="Times New Roman" panose="02020603050405020304" pitchFamily="18" charset="0"/>
            </a:rPr>
            <a:t> </a:t>
          </a:r>
          <a:r>
            <a:rPr lang="en-US" sz="3200" dirty="0" err="1">
              <a:latin typeface="+mn-lt"/>
              <a:cs typeface="Times New Roman" panose="02020603050405020304" pitchFamily="18" charset="0"/>
            </a:rPr>
            <a:t>của</a:t>
          </a:r>
          <a:r>
            <a:rPr lang="en-US" sz="3200" dirty="0">
              <a:latin typeface="+mn-lt"/>
              <a:cs typeface="Times New Roman" panose="02020603050405020304" pitchFamily="18" charset="0"/>
            </a:rPr>
            <a:t> t</a:t>
          </a:r>
          <a:r>
            <a:rPr lang="vi-VN" sz="3200" dirty="0">
              <a:latin typeface="+mn-lt"/>
              <a:cs typeface="Times New Roman" panose="02020603050405020304" pitchFamily="18" charset="0"/>
            </a:rPr>
            <a:t>hực tiễn là cơ sở, là nguồn gốc</a:t>
          </a:r>
          <a:r>
            <a:rPr lang="en-US" sz="3200" dirty="0">
              <a:latin typeface="+mn-lt"/>
              <a:cs typeface="Times New Roman" panose="02020603050405020304" pitchFamily="18" charset="0"/>
            </a:rPr>
            <a:t>; </a:t>
          </a:r>
          <a:r>
            <a:rPr lang="en-US" sz="3200" dirty="0" err="1">
              <a:latin typeface="+mn-lt"/>
              <a:cs typeface="Times New Roman" panose="02020603050405020304" pitchFamily="18" charset="0"/>
            </a:rPr>
            <a:t>động</a:t>
          </a:r>
          <a:r>
            <a:rPr lang="en-US" sz="3200" dirty="0">
              <a:latin typeface="+mn-lt"/>
              <a:cs typeface="Times New Roman" panose="02020603050405020304" pitchFamily="18" charset="0"/>
            </a:rPr>
            <a:t> </a:t>
          </a:r>
          <a:r>
            <a:rPr lang="en-US" sz="3200" dirty="0" err="1">
              <a:latin typeface="+mn-lt"/>
              <a:cs typeface="Times New Roman" panose="02020603050405020304" pitchFamily="18" charset="0"/>
            </a:rPr>
            <a:t>lực</a:t>
          </a:r>
          <a:r>
            <a:rPr lang="en-US" sz="3200" dirty="0">
              <a:latin typeface="+mn-lt"/>
              <a:cs typeface="Times New Roman" panose="02020603050405020304" pitchFamily="18" charset="0"/>
            </a:rPr>
            <a:t>; </a:t>
          </a:r>
          <a:r>
            <a:rPr lang="en-US" sz="3200" dirty="0" err="1">
              <a:latin typeface="+mn-lt"/>
              <a:cs typeface="Times New Roman" panose="02020603050405020304" pitchFamily="18" charset="0"/>
            </a:rPr>
            <a:t>mục</a:t>
          </a:r>
          <a:r>
            <a:rPr lang="en-US" sz="3200" dirty="0">
              <a:latin typeface="+mn-lt"/>
              <a:cs typeface="Times New Roman" panose="02020603050405020304" pitchFamily="18" charset="0"/>
            </a:rPr>
            <a:t> </a:t>
          </a:r>
          <a:r>
            <a:rPr lang="en-US" sz="3200" dirty="0" err="1">
              <a:latin typeface="+mn-lt"/>
              <a:cs typeface="Times New Roman" panose="02020603050405020304" pitchFamily="18" charset="0"/>
            </a:rPr>
            <a:t>đích</a:t>
          </a:r>
          <a:r>
            <a:rPr lang="vi-VN" sz="3200" dirty="0">
              <a:latin typeface="+mn-lt"/>
              <a:cs typeface="Times New Roman" panose="02020603050405020304" pitchFamily="18" charset="0"/>
            </a:rPr>
            <a:t> của nhận thức, là tiêu chuẩn của chân lý.</a:t>
          </a:r>
          <a:endParaRPr lang="en-US" sz="3200" dirty="0">
            <a:latin typeface="+mn-lt"/>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364164" custScaleY="58751">
        <dgm:presLayoutVars>
          <dgm:chPref val="3"/>
        </dgm:presLayoutVars>
      </dgm:prSet>
      <dgm:spPr/>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289756" custScaleY="165976">
        <dgm:presLayoutVars>
          <dgm:chPref val="3"/>
        </dgm:presLayoutVars>
      </dgm:prSet>
      <dgm:spPr/>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234180" custScaleY="161477">
        <dgm:presLayoutVars>
          <dgm:chPref val="3"/>
        </dgm:presLayoutVars>
      </dgm:prSet>
      <dgm:spPr/>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32387A1A-3E47-426D-BEBA-A7CFF522051B}" type="presOf" srcId="{E3FF7C17-19DF-4C2E-9E5D-E62B75590468}" destId="{BA78B410-DE8F-44D1-83E3-D64AFE96E75E}" srcOrd="0" destOrd="0" presId="urn:microsoft.com/office/officeart/2005/8/layout/hierarchy1"/>
    <dgm:cxn modelId="{5D3DA332-F99D-4BE8-940F-CC76F6A70B39}" type="presOf" srcId="{B825C8E4-04BE-4573-811F-87EE3559D868}" destId="{DEAE0D54-4137-4CCF-84E9-01F64799C921}" srcOrd="0" destOrd="0" presId="urn:microsoft.com/office/officeart/2005/8/layout/hierarchy1"/>
    <dgm:cxn modelId="{C716D040-6413-46E9-B75A-0366095B38CA}" srcId="{B825C8E4-04BE-4573-811F-87EE3559D868}" destId="{D9736830-C6AB-4DA4-B40A-1EED089F6FE4}" srcOrd="1" destOrd="0" parTransId="{E3FF7C17-19DF-4C2E-9E5D-E62B75590468}" sibTransId="{149E9C03-8772-48BE-B9E4-624F654C750B}"/>
    <dgm:cxn modelId="{69AD0086-AAA9-4A19-9FD2-2C6C29370C74}" srcId="{B825C8E4-04BE-4573-811F-87EE3559D868}" destId="{C19B5B2E-7976-43B7-8BCA-8BC9FD7A1B12}" srcOrd="0" destOrd="0" parTransId="{FA4E858A-79DF-4A2A-BE39-210CF0396429}" sibTransId="{38776D19-2A4B-411D-88A8-91EBF94423A7}"/>
    <dgm:cxn modelId="{1BACFDE3-3CC3-4E3C-8E76-9E500BA896C2}" type="presOf" srcId="{931A16ED-2895-4976-A761-BC658361775E}" destId="{02A6B86D-65BA-4B9A-AD75-09D3DEBC7F73}"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1DB65BF4-019E-48BC-85D5-747EEEE18DA0}" type="presOf" srcId="{FA4E858A-79DF-4A2A-BE39-210CF0396429}" destId="{5BA948A7-BD1F-4A9E-9369-C9162CF7A869}"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8748290" y="1696580"/>
          <a:ext cx="4992975" cy="930913"/>
        </a:xfrm>
        <a:custGeom>
          <a:avLst/>
          <a:gdLst/>
          <a:ahLst/>
          <a:cxnLst/>
          <a:rect l="0" t="0" r="0" b="0"/>
          <a:pathLst>
            <a:path>
              <a:moveTo>
                <a:pt x="0" y="0"/>
              </a:moveTo>
              <a:lnTo>
                <a:pt x="0" y="634390"/>
              </a:lnTo>
              <a:lnTo>
                <a:pt x="4992975" y="634390"/>
              </a:lnTo>
              <a:lnTo>
                <a:pt x="4992975" y="9309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4644766" y="1696580"/>
          <a:ext cx="4103524" cy="930913"/>
        </a:xfrm>
        <a:custGeom>
          <a:avLst/>
          <a:gdLst/>
          <a:ahLst/>
          <a:cxnLst/>
          <a:rect l="0" t="0" r="0" b="0"/>
          <a:pathLst>
            <a:path>
              <a:moveTo>
                <a:pt x="4103524" y="0"/>
              </a:moveTo>
              <a:lnTo>
                <a:pt x="4103524" y="634390"/>
              </a:lnTo>
              <a:lnTo>
                <a:pt x="0" y="634390"/>
              </a:lnTo>
              <a:lnTo>
                <a:pt x="0" y="9309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2920120" y="502443"/>
          <a:ext cx="11656339" cy="1194137"/>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3275769" y="840310"/>
          <a:ext cx="11656339" cy="119413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b="1" i="0" kern="1200" dirty="0">
              <a:solidFill>
                <a:srgbClr val="111111"/>
              </a:solidFill>
            </a:rPr>
            <a:t>Lý </a:t>
          </a:r>
          <a:r>
            <a:rPr lang="en-US" sz="3600" b="1" i="0" kern="1200" dirty="0" err="1">
              <a:solidFill>
                <a:srgbClr val="111111"/>
              </a:solidFill>
            </a:rPr>
            <a:t>luận</a:t>
          </a:r>
          <a:r>
            <a:rPr lang="en-US" sz="3600" b="1" i="0" kern="1200" dirty="0">
              <a:solidFill>
                <a:srgbClr val="111111"/>
              </a:solidFill>
            </a:rPr>
            <a:t> </a:t>
          </a:r>
          <a:r>
            <a:rPr lang="en-US" sz="3600" b="1" i="0" kern="1200" dirty="0" err="1">
              <a:solidFill>
                <a:srgbClr val="111111"/>
              </a:solidFill>
            </a:rPr>
            <a:t>nhận</a:t>
          </a:r>
          <a:r>
            <a:rPr lang="en-US" sz="3600" b="1" i="0" kern="1200" dirty="0">
              <a:solidFill>
                <a:srgbClr val="111111"/>
              </a:solidFill>
            </a:rPr>
            <a:t> </a:t>
          </a:r>
          <a:r>
            <a:rPr lang="en-US" sz="3600" b="1" i="0" kern="1200" dirty="0" err="1">
              <a:solidFill>
                <a:srgbClr val="111111"/>
              </a:solidFill>
            </a:rPr>
            <a:t>thức</a:t>
          </a:r>
          <a:endParaRPr lang="en-US" sz="3600" b="1" i="0" kern="1200" dirty="0">
            <a:solidFill>
              <a:srgbClr val="111111"/>
            </a:solidFill>
          </a:endParaRPr>
        </a:p>
      </dsp:txBody>
      <dsp:txXfrm>
        <a:off x="3310744" y="875285"/>
        <a:ext cx="11586389" cy="1124187"/>
      </dsp:txXfrm>
    </dsp:sp>
    <dsp:sp modelId="{A1976460-A104-42AC-9C63-A0FCBF45F199}">
      <dsp:nvSpPr>
        <dsp:cNvPr id="0" name=""/>
        <dsp:cNvSpPr/>
      </dsp:nvSpPr>
      <dsp:spPr>
        <a:xfrm>
          <a:off x="7439" y="2627494"/>
          <a:ext cx="9274652" cy="3373527"/>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363089" y="2965361"/>
          <a:ext cx="9274652" cy="337352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15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 </a:t>
          </a:r>
          <a:r>
            <a:rPr lang="en-US" sz="3600" kern="1200" dirty="0">
              <a:latin typeface="Times New Roman" panose="02020603050405020304" pitchFamily="18" charset="0"/>
              <a:cs typeface="Times New Roman" panose="02020603050405020304" pitchFamily="18" charset="0"/>
            </a:rPr>
            <a:t>………………: </a:t>
          </a:r>
          <a:r>
            <a:rPr lang="en-US" sz="3200" kern="1200" dirty="0">
              <a:latin typeface="+mn-lt"/>
              <a:cs typeface="Times New Roman" panose="02020603050405020304" pitchFamily="18" charset="0"/>
            </a:rPr>
            <a:t>M</a:t>
          </a:r>
          <a:r>
            <a:rPr lang="vi-VN" sz="3200" kern="1200" dirty="0">
              <a:latin typeface="+mn-lt"/>
              <a:cs typeface="Times New Roman" panose="02020603050405020304" pitchFamily="18" charset="0"/>
            </a:rPr>
            <a:t>ột quá trình phản ánh tích cực, tự giác và sáng tạo thế giới khách quan vào bộ óc con người trên cơ sở thực tiễn, nhằm sáng tạo ra những tri thức về </a:t>
          </a:r>
          <a:r>
            <a:rPr lang="en-US" sz="3200" kern="1200" dirty="0">
              <a:latin typeface="+mn-lt"/>
              <a:cs typeface="Times New Roman" panose="02020603050405020304" pitchFamily="18" charset="0"/>
            </a:rPr>
            <a:t>TGKQ </a:t>
          </a:r>
          <a:endParaRPr lang="en-US" sz="2000" b="0" i="0" kern="1200" dirty="0">
            <a:latin typeface="+mn-lt"/>
            <a:cs typeface="Times New Roman" panose="02020603050405020304" pitchFamily="18" charset="0"/>
          </a:endParaRPr>
        </a:p>
      </dsp:txBody>
      <dsp:txXfrm>
        <a:off x="461896" y="3064168"/>
        <a:ext cx="9077038" cy="3175913"/>
      </dsp:txXfrm>
    </dsp:sp>
    <dsp:sp modelId="{6BF3B78E-B09F-4E3B-B4C6-00A051583277}">
      <dsp:nvSpPr>
        <dsp:cNvPr id="0" name=""/>
        <dsp:cNvSpPr/>
      </dsp:nvSpPr>
      <dsp:spPr>
        <a:xfrm>
          <a:off x="9993391" y="2627494"/>
          <a:ext cx="7495748" cy="3282083"/>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10349041" y="2965361"/>
          <a:ext cx="7495748" cy="328208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150000"/>
            </a:lnSpc>
            <a:spcBef>
              <a:spcPct val="0"/>
            </a:spcBef>
            <a:spcAft>
              <a:spcPct val="35000"/>
            </a:spcAft>
            <a:buNone/>
          </a:pPr>
          <a:r>
            <a:rPr lang="en-US" sz="3200" kern="1200" dirty="0">
              <a:latin typeface="+mn-lt"/>
              <a:cs typeface="Times New Roman" panose="02020603050405020304" pitchFamily="18" charset="0"/>
            </a:rPr>
            <a:t>Vai </a:t>
          </a:r>
          <a:r>
            <a:rPr lang="en-US" sz="3200" kern="1200" dirty="0" err="1">
              <a:latin typeface="+mn-lt"/>
              <a:cs typeface="Times New Roman" panose="02020603050405020304" pitchFamily="18" charset="0"/>
            </a:rPr>
            <a:t>trò</a:t>
          </a:r>
          <a:r>
            <a:rPr lang="en-US" sz="3200" kern="1200" dirty="0">
              <a:latin typeface="+mn-lt"/>
              <a:cs typeface="Times New Roman" panose="02020603050405020304" pitchFamily="18" charset="0"/>
            </a:rPr>
            <a:t> </a:t>
          </a:r>
          <a:r>
            <a:rPr lang="en-US" sz="3200" kern="1200" dirty="0" err="1">
              <a:latin typeface="+mn-lt"/>
              <a:cs typeface="Times New Roman" panose="02020603050405020304" pitchFamily="18" charset="0"/>
            </a:rPr>
            <a:t>của</a:t>
          </a:r>
          <a:r>
            <a:rPr lang="en-US" sz="3200" kern="1200" dirty="0">
              <a:latin typeface="+mn-lt"/>
              <a:cs typeface="Times New Roman" panose="02020603050405020304" pitchFamily="18" charset="0"/>
            </a:rPr>
            <a:t> t</a:t>
          </a:r>
          <a:r>
            <a:rPr lang="vi-VN" sz="3200" kern="1200" dirty="0">
              <a:latin typeface="+mn-lt"/>
              <a:cs typeface="Times New Roman" panose="02020603050405020304" pitchFamily="18" charset="0"/>
            </a:rPr>
            <a:t>hực tiễn là cơ sở, là nguồn gốc</a:t>
          </a:r>
          <a:r>
            <a:rPr lang="en-US" sz="3200" kern="1200" dirty="0">
              <a:latin typeface="+mn-lt"/>
              <a:cs typeface="Times New Roman" panose="02020603050405020304" pitchFamily="18" charset="0"/>
            </a:rPr>
            <a:t>; </a:t>
          </a:r>
          <a:r>
            <a:rPr lang="en-US" sz="3200" kern="1200" dirty="0" err="1">
              <a:latin typeface="+mn-lt"/>
              <a:cs typeface="Times New Roman" panose="02020603050405020304" pitchFamily="18" charset="0"/>
            </a:rPr>
            <a:t>động</a:t>
          </a:r>
          <a:r>
            <a:rPr lang="en-US" sz="3200" kern="1200" dirty="0">
              <a:latin typeface="+mn-lt"/>
              <a:cs typeface="Times New Roman" panose="02020603050405020304" pitchFamily="18" charset="0"/>
            </a:rPr>
            <a:t> </a:t>
          </a:r>
          <a:r>
            <a:rPr lang="en-US" sz="3200" kern="1200" dirty="0" err="1">
              <a:latin typeface="+mn-lt"/>
              <a:cs typeface="Times New Roman" panose="02020603050405020304" pitchFamily="18" charset="0"/>
            </a:rPr>
            <a:t>lực</a:t>
          </a:r>
          <a:r>
            <a:rPr lang="en-US" sz="3200" kern="1200" dirty="0">
              <a:latin typeface="+mn-lt"/>
              <a:cs typeface="Times New Roman" panose="02020603050405020304" pitchFamily="18" charset="0"/>
            </a:rPr>
            <a:t>; </a:t>
          </a:r>
          <a:r>
            <a:rPr lang="en-US" sz="3200" kern="1200" dirty="0" err="1">
              <a:latin typeface="+mn-lt"/>
              <a:cs typeface="Times New Roman" panose="02020603050405020304" pitchFamily="18" charset="0"/>
            </a:rPr>
            <a:t>mục</a:t>
          </a:r>
          <a:r>
            <a:rPr lang="en-US" sz="3200" kern="1200" dirty="0">
              <a:latin typeface="+mn-lt"/>
              <a:cs typeface="Times New Roman" panose="02020603050405020304" pitchFamily="18" charset="0"/>
            </a:rPr>
            <a:t> </a:t>
          </a:r>
          <a:r>
            <a:rPr lang="en-US" sz="3200" kern="1200" dirty="0" err="1">
              <a:latin typeface="+mn-lt"/>
              <a:cs typeface="Times New Roman" panose="02020603050405020304" pitchFamily="18" charset="0"/>
            </a:rPr>
            <a:t>đích</a:t>
          </a:r>
          <a:r>
            <a:rPr lang="vi-VN" sz="3200" kern="1200" dirty="0">
              <a:latin typeface="+mn-lt"/>
              <a:cs typeface="Times New Roman" panose="02020603050405020304" pitchFamily="18" charset="0"/>
            </a:rPr>
            <a:t> của nhận thức, là tiêu chuẩn của chân lý.</a:t>
          </a:r>
          <a:endParaRPr lang="en-US" sz="3200" kern="1200" dirty="0">
            <a:latin typeface="+mn-lt"/>
            <a:cs typeface="Times New Roman" panose="02020603050405020304" pitchFamily="18" charset="0"/>
          </a:endParaRPr>
        </a:p>
      </dsp:txBody>
      <dsp:txXfrm>
        <a:off x="10445170" y="3061490"/>
        <a:ext cx="7303490" cy="3089825"/>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1BC343-A05C-4993-BF6A-C71B90E49D10}" type="datetimeFigureOut">
              <a:rPr lang="en-US" smtClean="0"/>
              <a:t>8/26/2024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DB899-B0B8-4B51-BBE8-C685574A4106}" type="slidenum">
              <a:rPr lang="en-US" smtClean="0"/>
              <a:t>‹#›</a:t>
            </a:fld>
            <a:endParaRPr lang="en-US"/>
          </a:p>
        </p:txBody>
      </p:sp>
    </p:spTree>
    <p:extLst>
      <p:ext uri="{BB962C8B-B14F-4D97-AF65-F5344CB8AC3E}">
        <p14:creationId xmlns:p14="http://schemas.microsoft.com/office/powerpoint/2010/main" val="5276569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080E9C36-B18B-E399-1BD2-A88363BDD557}"/>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8E9FA0EE-BB0D-AB89-6C70-960D05BA35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3195641"/>
            <a:ext cx="15544800" cy="2205038"/>
          </a:xfrm>
        </p:spPr>
        <p:txBody>
          <a:bodyPr/>
          <a:lstStyle/>
          <a:p>
            <a:r>
              <a:rPr lang="en-US"/>
              <a:t>Click to edit Master title style</a:t>
            </a:r>
          </a:p>
        </p:txBody>
      </p:sp>
      <p:sp>
        <p:nvSpPr>
          <p:cNvPr id="3" name="Subtitle 2"/>
          <p:cNvSpPr>
            <a:spLocks noGrp="1"/>
          </p:cNvSpPr>
          <p:nvPr>
            <p:ph type="subTitle" idx="1"/>
          </p:nvPr>
        </p:nvSpPr>
        <p:spPr>
          <a:xfrm>
            <a:off x="2743200" y="5829300"/>
            <a:ext cx="12801600" cy="2628900"/>
          </a:xfrm>
        </p:spPr>
        <p:txBody>
          <a:bodyPr/>
          <a:lstStyle>
            <a:lvl1pPr marL="0" indent="0" algn="ctr">
              <a:buNone/>
              <a:defRPr/>
            </a:lvl1pPr>
            <a:lvl2pPr marL="685800" indent="0" algn="ctr">
              <a:buNone/>
              <a:defRPr/>
            </a:lvl2pPr>
            <a:lvl3pPr marL="1371600" indent="0" algn="ctr">
              <a:buNone/>
              <a:defRPr/>
            </a:lvl3pPr>
            <a:lvl4pPr marL="2057400" indent="0" algn="ctr">
              <a:buNone/>
              <a:defRPr/>
            </a:lvl4pPr>
            <a:lvl5pPr marL="2743200" indent="0" algn="ctr">
              <a:buNone/>
              <a:defRPr/>
            </a:lvl5pPr>
            <a:lvl6pPr marL="3429000" indent="0" algn="ctr">
              <a:buNone/>
              <a:defRPr/>
            </a:lvl6pPr>
            <a:lvl7pPr marL="4114800" indent="0" algn="ctr">
              <a:buNone/>
              <a:defRPr/>
            </a:lvl7pPr>
            <a:lvl8pPr marL="4800600" indent="0" algn="ctr">
              <a:buNone/>
              <a:defRPr/>
            </a:lvl8pPr>
            <a:lvl9pPr marL="54864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atin typeface=".VnTime" panose="020B7200000000000000" pitchFamily="34" charset="0"/>
              </a:defRPr>
            </a:lvl1pPr>
          </a:lstStyle>
          <a:p>
            <a:pPr>
              <a:defRPr/>
            </a:pPr>
            <a:fld id="{DA4466BB-E9E7-4D37-9A8C-9209D7A33892}" type="slidenum">
              <a:rPr lang="en-US" altLang="en-US"/>
              <a:pPr>
                <a:defRPr/>
              </a:pPr>
              <a:t>‹#›</a:t>
            </a:fld>
            <a:endParaRPr lang="en-US" altLang="en-US"/>
          </a:p>
        </p:txBody>
      </p:sp>
    </p:spTree>
    <p:extLst>
      <p:ext uri="{BB962C8B-B14F-4D97-AF65-F5344CB8AC3E}">
        <p14:creationId xmlns:p14="http://schemas.microsoft.com/office/powerpoint/2010/main" val="565412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atin typeface=".VnTime" panose="020B7200000000000000" pitchFamily="34" charset="0"/>
              </a:defRPr>
            </a:lvl1pPr>
          </a:lstStyle>
          <a:p>
            <a:pPr>
              <a:defRPr/>
            </a:pPr>
            <a:fld id="{DFEEE043-C59F-4608-8EB0-5E02DF93AC62}" type="slidenum">
              <a:rPr lang="en-US" altLang="en-US"/>
              <a:pPr>
                <a:defRPr/>
              </a:pPr>
              <a:t>‹#›</a:t>
            </a:fld>
            <a:endParaRPr lang="en-US" altLang="en-US"/>
          </a:p>
        </p:txBody>
      </p:sp>
    </p:spTree>
    <p:extLst>
      <p:ext uri="{BB962C8B-B14F-4D97-AF65-F5344CB8AC3E}">
        <p14:creationId xmlns:p14="http://schemas.microsoft.com/office/powerpoint/2010/main" val="4241615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6C6E0099-8453-4C25-82FC-33F277DA7249}"/>
              </a:ext>
            </a:extLst>
          </p:cNvPr>
          <p:cNvSpPr>
            <a:spLocks noGrp="1"/>
          </p:cNvSpPr>
          <p:nvPr>
            <p:ph type="ftr" sz="quarter" idx="11"/>
          </p:nvPr>
        </p:nvSpPr>
        <p:spPr>
          <a:xfrm>
            <a:off x="1600200" y="9625014"/>
            <a:ext cx="9715500" cy="547688"/>
          </a:xfrm>
          <a:prstGeom prst="rect">
            <a:avLst/>
          </a:prstGeom>
        </p:spPr>
        <p:txBody>
          <a:bodyPr/>
          <a:lstStyle/>
          <a:p>
            <a:pPr>
              <a:defRPr/>
            </a:pPr>
            <a:r>
              <a:rPr lang="fr-CA" altLang="zh-CN"/>
              <a:t>KHOA LÝ LUẬN CHÍNH TRỊ                                             BỘ MÔN PHÁP LUẬT  </a:t>
            </a:r>
          </a:p>
        </p:txBody>
      </p:sp>
    </p:spTree>
    <p:extLst>
      <p:ext uri="{BB962C8B-B14F-4D97-AF65-F5344CB8AC3E}">
        <p14:creationId xmlns:p14="http://schemas.microsoft.com/office/powerpoint/2010/main" val="2879195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2400302"/>
            <a:ext cx="8077200" cy="6788944"/>
          </a:xfrm>
        </p:spPr>
        <p:txBody>
          <a:bodyPr/>
          <a:lstStyle>
            <a:lvl1pPr>
              <a:defRPr sz="4200"/>
            </a:lvl1pPr>
            <a:lvl2pPr>
              <a:defRPr sz="3600"/>
            </a:lvl2pPr>
            <a:lvl3pPr>
              <a:defRPr sz="30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296400" y="2400302"/>
            <a:ext cx="8077200" cy="6788944"/>
          </a:xfrm>
        </p:spPr>
        <p:txBody>
          <a:bodyPr/>
          <a:lstStyle>
            <a:lvl1pPr>
              <a:defRPr sz="4200"/>
            </a:lvl1pPr>
            <a:lvl2pPr>
              <a:defRPr sz="3600"/>
            </a:lvl2pPr>
            <a:lvl3pPr>
              <a:defRPr sz="30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232DAD8-3DB7-B1E4-DE49-8B22C7BE6837}"/>
              </a:ext>
            </a:extLst>
          </p:cNvPr>
          <p:cNvSpPr>
            <a:spLocks noGrp="1"/>
          </p:cNvSpPr>
          <p:nvPr>
            <p:ph type="dt" sz="half" idx="10"/>
          </p:nvPr>
        </p:nvSpPr>
        <p:spPr/>
        <p:txBody>
          <a:bodyPr/>
          <a:lstStyle>
            <a:lvl1pPr>
              <a:defRPr>
                <a:latin typeface=".VnTime" pitchFamily="34" charset="0"/>
                <a:cs typeface="Arial" pitchFamily="34" charset="0"/>
              </a:defRPr>
            </a:lvl1pPr>
          </a:lstStyle>
          <a:p>
            <a:pPr>
              <a:defRPr/>
            </a:pPr>
            <a:endParaRPr lang="en-US" altLang="en-US"/>
          </a:p>
        </p:txBody>
      </p:sp>
      <p:sp>
        <p:nvSpPr>
          <p:cNvPr id="6" name="Footer Placeholder 5">
            <a:extLst>
              <a:ext uri="{FF2B5EF4-FFF2-40B4-BE49-F238E27FC236}">
                <a16:creationId xmlns:a16="http://schemas.microsoft.com/office/drawing/2014/main" id="{A3A16D86-B0C3-7A5F-D56D-CDEE4610F102}"/>
              </a:ext>
            </a:extLst>
          </p:cNvPr>
          <p:cNvSpPr>
            <a:spLocks noGrp="1"/>
          </p:cNvSpPr>
          <p:nvPr>
            <p:ph type="ftr" sz="quarter" idx="11"/>
          </p:nvPr>
        </p:nvSpPr>
        <p:spPr/>
        <p:txBody>
          <a:bodyPr/>
          <a:lstStyle>
            <a:lvl1pPr>
              <a:defRPr>
                <a:latin typeface=".VnTime" pitchFamily="34" charset="0"/>
                <a:cs typeface="Arial" pitchFamily="34" charset="0"/>
              </a:defRPr>
            </a:lvl1pPr>
          </a:lstStyle>
          <a:p>
            <a:pPr>
              <a:defRPr/>
            </a:pPr>
            <a:endParaRPr lang="en-US" altLang="en-US"/>
          </a:p>
        </p:txBody>
      </p:sp>
      <p:sp>
        <p:nvSpPr>
          <p:cNvPr id="7" name="Slide Number Placeholder 6">
            <a:extLst>
              <a:ext uri="{FF2B5EF4-FFF2-40B4-BE49-F238E27FC236}">
                <a16:creationId xmlns:a16="http://schemas.microsoft.com/office/drawing/2014/main" id="{8B76136E-5EEF-B455-E0E5-6421C0A513ED}"/>
              </a:ext>
            </a:extLst>
          </p:cNvPr>
          <p:cNvSpPr>
            <a:spLocks noGrp="1"/>
          </p:cNvSpPr>
          <p:nvPr>
            <p:ph type="sldNum" sz="quarter" idx="12"/>
          </p:nvPr>
        </p:nvSpPr>
        <p:spPr/>
        <p:txBody>
          <a:bodyPr/>
          <a:lstStyle>
            <a:lvl1pPr>
              <a:defRPr>
                <a:latin typeface=".VnTime" panose="020B7200000000000000" pitchFamily="34" charset="0"/>
              </a:defRPr>
            </a:lvl1pPr>
          </a:lstStyle>
          <a:p>
            <a:fld id="{ECB93558-E4D9-4801-91A5-180327C35041}" type="slidenum">
              <a:rPr lang="en-US" altLang="en-US"/>
              <a:pPr/>
              <a:t>‹#›</a:t>
            </a:fld>
            <a:endParaRPr lang="en-US" altLang="en-US"/>
          </a:p>
        </p:txBody>
      </p:sp>
    </p:spTree>
    <p:extLst>
      <p:ext uri="{BB962C8B-B14F-4D97-AF65-F5344CB8AC3E}">
        <p14:creationId xmlns:p14="http://schemas.microsoft.com/office/powerpoint/2010/main" val="2124720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173A937-680A-5B74-D816-204F7F2E5062}"/>
              </a:ext>
            </a:extLst>
          </p:cNvPr>
          <p:cNvSpPr>
            <a:spLocks noGrp="1"/>
          </p:cNvSpPr>
          <p:nvPr>
            <p:ph type="dt" sz="half" idx="10"/>
          </p:nvPr>
        </p:nvSpPr>
        <p:spPr/>
        <p:txBody>
          <a:bodyPr/>
          <a:lstStyle>
            <a:lvl1pPr>
              <a:defRPr>
                <a:latin typeface=".VnTime" pitchFamily="34" charset="0"/>
                <a:cs typeface="Arial" pitchFamily="34" charset="0"/>
              </a:defRPr>
            </a:lvl1pPr>
          </a:lstStyle>
          <a:p>
            <a:pPr>
              <a:defRPr/>
            </a:pPr>
            <a:endParaRPr lang="en-US" altLang="en-US"/>
          </a:p>
        </p:txBody>
      </p:sp>
      <p:sp>
        <p:nvSpPr>
          <p:cNvPr id="4" name="Footer Placeholder 3">
            <a:extLst>
              <a:ext uri="{FF2B5EF4-FFF2-40B4-BE49-F238E27FC236}">
                <a16:creationId xmlns:a16="http://schemas.microsoft.com/office/drawing/2014/main" id="{EFA3529D-EFE7-03B1-551B-10A81D93080E}"/>
              </a:ext>
            </a:extLst>
          </p:cNvPr>
          <p:cNvSpPr>
            <a:spLocks noGrp="1"/>
          </p:cNvSpPr>
          <p:nvPr>
            <p:ph type="ftr" sz="quarter" idx="11"/>
          </p:nvPr>
        </p:nvSpPr>
        <p:spPr/>
        <p:txBody>
          <a:bodyPr/>
          <a:lstStyle>
            <a:lvl1pPr>
              <a:defRPr>
                <a:latin typeface=".VnTime" pitchFamily="34" charset="0"/>
                <a:cs typeface="Arial" pitchFamily="34" charset="0"/>
              </a:defRPr>
            </a:lvl1pPr>
          </a:lstStyle>
          <a:p>
            <a:pPr>
              <a:defRPr/>
            </a:pPr>
            <a:endParaRPr lang="en-US" altLang="en-US"/>
          </a:p>
        </p:txBody>
      </p:sp>
      <p:sp>
        <p:nvSpPr>
          <p:cNvPr id="5" name="Slide Number Placeholder 4">
            <a:extLst>
              <a:ext uri="{FF2B5EF4-FFF2-40B4-BE49-F238E27FC236}">
                <a16:creationId xmlns:a16="http://schemas.microsoft.com/office/drawing/2014/main" id="{9616FD87-21DF-10F8-8149-12C401398D65}"/>
              </a:ext>
            </a:extLst>
          </p:cNvPr>
          <p:cNvSpPr>
            <a:spLocks noGrp="1"/>
          </p:cNvSpPr>
          <p:nvPr>
            <p:ph type="sldNum" sz="quarter" idx="12"/>
          </p:nvPr>
        </p:nvSpPr>
        <p:spPr/>
        <p:txBody>
          <a:bodyPr/>
          <a:lstStyle>
            <a:lvl1pPr>
              <a:defRPr>
                <a:latin typeface=".VnTime" panose="020B7200000000000000" pitchFamily="34" charset="0"/>
              </a:defRPr>
            </a:lvl1pPr>
          </a:lstStyle>
          <a:p>
            <a:fld id="{C581158A-3EB1-40F2-8E0F-A1DAA4DBCBDF}" type="slidenum">
              <a:rPr lang="en-US" altLang="en-US"/>
              <a:pPr/>
              <a:t>‹#›</a:t>
            </a:fld>
            <a:endParaRPr lang="en-US" altLang="en-US"/>
          </a:p>
        </p:txBody>
      </p:sp>
    </p:spTree>
    <p:extLst>
      <p:ext uri="{BB962C8B-B14F-4D97-AF65-F5344CB8AC3E}">
        <p14:creationId xmlns:p14="http://schemas.microsoft.com/office/powerpoint/2010/main" val="51183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2" descr="GIỚI THIỆU CHUNG">
            <a:extLst>
              <a:ext uri="{FF2B5EF4-FFF2-40B4-BE49-F238E27FC236}">
                <a16:creationId xmlns:a16="http://schemas.microsoft.com/office/drawing/2014/main" id="{911E0F1B-C7A7-ED90-34D7-51B1AC683506}"/>
              </a:ext>
            </a:extLst>
          </p:cNvPr>
          <p:cNvSpPr/>
          <p:nvPr userDrawn="1"/>
        </p:nvSpPr>
        <p:spPr>
          <a:xfrm>
            <a:off x="14981896" y="0"/>
            <a:ext cx="3235440" cy="1207108"/>
          </a:xfrm>
          <a:custGeom>
            <a:avLst/>
            <a:gdLst/>
            <a:ahLst/>
            <a:cxnLst/>
            <a:rect l="l" t="t" r="r" b="b"/>
            <a:pathLst>
              <a:path w="3235440" h="1207108">
                <a:moveTo>
                  <a:pt x="0" y="0"/>
                </a:moveTo>
                <a:lnTo>
                  <a:pt x="3235440" y="0"/>
                </a:lnTo>
                <a:lnTo>
                  <a:pt x="3235440" y="1207108"/>
                </a:lnTo>
                <a:lnTo>
                  <a:pt x="0" y="1207108"/>
                </a:lnTo>
                <a:lnTo>
                  <a:pt x="0" y="0"/>
                </a:lnTo>
                <a:close/>
              </a:path>
            </a:pathLst>
          </a:custGeom>
          <a:blipFill>
            <a:blip r:embed="rId8"/>
            <a:stretch>
              <a:fillRect r="-90"/>
            </a:stretch>
          </a:blipFill>
        </p:spPr>
      </p:sp>
      <p:grpSp>
        <p:nvGrpSpPr>
          <p:cNvPr id="8" name="Group 3">
            <a:extLst>
              <a:ext uri="{FF2B5EF4-FFF2-40B4-BE49-F238E27FC236}">
                <a16:creationId xmlns:a16="http://schemas.microsoft.com/office/drawing/2014/main" id="{393171F6-179F-41F6-E3CF-DDF16E1C0EDD}"/>
              </a:ext>
            </a:extLst>
          </p:cNvPr>
          <p:cNvGrpSpPr/>
          <p:nvPr userDrawn="1"/>
        </p:nvGrpSpPr>
        <p:grpSpPr>
          <a:xfrm>
            <a:off x="-14288" y="9621114"/>
            <a:ext cx="18316575" cy="652029"/>
            <a:chOff x="0" y="0"/>
            <a:chExt cx="24422100" cy="869372"/>
          </a:xfrm>
        </p:grpSpPr>
        <p:sp>
          <p:nvSpPr>
            <p:cNvPr id="9" name="Freeform 4">
              <a:extLst>
                <a:ext uri="{FF2B5EF4-FFF2-40B4-BE49-F238E27FC236}">
                  <a16:creationId xmlns:a16="http://schemas.microsoft.com/office/drawing/2014/main" id="{2BAE71F1-D815-9CC4-E1A4-E1BEBF8CD73E}"/>
                </a:ext>
              </a:extLst>
            </p:cNvPr>
            <p:cNvSpPr/>
            <p:nvPr/>
          </p:nvSpPr>
          <p:spPr>
            <a:xfrm>
              <a:off x="19050" y="19050"/>
              <a:ext cx="24384000" cy="831215"/>
            </a:xfrm>
            <a:custGeom>
              <a:avLst/>
              <a:gdLst/>
              <a:ahLst/>
              <a:cxnLst/>
              <a:rect l="l" t="t" r="r" b="b"/>
              <a:pathLst>
                <a:path w="24384000" h="831215">
                  <a:moveTo>
                    <a:pt x="0" y="0"/>
                  </a:moveTo>
                  <a:lnTo>
                    <a:pt x="24384000" y="0"/>
                  </a:lnTo>
                  <a:lnTo>
                    <a:pt x="24384000" y="831215"/>
                  </a:lnTo>
                  <a:lnTo>
                    <a:pt x="0" y="831215"/>
                  </a:lnTo>
                  <a:close/>
                </a:path>
              </a:pathLst>
            </a:custGeom>
            <a:solidFill>
              <a:srgbClr val="0097B2"/>
            </a:solidFill>
          </p:spPr>
        </p:sp>
        <p:sp>
          <p:nvSpPr>
            <p:cNvPr id="10" name="Freeform 5">
              <a:extLst>
                <a:ext uri="{FF2B5EF4-FFF2-40B4-BE49-F238E27FC236}">
                  <a16:creationId xmlns:a16="http://schemas.microsoft.com/office/drawing/2014/main" id="{6449C7B6-E39A-0250-5425-7BD206E836E9}"/>
                </a:ext>
              </a:extLst>
            </p:cNvPr>
            <p:cNvSpPr/>
            <p:nvPr/>
          </p:nvSpPr>
          <p:spPr>
            <a:xfrm>
              <a:off x="0" y="0"/>
              <a:ext cx="24422100" cy="869315"/>
            </a:xfrm>
            <a:custGeom>
              <a:avLst/>
              <a:gdLst/>
              <a:ahLst/>
              <a:cxnLst/>
              <a:rect l="l" t="t" r="r" b="b"/>
              <a:pathLst>
                <a:path w="24422100" h="869315">
                  <a:moveTo>
                    <a:pt x="19050" y="0"/>
                  </a:moveTo>
                  <a:lnTo>
                    <a:pt x="24403050" y="0"/>
                  </a:lnTo>
                  <a:cubicBezTo>
                    <a:pt x="24413590" y="0"/>
                    <a:pt x="24422100" y="8509"/>
                    <a:pt x="24422100" y="19050"/>
                  </a:cubicBezTo>
                  <a:lnTo>
                    <a:pt x="24422100" y="850265"/>
                  </a:lnTo>
                  <a:cubicBezTo>
                    <a:pt x="24422100" y="860806"/>
                    <a:pt x="24413590" y="869315"/>
                    <a:pt x="24403050" y="869315"/>
                  </a:cubicBezTo>
                  <a:lnTo>
                    <a:pt x="19050" y="869315"/>
                  </a:lnTo>
                  <a:cubicBezTo>
                    <a:pt x="8509" y="869315"/>
                    <a:pt x="0" y="860806"/>
                    <a:pt x="0" y="850265"/>
                  </a:cubicBezTo>
                  <a:lnTo>
                    <a:pt x="0" y="19050"/>
                  </a:lnTo>
                  <a:cubicBezTo>
                    <a:pt x="0" y="8509"/>
                    <a:pt x="8509" y="0"/>
                    <a:pt x="19050" y="0"/>
                  </a:cubicBezTo>
                  <a:moveTo>
                    <a:pt x="19050" y="38100"/>
                  </a:moveTo>
                  <a:lnTo>
                    <a:pt x="19050" y="19050"/>
                  </a:lnTo>
                  <a:lnTo>
                    <a:pt x="38100" y="19050"/>
                  </a:lnTo>
                  <a:lnTo>
                    <a:pt x="38100" y="850265"/>
                  </a:lnTo>
                  <a:lnTo>
                    <a:pt x="19050" y="850265"/>
                  </a:lnTo>
                  <a:lnTo>
                    <a:pt x="19050" y="831215"/>
                  </a:lnTo>
                  <a:lnTo>
                    <a:pt x="24403050" y="831215"/>
                  </a:lnTo>
                  <a:lnTo>
                    <a:pt x="24403050" y="850265"/>
                  </a:lnTo>
                  <a:lnTo>
                    <a:pt x="24384000" y="850265"/>
                  </a:lnTo>
                  <a:lnTo>
                    <a:pt x="24384000" y="19050"/>
                  </a:lnTo>
                  <a:lnTo>
                    <a:pt x="24403050" y="19050"/>
                  </a:lnTo>
                  <a:lnTo>
                    <a:pt x="24403050" y="38100"/>
                  </a:lnTo>
                  <a:lnTo>
                    <a:pt x="19050" y="38100"/>
                  </a:lnTo>
                  <a:close/>
                </a:path>
              </a:pathLst>
            </a:custGeom>
            <a:solidFill>
              <a:srgbClr val="38B6FF"/>
            </a:solidFill>
          </p:spPr>
        </p:sp>
      </p:grpSp>
      <p:sp>
        <p:nvSpPr>
          <p:cNvPr id="11" name="TextBox 6">
            <a:extLst>
              <a:ext uri="{FF2B5EF4-FFF2-40B4-BE49-F238E27FC236}">
                <a16:creationId xmlns:a16="http://schemas.microsoft.com/office/drawing/2014/main" id="{0DDEB5C4-6A82-BDAB-CA35-7DA5DCF32EF1}"/>
              </a:ext>
            </a:extLst>
          </p:cNvPr>
          <p:cNvSpPr txBox="1"/>
          <p:nvPr userDrawn="1"/>
        </p:nvSpPr>
        <p:spPr>
          <a:xfrm>
            <a:off x="397827" y="9694716"/>
            <a:ext cx="4543990" cy="466725"/>
          </a:xfrm>
          <a:prstGeom prst="rect">
            <a:avLst/>
          </a:prstGeom>
        </p:spPr>
        <p:txBody>
          <a:bodyPr lIns="0" tIns="0" rIns="0" bIns="0" rtlCol="0" anchor="t">
            <a:spAutoFit/>
          </a:bodyPr>
          <a:lstStyle/>
          <a:p>
            <a:pPr algn="ctr">
              <a:lnSpc>
                <a:spcPts val="3240"/>
              </a:lnSpc>
            </a:pPr>
            <a:r>
              <a:rPr lang="en-US" sz="2700" dirty="0">
                <a:solidFill>
                  <a:srgbClr val="FFFFFF"/>
                </a:solidFill>
                <a:latin typeface="Arial Bold"/>
                <a:ea typeface="Arial Bold"/>
                <a:cs typeface="Arial Bold"/>
                <a:sym typeface="Arial Bold"/>
              </a:rPr>
              <a:t>KHOA LÝ LUẬN CHÍNH TRỊ</a:t>
            </a:r>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3.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272;o&#224;n%20k&#7871;t%20l&#224;%20s&#7913;c%20m&#7841;nh%20-%20Phim%20ho&#7841;t%20h&#236;nh%203D%20&#253;%20ngh&#297;a.mp4" TargetMode="External"/><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23.sv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svg"/><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svg"/><Relationship Id="rId7" Type="http://schemas.openxmlformats.org/officeDocument/2006/relationships/image" Target="../media/image32.svg"/><Relationship Id="rId2" Type="http://schemas.openxmlformats.org/officeDocument/2006/relationships/image" Target="../media/image27.png"/><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svg"/><Relationship Id="rId4" Type="http://schemas.openxmlformats.org/officeDocument/2006/relationships/image" Target="../media/image29.png"/><Relationship Id="rId9" Type="http://schemas.openxmlformats.org/officeDocument/2006/relationships/image" Target="../media/image34.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36.svg"/><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svg"/><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36.svg"/><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hyperlink" Target="&#272;o&#224;n%20k&#7871;t%20l&#224;%20s&#7913;c%20m&#7841;nh%20-%20Phim%20ho&#7841;t%20h&#236;nh%203D%20&#253;%20ngh&#297;a.mp4" TargetMode="External"/><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svg"/><Relationship Id="rId7" Type="http://schemas.openxmlformats.org/officeDocument/2006/relationships/image" Target="../media/image43.svg"/><Relationship Id="rId2" Type="http://schemas.openxmlformats.org/officeDocument/2006/relationships/image" Target="../media/image38.png"/><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svg"/><Relationship Id="rId4" Type="http://schemas.openxmlformats.org/officeDocument/2006/relationships/image" Target="../media/image4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3"/>
          <p:cNvSpPr>
            <a:spLocks noGrp="1"/>
          </p:cNvSpPr>
          <p:nvPr>
            <p:ph type="ctrTitle"/>
          </p:nvPr>
        </p:nvSpPr>
        <p:spPr>
          <a:xfrm>
            <a:off x="5700156" y="1578771"/>
            <a:ext cx="9273144" cy="1512094"/>
          </a:xfrm>
        </p:spPr>
        <p:txBody>
          <a:bodyPr>
            <a:normAutofit/>
          </a:bodyPr>
          <a:lstStyle/>
          <a:p>
            <a:r>
              <a:rPr lang="en-US" altLang="vi-VN" sz="5600" b="1" i="1" dirty="0" err="1">
                <a:solidFill>
                  <a:srgbClr val="FF0000"/>
                </a:solidFill>
                <a:latin typeface="Times New Roman" panose="02020603050405020304" pitchFamily="18" charset="0"/>
                <a:cs typeface="Times New Roman" panose="02020603050405020304" pitchFamily="18" charset="0"/>
              </a:rPr>
              <a:t>Chương</a:t>
            </a:r>
            <a:r>
              <a:rPr lang="en-US" altLang="vi-VN" sz="5600" b="1" i="1" dirty="0">
                <a:solidFill>
                  <a:srgbClr val="FF0000"/>
                </a:solidFill>
                <a:latin typeface="Times New Roman" panose="02020603050405020304" pitchFamily="18" charset="0"/>
                <a:cs typeface="Times New Roman" panose="02020603050405020304" pitchFamily="18" charset="0"/>
              </a:rPr>
              <a:t> 1</a:t>
            </a:r>
            <a:endParaRPr lang="vi-VN" altLang="vi-VN" sz="5600" b="1" i="1" dirty="0">
              <a:solidFill>
                <a:srgbClr val="FF0000"/>
              </a:solidFill>
              <a:latin typeface="Times New Roman" panose="02020603050405020304" pitchFamily="18" charset="0"/>
              <a:cs typeface="Times New Roman" panose="02020603050405020304" pitchFamily="18" charset="0"/>
            </a:endParaRPr>
          </a:p>
        </p:txBody>
      </p:sp>
      <p:sp>
        <p:nvSpPr>
          <p:cNvPr id="16387" name="Subtitle 4"/>
          <p:cNvSpPr>
            <a:spLocks noGrp="1"/>
          </p:cNvSpPr>
          <p:nvPr>
            <p:ph type="subTitle" idx="1"/>
          </p:nvPr>
        </p:nvSpPr>
        <p:spPr>
          <a:xfrm>
            <a:off x="2493819" y="3524252"/>
            <a:ext cx="13799126" cy="2483644"/>
          </a:xfrm>
        </p:spPr>
        <p:txBody>
          <a:bodyPr/>
          <a:lstStyle/>
          <a:p>
            <a:r>
              <a:rPr lang="en-US" altLang="vi-VN" sz="7200" b="1" dirty="0">
                <a:solidFill>
                  <a:srgbClr val="0000FF"/>
                </a:solidFill>
                <a:latin typeface="Times New Roman" panose="02020603050405020304" pitchFamily="18" charset="0"/>
                <a:cs typeface="Times New Roman" panose="02020603050405020304" pitchFamily="18" charset="0"/>
              </a:rPr>
              <a:t>KHÁI QUÁT VỀ CHỦ NGHĨA MÁC – LÊNIN</a:t>
            </a:r>
            <a:endParaRPr lang="vi-VN" altLang="vi-VN" sz="7200" b="1" dirty="0">
              <a:solidFill>
                <a:srgbClr val="0000FF"/>
              </a:solidFill>
              <a:latin typeface="Times New Roman" panose="02020603050405020304" pitchFamily="18" charset="0"/>
              <a:cs typeface="Times New Roman" panose="02020603050405020304" pitchFamily="18" charset="0"/>
            </a:endParaRPr>
          </a:p>
        </p:txBody>
      </p:sp>
      <p:pic>
        <p:nvPicPr>
          <p:cNvPr id="4" name="Picture 10" descr="Chủ nghĩa Mác – Lênin liệu đã lỗi thời? | C. Mác; Ph. Ăngghe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532" y="465771"/>
            <a:ext cx="3737940" cy="2625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52991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Box 21"/>
          <p:cNvSpPr txBox="1">
            <a:spLocks noChangeArrowheads="1"/>
          </p:cNvSpPr>
          <p:nvPr/>
        </p:nvSpPr>
        <p:spPr bwMode="auto">
          <a:xfrm rot="18780846">
            <a:off x="2490789" y="3327562"/>
            <a:ext cx="297418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4200" b="1">
                <a:solidFill>
                  <a:schemeClr val="bg1"/>
                </a:solidFill>
                <a:latin typeface="Calibri" panose="020F0502020204030204" pitchFamily="34" charset="0"/>
                <a:cs typeface="Calibri" panose="020F0502020204030204" pitchFamily="34" charset="0"/>
              </a:rPr>
              <a:t>Thứ nhất</a:t>
            </a:r>
            <a:endParaRPr lang="en-US" altLang="en-US" sz="4200" b="1">
              <a:solidFill>
                <a:schemeClr val="bg1"/>
              </a:solidFill>
              <a:latin typeface="Calibri" panose="020F0502020204030204" pitchFamily="34" charset="0"/>
              <a:cs typeface="Calibri" panose="020F0502020204030204" pitchFamily="34" charset="0"/>
            </a:endParaRPr>
          </a:p>
        </p:txBody>
      </p:sp>
      <p:grpSp>
        <p:nvGrpSpPr>
          <p:cNvPr id="17412" name="Group 16"/>
          <p:cNvGrpSpPr>
            <a:grpSpLocks/>
          </p:cNvGrpSpPr>
          <p:nvPr/>
        </p:nvGrpSpPr>
        <p:grpSpPr bwMode="auto">
          <a:xfrm>
            <a:off x="128591" y="-1023938"/>
            <a:ext cx="18159410" cy="7772400"/>
            <a:chOff x="531813" y="1295400"/>
            <a:chExt cx="7826376" cy="3979864"/>
          </a:xfrm>
        </p:grpSpPr>
        <p:sp>
          <p:nvSpPr>
            <p:cNvPr id="35" name="Rectangle 34">
              <a:extLst>
                <a:ext uri="{FF2B5EF4-FFF2-40B4-BE49-F238E27FC236}">
                  <a16:creationId xmlns:a16="http://schemas.microsoft.com/office/drawing/2014/main" id="{F109AFCC-F7DD-450A-BB48-0FD527AED0A3}"/>
                </a:ext>
              </a:extLst>
            </p:cNvPr>
            <p:cNvSpPr/>
            <p:nvPr/>
          </p:nvSpPr>
          <p:spPr bwMode="auto">
            <a:xfrm>
              <a:off x="1355642" y="2201356"/>
              <a:ext cx="7002547" cy="3073908"/>
            </a:xfrm>
            <a:prstGeom prst="rect">
              <a:avLst/>
            </a:prstGeom>
            <a:noFill/>
            <a:ln w="12700">
              <a:solidFill>
                <a:schemeClr val="tx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026">
                <a:cs typeface="Calibri" panose="020F0502020204030204" pitchFamily="34" charset="0"/>
              </a:endParaRPr>
            </a:p>
          </p:txBody>
        </p:sp>
        <p:grpSp>
          <p:nvGrpSpPr>
            <p:cNvPr id="17428" name="Group 10"/>
            <p:cNvGrpSpPr>
              <a:grpSpLocks/>
            </p:cNvGrpSpPr>
            <p:nvPr/>
          </p:nvGrpSpPr>
          <p:grpSpPr bwMode="auto">
            <a:xfrm>
              <a:off x="531813" y="1295400"/>
              <a:ext cx="1677987" cy="2971800"/>
              <a:chOff x="4875530" y="1799576"/>
              <a:chExt cx="1314450" cy="2233823"/>
            </a:xfrm>
          </p:grpSpPr>
          <p:pic>
            <p:nvPicPr>
              <p:cNvPr id="17429" name="Picture 345" descr="shadow_1_m"/>
              <p:cNvPicPr>
                <a:picLocks noChangeAspect="1" noChangeArrowheads="1"/>
              </p:cNvPicPr>
              <p:nvPr/>
            </p:nvPicPr>
            <p:blipFill>
              <a:blip r:embed="rId2">
                <a:extLst>
                  <a:ext uri="{28A0092B-C50C-407E-A947-70E740481C1C}">
                    <a14:useLocalDpi xmlns:a14="http://schemas.microsoft.com/office/drawing/2010/main" val="0"/>
                  </a:ext>
                </a:extLst>
              </a:blip>
              <a:srcRect t="61411"/>
              <a:stretch>
                <a:fillRect/>
              </a:stretch>
            </p:blipFill>
            <p:spPr bwMode="gray">
              <a:xfrm rot="-2717892">
                <a:off x="4404384" y="2838135"/>
                <a:ext cx="2233823" cy="15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430" name="Group 8"/>
              <p:cNvGrpSpPr>
                <a:grpSpLocks/>
              </p:cNvGrpSpPr>
              <p:nvPr/>
            </p:nvGrpSpPr>
            <p:grpSpPr bwMode="auto">
              <a:xfrm>
                <a:off x="4875530" y="2190750"/>
                <a:ext cx="1314450" cy="1314450"/>
                <a:chOff x="4921250" y="2190750"/>
                <a:chExt cx="1314450" cy="1314450"/>
              </a:xfrm>
            </p:grpSpPr>
            <p:sp>
              <p:nvSpPr>
                <p:cNvPr id="31" name="Right Triangle 30">
                  <a:extLst>
                    <a:ext uri="{FF2B5EF4-FFF2-40B4-BE49-F238E27FC236}">
                      <a16:creationId xmlns:a16="http://schemas.microsoft.com/office/drawing/2014/main" id="{0ABC4EED-6860-404C-9585-1AA31D475698}"/>
                    </a:ext>
                  </a:extLst>
                </p:cNvPr>
                <p:cNvSpPr/>
                <p:nvPr/>
              </p:nvSpPr>
              <p:spPr>
                <a:xfrm flipV="1">
                  <a:off x="4921250" y="2190019"/>
                  <a:ext cx="1314849" cy="1315222"/>
                </a:xfrm>
                <a:prstGeom prst="rtTriangle">
                  <a:avLst/>
                </a:prstGeom>
                <a:gradFill flip="none" rotWithShape="1">
                  <a:gsLst>
                    <a:gs pos="0">
                      <a:srgbClr val="37AA0F">
                        <a:shade val="30000"/>
                        <a:satMod val="115000"/>
                      </a:srgbClr>
                    </a:gs>
                    <a:gs pos="40000">
                      <a:srgbClr val="37AA0F">
                        <a:shade val="67500"/>
                        <a:satMod val="115000"/>
                        <a:lumMod val="100000"/>
                      </a:srgbClr>
                    </a:gs>
                    <a:gs pos="100000">
                      <a:srgbClr val="37AA0F">
                        <a:shade val="100000"/>
                        <a:satMod val="115000"/>
                        <a:lumMod val="80000"/>
                        <a:lumOff val="2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026">
                    <a:cs typeface="Calibri" panose="020F0502020204030204" pitchFamily="34" charset="0"/>
                  </a:endParaRPr>
                </a:p>
              </p:txBody>
            </p:sp>
            <p:sp>
              <p:nvSpPr>
                <p:cNvPr id="32" name="Right Triangle 31">
                  <a:extLst>
                    <a:ext uri="{FF2B5EF4-FFF2-40B4-BE49-F238E27FC236}">
                      <a16:creationId xmlns:a16="http://schemas.microsoft.com/office/drawing/2014/main" id="{EEA6B1A1-50D4-4196-8C80-A5FC81900FC6}"/>
                    </a:ext>
                  </a:extLst>
                </p:cNvPr>
                <p:cNvSpPr/>
                <p:nvPr/>
              </p:nvSpPr>
              <p:spPr>
                <a:xfrm rot="5400000" flipH="1" flipV="1">
                  <a:off x="6083215" y="2190195"/>
                  <a:ext cx="153061"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026">
                    <a:cs typeface="Calibri" panose="020F0502020204030204" pitchFamily="34" charset="0"/>
                  </a:endParaRPr>
                </a:p>
              </p:txBody>
            </p:sp>
            <p:sp>
              <p:nvSpPr>
                <p:cNvPr id="33" name="Right Triangle 32">
                  <a:extLst>
                    <a:ext uri="{FF2B5EF4-FFF2-40B4-BE49-F238E27FC236}">
                      <a16:creationId xmlns:a16="http://schemas.microsoft.com/office/drawing/2014/main" id="{1094B8C0-BDAF-41FD-9510-8746E269204D}"/>
                    </a:ext>
                  </a:extLst>
                </p:cNvPr>
                <p:cNvSpPr/>
                <p:nvPr/>
              </p:nvSpPr>
              <p:spPr>
                <a:xfrm rot="5400000" flipH="1" flipV="1">
                  <a:off x="4921074" y="3352356"/>
                  <a:ext cx="153061"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026">
                    <a:cs typeface="Calibri" panose="020F0502020204030204" pitchFamily="34" charset="0"/>
                  </a:endParaRPr>
                </a:p>
              </p:txBody>
            </p:sp>
          </p:grpSp>
        </p:grpSp>
      </p:grpSp>
      <p:grpSp>
        <p:nvGrpSpPr>
          <p:cNvPr id="17413" name="Group 93"/>
          <p:cNvGrpSpPr>
            <a:grpSpLocks/>
          </p:cNvGrpSpPr>
          <p:nvPr/>
        </p:nvGrpSpPr>
        <p:grpSpPr bwMode="auto">
          <a:xfrm>
            <a:off x="3771903" y="4526759"/>
            <a:ext cx="14197270" cy="1485900"/>
            <a:chOff x="1296" y="1824"/>
            <a:chExt cx="3255" cy="432"/>
          </a:xfrm>
        </p:grpSpPr>
        <p:sp>
          <p:nvSpPr>
            <p:cNvPr id="17423" name="AutoShape 94"/>
            <p:cNvSpPr>
              <a:spLocks noChangeArrowheads="1"/>
            </p:cNvSpPr>
            <p:nvPr/>
          </p:nvSpPr>
          <p:spPr bwMode="gray">
            <a:xfrm>
              <a:off x="1536" y="1899"/>
              <a:ext cx="2736" cy="288"/>
            </a:xfrm>
            <a:prstGeom prst="roundRect">
              <a:avLst>
                <a:gd name="adj" fmla="val 16667"/>
              </a:avLst>
            </a:prstGeom>
            <a:solidFill>
              <a:schemeClr va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p>
          </p:txBody>
        </p:sp>
        <p:sp>
          <p:nvSpPr>
            <p:cNvPr id="17424"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p>
          </p:txBody>
        </p:sp>
        <p:sp>
          <p:nvSpPr>
            <p:cNvPr id="17425" name="Text Box 96"/>
            <p:cNvSpPr txBox="1">
              <a:spLocks noChangeArrowheads="1"/>
            </p:cNvSpPr>
            <p:nvPr/>
          </p:nvSpPr>
          <p:spPr bwMode="gray">
            <a:xfrm>
              <a:off x="1675" y="1932"/>
              <a:ext cx="2876" cy="174"/>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it-IT" altLang="en-US" sz="2700" b="1" dirty="0">
                  <a:solidFill>
                    <a:schemeClr val="bg1"/>
                  </a:solidFill>
                  <a:latin typeface="Times New Roman" panose="02020603050405020304" pitchFamily="18" charset="0"/>
                  <a:cs typeface="Times New Roman" panose="02020603050405020304" pitchFamily="18" charset="0"/>
                </a:rPr>
                <a:t>  </a:t>
              </a:r>
              <a:r>
                <a:rPr lang="en-US" altLang="en-US" sz="3000" b="1" dirty="0">
                  <a:solidFill>
                    <a:schemeClr val="bg1"/>
                  </a:solidFill>
                  <a:latin typeface="Times New Roman" panose="02020603050405020304" pitchFamily="18" charset="0"/>
                  <a:cs typeface="Times New Roman" panose="02020603050405020304" pitchFamily="18" charset="0"/>
                </a:rPr>
                <a:t> </a:t>
              </a:r>
              <a:r>
                <a:rPr lang="en-US" altLang="en-US" sz="3300" b="1" dirty="0">
                  <a:solidFill>
                    <a:schemeClr val="bg1"/>
                  </a:solidFill>
                  <a:latin typeface="+mn-lt"/>
                  <a:cs typeface="Times New Roman" panose="02020603050405020304" pitchFamily="18" charset="0"/>
                </a:rPr>
                <a:t>CÁC BỘ PHẬN CẤU THÀNH CHỦ NGHĨA MÁC – LÊ NIN</a:t>
              </a:r>
            </a:p>
          </p:txBody>
        </p:sp>
        <p:sp>
          <p:nvSpPr>
            <p:cNvPr id="17426" name="Text Box 97"/>
            <p:cNvSpPr txBox="1">
              <a:spLocks noChangeArrowheads="1"/>
            </p:cNvSpPr>
            <p:nvPr/>
          </p:nvSpPr>
          <p:spPr bwMode="gray">
            <a:xfrm>
              <a:off x="1455" y="1886"/>
              <a:ext cx="101" cy="188"/>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3600">
                  <a:solidFill>
                    <a:schemeClr val="bg1"/>
                  </a:solidFill>
                </a:rPr>
                <a:t>2</a:t>
              </a:r>
            </a:p>
          </p:txBody>
        </p:sp>
      </p:grpSp>
      <p:grpSp>
        <p:nvGrpSpPr>
          <p:cNvPr id="17414" name="Group 98"/>
          <p:cNvGrpSpPr>
            <a:grpSpLocks/>
          </p:cNvGrpSpPr>
          <p:nvPr/>
        </p:nvGrpSpPr>
        <p:grpSpPr bwMode="auto">
          <a:xfrm>
            <a:off x="3848101" y="6193632"/>
            <a:ext cx="12499182" cy="1404938"/>
            <a:chOff x="1296" y="1824"/>
            <a:chExt cx="2995" cy="432"/>
          </a:xfrm>
        </p:grpSpPr>
        <p:sp>
          <p:nvSpPr>
            <p:cNvPr id="17420" name="AutoShape 99"/>
            <p:cNvSpPr>
              <a:spLocks noChangeArrowheads="1"/>
            </p:cNvSpPr>
            <p:nvPr/>
          </p:nvSpPr>
          <p:spPr bwMode="gray">
            <a:xfrm>
              <a:off x="1536" y="1899"/>
              <a:ext cx="2736" cy="288"/>
            </a:xfrm>
            <a:prstGeom prst="roundRect">
              <a:avLst>
                <a:gd name="adj" fmla="val 16667"/>
              </a:avLst>
            </a:prstGeom>
            <a:blipFill dpi="0" rotWithShape="1">
              <a:blip r:embed="rId3"/>
              <a:srcRect/>
              <a:tile tx="0" ty="0" sx="100000" sy="100000" flip="none" algn="tl"/>
            </a:bli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4050"/>
            </a:p>
          </p:txBody>
        </p:sp>
        <p:sp>
          <p:nvSpPr>
            <p:cNvPr id="17421" name="AutoShape 10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4050"/>
                <a:t>3</a:t>
              </a:r>
            </a:p>
          </p:txBody>
        </p:sp>
        <p:sp>
          <p:nvSpPr>
            <p:cNvPr id="17422" name="Text Box 101"/>
            <p:cNvSpPr txBox="1">
              <a:spLocks noChangeArrowheads="1"/>
            </p:cNvSpPr>
            <p:nvPr/>
          </p:nvSpPr>
          <p:spPr bwMode="gray">
            <a:xfrm>
              <a:off x="1714" y="1945"/>
              <a:ext cx="2577" cy="199"/>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100" b="1" dirty="0"/>
                <a:t> </a:t>
              </a:r>
              <a:r>
                <a:rPr lang="en-US" altLang="en-US" sz="3600" b="1" dirty="0">
                  <a:latin typeface="Times New Roman" panose="02020603050405020304" pitchFamily="18" charset="0"/>
                  <a:cs typeface="Times New Roman" panose="02020603050405020304" pitchFamily="18" charset="0"/>
                </a:rPr>
                <a:t> </a:t>
              </a:r>
              <a:r>
                <a:rPr lang="en-US" altLang="en-US" sz="3600" b="1" dirty="0"/>
                <a:t>VAI TRÒ NỀN TẢNG TƯ TƯỞNG, LÝ LUẬN</a:t>
              </a:r>
            </a:p>
          </p:txBody>
        </p:sp>
      </p:grpSp>
      <p:grpSp>
        <p:nvGrpSpPr>
          <p:cNvPr id="17415" name="Group 93"/>
          <p:cNvGrpSpPr>
            <a:grpSpLocks/>
          </p:cNvGrpSpPr>
          <p:nvPr/>
        </p:nvGrpSpPr>
        <p:grpSpPr bwMode="auto">
          <a:xfrm>
            <a:off x="3679031" y="2762251"/>
            <a:ext cx="14137482" cy="1485900"/>
            <a:chOff x="1296" y="1824"/>
            <a:chExt cx="3220" cy="432"/>
          </a:xfrm>
        </p:grpSpPr>
        <p:sp>
          <p:nvSpPr>
            <p:cNvPr id="17416" name="AutoShape 94"/>
            <p:cNvSpPr>
              <a:spLocks noChangeArrowheads="1"/>
            </p:cNvSpPr>
            <p:nvPr/>
          </p:nvSpPr>
          <p:spPr bwMode="gray">
            <a:xfrm>
              <a:off x="1536" y="1899"/>
              <a:ext cx="2736" cy="288"/>
            </a:xfrm>
            <a:prstGeom prst="roundRect">
              <a:avLst>
                <a:gd name="adj" fmla="val 16667"/>
              </a:avLst>
            </a:prstGeom>
            <a:solidFill>
              <a:schemeClr va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p>
          </p:txBody>
        </p:sp>
        <p:sp>
          <p:nvSpPr>
            <p:cNvPr id="17417"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p>
          </p:txBody>
        </p:sp>
        <p:sp>
          <p:nvSpPr>
            <p:cNvPr id="17418" name="Text Box 96"/>
            <p:cNvSpPr txBox="1">
              <a:spLocks noChangeArrowheads="1"/>
            </p:cNvSpPr>
            <p:nvPr/>
          </p:nvSpPr>
          <p:spPr bwMode="gray">
            <a:xfrm>
              <a:off x="1675" y="1932"/>
              <a:ext cx="2841" cy="172"/>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90000"/>
                </a:lnSpc>
                <a:spcBef>
                  <a:spcPct val="0"/>
                </a:spcBef>
                <a:buFontTx/>
                <a:buNone/>
              </a:pPr>
              <a:r>
                <a:rPr lang="en-US" altLang="en-US" sz="3600" b="1" dirty="0">
                  <a:solidFill>
                    <a:schemeClr val="bg1"/>
                  </a:solidFill>
                  <a:latin typeface="Times New Roman" panose="02020603050405020304" pitchFamily="18" charset="0"/>
                  <a:cs typeface="Times New Roman" panose="02020603050405020304" pitchFamily="18" charset="0"/>
                </a:rPr>
                <a:t>  </a:t>
              </a:r>
              <a:r>
                <a:rPr lang="en-US" altLang="en-US" sz="3600" b="1" dirty="0">
                  <a:solidFill>
                    <a:schemeClr val="bg1"/>
                  </a:solidFill>
                  <a:latin typeface="+mn-lt"/>
                  <a:ea typeface="Calibri" panose="020F0502020204030204" pitchFamily="34" charset="0"/>
                  <a:cs typeface="Times New Roman" panose="02020603050405020304" pitchFamily="18" charset="0"/>
                </a:rPr>
                <a:t>KHÁI NIỆM CHỦ NGHĨA MÁC – LÊNIN</a:t>
              </a:r>
            </a:p>
          </p:txBody>
        </p:sp>
        <p:sp>
          <p:nvSpPr>
            <p:cNvPr id="17419" name="Text Box 97"/>
            <p:cNvSpPr txBox="1">
              <a:spLocks noChangeArrowheads="1"/>
            </p:cNvSpPr>
            <p:nvPr/>
          </p:nvSpPr>
          <p:spPr bwMode="gray">
            <a:xfrm>
              <a:off x="1457" y="1886"/>
              <a:ext cx="100" cy="188"/>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3600">
                  <a:solidFill>
                    <a:schemeClr val="bg1"/>
                  </a:solidFill>
                </a:rPr>
                <a:t>1</a:t>
              </a:r>
            </a:p>
          </p:txBody>
        </p:sp>
      </p:grpSp>
    </p:spTree>
    <p:extLst>
      <p:ext uri="{BB962C8B-B14F-4D97-AF65-F5344CB8AC3E}">
        <p14:creationId xmlns:p14="http://schemas.microsoft.com/office/powerpoint/2010/main" val="2995023380"/>
      </p:ext>
    </p:extLst>
  </p:cSld>
  <p:clrMapOvr>
    <a:masterClrMapping/>
  </p:clrMapOvr>
  <p:transition spd="slow">
    <p:circle/>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502443" y="3019427"/>
            <a:ext cx="17571802" cy="5795962"/>
          </a:xfrm>
          <a:ln w="28575">
            <a:noFill/>
            <a:miter lim="800000"/>
            <a:headEnd/>
            <a:tailEnd/>
          </a:ln>
        </p:spPr>
        <p:txBody>
          <a:bodyPr>
            <a:normAutofit fontScale="90000"/>
          </a:bodyPr>
          <a:lstStyle/>
          <a:p>
            <a:pPr>
              <a:lnSpc>
                <a:spcPct val="150000"/>
              </a:lnSpc>
            </a:pPr>
            <a:r>
              <a:rPr lang="en-US" altLang="en-US" sz="3900" dirty="0">
                <a:latin typeface="Times New Roman" panose="02020603050405020304" pitchFamily="18" charset="0"/>
                <a:cs typeface="Times New Roman" panose="02020603050405020304" pitchFamily="18" charset="0"/>
              </a:rPr>
              <a:t>	</a:t>
            </a:r>
            <a:r>
              <a:rPr lang="en-US" altLang="en-US" dirty="0" err="1">
                <a:latin typeface="+mn-lt"/>
                <a:cs typeface="Times New Roman" panose="02020603050405020304" pitchFamily="18" charset="0"/>
              </a:rPr>
              <a:t>Chủ</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nghĩa</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Mác</a:t>
            </a:r>
            <a:r>
              <a:rPr lang="en-US" altLang="en-US" dirty="0">
                <a:latin typeface="+mn-lt"/>
                <a:cs typeface="Times New Roman" panose="02020603050405020304" pitchFamily="18" charset="0"/>
              </a:rPr>
              <a:t> – </a:t>
            </a:r>
            <a:r>
              <a:rPr lang="en-US" altLang="en-US" dirty="0" err="1">
                <a:latin typeface="+mn-lt"/>
                <a:cs typeface="Times New Roman" panose="02020603050405020304" pitchFamily="18" charset="0"/>
              </a:rPr>
              <a:t>Lênin</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là</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hệ</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thống</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các</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quan</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điểm</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và</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học</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thuyết</a:t>
            </a:r>
            <a:r>
              <a:rPr lang="en-US" altLang="en-US" dirty="0">
                <a:latin typeface="+mn-lt"/>
                <a:cs typeface="Times New Roman" panose="02020603050405020304" pitchFamily="18" charset="0"/>
              </a:rPr>
              <a:t> khoa </a:t>
            </a:r>
            <a:r>
              <a:rPr lang="en-US" altLang="en-US" dirty="0" err="1">
                <a:latin typeface="+mn-lt"/>
                <a:cs typeface="Times New Roman" panose="02020603050405020304" pitchFamily="18" charset="0"/>
              </a:rPr>
              <a:t>học</a:t>
            </a:r>
            <a:r>
              <a:rPr lang="en-US" altLang="en-US" dirty="0">
                <a:latin typeface="+mn-lt"/>
                <a:cs typeface="Times New Roman" panose="02020603050405020304" pitchFamily="18" charset="0"/>
              </a:rPr>
              <a:t> do </a:t>
            </a:r>
            <a:r>
              <a:rPr lang="en-US" altLang="en-US" u="sng" dirty="0">
                <a:latin typeface="+mn-lt"/>
                <a:cs typeface="Times New Roman" panose="02020603050405020304" pitchFamily="18" charset="0"/>
              </a:rPr>
              <a:t>C. </a:t>
            </a:r>
            <a:r>
              <a:rPr lang="en-US" altLang="en-US" u="sng" dirty="0" err="1">
                <a:latin typeface="+mn-lt"/>
                <a:cs typeface="Times New Roman" panose="02020603050405020304" pitchFamily="18" charset="0"/>
              </a:rPr>
              <a:t>Mác</a:t>
            </a:r>
            <a:r>
              <a:rPr lang="en-US" altLang="en-US" u="sng" dirty="0">
                <a:latin typeface="+mn-lt"/>
                <a:cs typeface="Times New Roman" panose="02020603050405020304" pitchFamily="18" charset="0"/>
              </a:rPr>
              <a:t> </a:t>
            </a:r>
            <a:r>
              <a:rPr lang="en-US" altLang="en-US" u="sng" dirty="0" err="1">
                <a:latin typeface="+mn-lt"/>
                <a:cs typeface="Times New Roman" panose="02020603050405020304" pitchFamily="18" charset="0"/>
              </a:rPr>
              <a:t>và</a:t>
            </a:r>
            <a:r>
              <a:rPr lang="en-US" altLang="en-US" u="sng" dirty="0">
                <a:latin typeface="+mn-lt"/>
                <a:cs typeface="Times New Roman" panose="02020603050405020304" pitchFamily="18" charset="0"/>
              </a:rPr>
              <a:t> Ph. </a:t>
            </a:r>
            <a:r>
              <a:rPr lang="en-US" altLang="en-US" u="sng" dirty="0" err="1">
                <a:latin typeface="+mn-lt"/>
                <a:cs typeface="Times New Roman" panose="02020603050405020304" pitchFamily="18" charset="0"/>
              </a:rPr>
              <a:t>Ăngghen</a:t>
            </a:r>
            <a:r>
              <a:rPr lang="en-US" altLang="en-US" u="sng" dirty="0">
                <a:latin typeface="+mn-lt"/>
                <a:cs typeface="Times New Roman" panose="02020603050405020304" pitchFamily="18" charset="0"/>
              </a:rPr>
              <a:t> </a:t>
            </a:r>
            <a:r>
              <a:rPr lang="en-US" altLang="en-US" u="sng" dirty="0" err="1">
                <a:latin typeface="+mn-lt"/>
                <a:cs typeface="Times New Roman" panose="02020603050405020304" pitchFamily="18" charset="0"/>
              </a:rPr>
              <a:t>xây</a:t>
            </a:r>
            <a:r>
              <a:rPr lang="en-US" altLang="en-US" u="sng" dirty="0">
                <a:latin typeface="+mn-lt"/>
                <a:cs typeface="Times New Roman" panose="02020603050405020304" pitchFamily="18" charset="0"/>
              </a:rPr>
              <a:t> </a:t>
            </a:r>
            <a:r>
              <a:rPr lang="en-US" altLang="en-US" u="sng" dirty="0" err="1">
                <a:latin typeface="+mn-lt"/>
                <a:cs typeface="Times New Roman" panose="02020603050405020304" pitchFamily="18" charset="0"/>
              </a:rPr>
              <a:t>dựng</a:t>
            </a:r>
            <a:r>
              <a:rPr lang="en-US" altLang="en-US" dirty="0">
                <a:latin typeface="+mn-lt"/>
                <a:cs typeface="Times New Roman" panose="02020603050405020304" pitchFamily="18" charset="0"/>
              </a:rPr>
              <a:t>, </a:t>
            </a:r>
            <a:r>
              <a:rPr lang="en-US" altLang="en-US" dirty="0" err="1">
                <a:latin typeface="+mn-lt"/>
                <a:cs typeface="Times New Roman" panose="02020603050405020304" pitchFamily="18" charset="0"/>
              </a:rPr>
              <a:t>được</a:t>
            </a:r>
            <a:r>
              <a:rPr lang="en-US" altLang="en-US" dirty="0">
                <a:latin typeface="+mn-lt"/>
                <a:cs typeface="Times New Roman" panose="02020603050405020304" pitchFamily="18" charset="0"/>
              </a:rPr>
              <a:t> </a:t>
            </a:r>
            <a:r>
              <a:rPr lang="en-US" altLang="en-US" u="sng" dirty="0">
                <a:latin typeface="+mn-lt"/>
                <a:cs typeface="Times New Roman" panose="02020603050405020304" pitchFamily="18" charset="0"/>
              </a:rPr>
              <a:t>V. I. </a:t>
            </a:r>
            <a:r>
              <a:rPr lang="en-US" altLang="en-US" u="sng" dirty="0" err="1">
                <a:latin typeface="+mn-lt"/>
                <a:cs typeface="Times New Roman" panose="02020603050405020304" pitchFamily="18" charset="0"/>
              </a:rPr>
              <a:t>Lênin</a:t>
            </a:r>
            <a:r>
              <a:rPr lang="en-US" altLang="en-US" u="sng" dirty="0">
                <a:latin typeface="+mn-lt"/>
                <a:cs typeface="Times New Roman" panose="02020603050405020304" pitchFamily="18" charset="0"/>
              </a:rPr>
              <a:t> </a:t>
            </a:r>
            <a:r>
              <a:rPr lang="en-US" altLang="en-US" u="sng" dirty="0" err="1">
                <a:latin typeface="+mn-lt"/>
                <a:cs typeface="Times New Roman" panose="02020603050405020304" pitchFamily="18" charset="0"/>
              </a:rPr>
              <a:t>bảo</a:t>
            </a:r>
            <a:r>
              <a:rPr lang="en-US" altLang="en-US" u="sng" dirty="0">
                <a:latin typeface="+mn-lt"/>
                <a:cs typeface="Times New Roman" panose="02020603050405020304" pitchFamily="18" charset="0"/>
              </a:rPr>
              <a:t> </a:t>
            </a:r>
            <a:r>
              <a:rPr lang="en-US" altLang="en-US" u="sng" dirty="0" err="1">
                <a:latin typeface="+mn-lt"/>
                <a:cs typeface="Times New Roman" panose="02020603050405020304" pitchFamily="18" charset="0"/>
              </a:rPr>
              <a:t>vệ</a:t>
            </a:r>
            <a:r>
              <a:rPr lang="en-US" altLang="en-US" u="sng" dirty="0">
                <a:latin typeface="+mn-lt"/>
                <a:cs typeface="Times New Roman" panose="02020603050405020304" pitchFamily="18" charset="0"/>
              </a:rPr>
              <a:t> </a:t>
            </a:r>
            <a:r>
              <a:rPr lang="en-US" altLang="en-US" u="sng" dirty="0" err="1">
                <a:latin typeface="+mn-lt"/>
                <a:cs typeface="Times New Roman" panose="02020603050405020304" pitchFamily="18" charset="0"/>
              </a:rPr>
              <a:t>và</a:t>
            </a:r>
            <a:r>
              <a:rPr lang="en-US" altLang="en-US" u="sng" dirty="0">
                <a:latin typeface="+mn-lt"/>
                <a:cs typeface="Times New Roman" panose="02020603050405020304" pitchFamily="18" charset="0"/>
              </a:rPr>
              <a:t> </a:t>
            </a:r>
            <a:r>
              <a:rPr lang="en-US" altLang="en-US" u="sng" dirty="0" err="1">
                <a:latin typeface="+mn-lt"/>
                <a:cs typeface="Times New Roman" panose="02020603050405020304" pitchFamily="18" charset="0"/>
              </a:rPr>
              <a:t>phát</a:t>
            </a:r>
            <a:r>
              <a:rPr lang="en-US" altLang="en-US" u="sng" dirty="0">
                <a:latin typeface="+mn-lt"/>
                <a:cs typeface="Times New Roman" panose="02020603050405020304" pitchFamily="18" charset="0"/>
              </a:rPr>
              <a:t> </a:t>
            </a:r>
            <a:r>
              <a:rPr lang="en-US" altLang="en-US" u="sng" dirty="0" err="1">
                <a:latin typeface="+mn-lt"/>
                <a:cs typeface="Times New Roman" panose="02020603050405020304" pitchFamily="18" charset="0"/>
              </a:rPr>
              <a:t>triển</a:t>
            </a:r>
            <a:r>
              <a:rPr lang="en-US" altLang="en-US" dirty="0">
                <a:latin typeface="+mn-lt"/>
                <a:cs typeface="Times New Roman" panose="02020603050405020304" pitchFamily="18" charset="0"/>
              </a:rPr>
              <a:t>. </a:t>
            </a:r>
            <a:r>
              <a:rPr lang="vi-VN" altLang="en-US" dirty="0">
                <a:latin typeface="+mn-lt"/>
                <a:cs typeface="Times New Roman" panose="02020603050405020304" pitchFamily="18" charset="0"/>
              </a:rPr>
              <a:t>Chủ nghĩa Mác-Lênin là 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a:t>
            </a:r>
            <a:endParaRPr lang="en-US" altLang="en-US" sz="4800" dirty="0">
              <a:latin typeface="+mn-lt"/>
              <a:cs typeface="Times New Roman" panose="02020603050405020304" pitchFamily="18" charset="0"/>
            </a:endParaRPr>
          </a:p>
        </p:txBody>
      </p:sp>
      <p:sp>
        <p:nvSpPr>
          <p:cNvPr id="19459" name="Content Placeholder 2"/>
          <p:cNvSpPr>
            <a:spLocks noGrp="1"/>
          </p:cNvSpPr>
          <p:nvPr>
            <p:ph idx="1"/>
          </p:nvPr>
        </p:nvSpPr>
        <p:spPr>
          <a:xfrm>
            <a:off x="502444" y="497682"/>
            <a:ext cx="17173576" cy="1447800"/>
          </a:xfrm>
          <a:ln w="28575">
            <a:solidFill>
              <a:srgbClr val="FF0000"/>
            </a:solidFill>
            <a:miter lim="800000"/>
            <a:headEnd/>
            <a:tailEnd/>
          </a:ln>
        </p:spPr>
        <p:txBody>
          <a:bodyPr/>
          <a:lstStyle/>
          <a:p>
            <a:pPr marL="0" indent="0">
              <a:buNone/>
            </a:pPr>
            <a:r>
              <a:rPr lang="nl-NL" altLang="en-US" sz="3900" b="1" dirty="0">
                <a:solidFill>
                  <a:srgbClr val="0000FF"/>
                </a:solidFill>
                <a:cs typeface="Times New Roman" panose="02020603050405020304" pitchFamily="18" charset="0"/>
              </a:rPr>
              <a:t>1. </a:t>
            </a:r>
            <a:r>
              <a:rPr lang="en-US" altLang="en-US" sz="3900" b="1" dirty="0" err="1">
                <a:solidFill>
                  <a:srgbClr val="0000FF"/>
                </a:solidFill>
                <a:cs typeface="Times New Roman" panose="02020603050405020304" pitchFamily="18" charset="0"/>
              </a:rPr>
              <a:t>Khái</a:t>
            </a:r>
            <a:r>
              <a:rPr lang="en-US" altLang="en-US" sz="3900" b="1" dirty="0">
                <a:solidFill>
                  <a:srgbClr val="0000FF"/>
                </a:solidFill>
                <a:cs typeface="Times New Roman" panose="02020603050405020304" pitchFamily="18" charset="0"/>
              </a:rPr>
              <a:t> </a:t>
            </a:r>
            <a:r>
              <a:rPr lang="en-US" altLang="en-US" sz="3900" b="1" dirty="0" err="1">
                <a:solidFill>
                  <a:srgbClr val="0000FF"/>
                </a:solidFill>
                <a:cs typeface="Times New Roman" panose="02020603050405020304" pitchFamily="18" charset="0"/>
              </a:rPr>
              <a:t>niệm</a:t>
            </a:r>
            <a:r>
              <a:rPr lang="en-US" altLang="en-US" sz="3900" b="1" dirty="0">
                <a:solidFill>
                  <a:srgbClr val="0000FF"/>
                </a:solidFill>
                <a:cs typeface="Times New Roman" panose="02020603050405020304" pitchFamily="18" charset="0"/>
              </a:rPr>
              <a:t> c</a:t>
            </a:r>
            <a:r>
              <a:rPr lang="vi-VN" altLang="en-US" sz="3900" b="1" dirty="0">
                <a:solidFill>
                  <a:srgbClr val="0000FF"/>
                </a:solidFill>
                <a:cs typeface="Times New Roman" panose="02020603050405020304" pitchFamily="18" charset="0"/>
              </a:rPr>
              <a:t>hủ nghĩa Mác – Lênin </a:t>
            </a:r>
            <a:endParaRPr lang="en-US" altLang="en-US" sz="3900" b="1" dirty="0">
              <a:solidFill>
                <a:srgbClr val="0000FF"/>
              </a:solidFill>
              <a:cs typeface="Times New Roman" panose="02020603050405020304" pitchFamily="18" charset="0"/>
            </a:endParaRPr>
          </a:p>
          <a:p>
            <a:pPr marL="0" indent="0">
              <a:buNone/>
            </a:pPr>
            <a:r>
              <a:rPr lang="en-US" altLang="en-US" sz="3900" b="1" i="1" dirty="0">
                <a:cs typeface="Times New Roman" panose="02020603050405020304" pitchFamily="18" charset="0"/>
              </a:rPr>
              <a:t>1. </a:t>
            </a:r>
            <a:r>
              <a:rPr lang="en-US" altLang="en-US" sz="3900" b="1" i="1" dirty="0" err="1">
                <a:cs typeface="Times New Roman" panose="02020603050405020304" pitchFamily="18" charset="0"/>
              </a:rPr>
              <a:t>Khái</a:t>
            </a:r>
            <a:r>
              <a:rPr lang="en-US" altLang="en-US" sz="3900" b="1" i="1" dirty="0">
                <a:cs typeface="Times New Roman" panose="02020603050405020304" pitchFamily="18" charset="0"/>
              </a:rPr>
              <a:t> </a:t>
            </a:r>
            <a:r>
              <a:rPr lang="en-US" altLang="en-US" sz="3900" b="1" i="1" dirty="0" err="1">
                <a:cs typeface="Times New Roman" panose="02020603050405020304" pitchFamily="18" charset="0"/>
              </a:rPr>
              <a:t>niệm</a:t>
            </a:r>
            <a:r>
              <a:rPr lang="en-US" altLang="en-US" sz="3900" b="1" i="1" dirty="0">
                <a:cs typeface="Times New Roman" panose="02020603050405020304" pitchFamily="18" charset="0"/>
              </a:rPr>
              <a:t> </a:t>
            </a:r>
            <a:r>
              <a:rPr lang="en-US" altLang="en-US" sz="3900" b="1" i="1" dirty="0" err="1">
                <a:cs typeface="Times New Roman" panose="02020603050405020304" pitchFamily="18" charset="0"/>
              </a:rPr>
              <a:t>chủ</a:t>
            </a:r>
            <a:r>
              <a:rPr lang="en-US" altLang="en-US" sz="3900" b="1" i="1" dirty="0">
                <a:cs typeface="Times New Roman" panose="02020603050405020304" pitchFamily="18" charset="0"/>
              </a:rPr>
              <a:t> </a:t>
            </a:r>
            <a:r>
              <a:rPr lang="en-US" altLang="en-US" sz="3900" b="1" i="1" dirty="0" err="1">
                <a:cs typeface="Times New Roman" panose="02020603050405020304" pitchFamily="18" charset="0"/>
              </a:rPr>
              <a:t>nghĩa</a:t>
            </a:r>
            <a:r>
              <a:rPr lang="en-US" altLang="en-US" sz="3900" b="1" i="1" dirty="0">
                <a:cs typeface="Times New Roman" panose="02020603050405020304" pitchFamily="18" charset="0"/>
              </a:rPr>
              <a:t> </a:t>
            </a:r>
            <a:r>
              <a:rPr lang="en-US" altLang="en-US" sz="3900" b="1" i="1" dirty="0" err="1">
                <a:cs typeface="Times New Roman" panose="02020603050405020304" pitchFamily="18" charset="0"/>
              </a:rPr>
              <a:t>Mác</a:t>
            </a:r>
            <a:r>
              <a:rPr lang="en-US" altLang="en-US" sz="3900" b="1" i="1" dirty="0">
                <a:cs typeface="Times New Roman" panose="02020603050405020304" pitchFamily="18" charset="0"/>
              </a:rPr>
              <a:t> -  </a:t>
            </a:r>
            <a:r>
              <a:rPr lang="en-US" altLang="en-US" sz="3900" b="1" i="1" dirty="0" err="1">
                <a:cs typeface="Times New Roman" panose="02020603050405020304" pitchFamily="18" charset="0"/>
              </a:rPr>
              <a:t>Lênin</a:t>
            </a:r>
            <a:r>
              <a:rPr lang="en-US" altLang="en-US" sz="3900" b="1" i="1" dirty="0">
                <a:cs typeface="Times New Roman" panose="02020603050405020304" pitchFamily="18" charset="0"/>
              </a:rPr>
              <a:t> </a:t>
            </a:r>
            <a:r>
              <a:rPr lang="en-US" altLang="en-US" sz="3900" b="1" i="1" dirty="0" err="1">
                <a:cs typeface="Times New Roman" panose="02020603050405020304" pitchFamily="18" charset="0"/>
              </a:rPr>
              <a:t>và</a:t>
            </a:r>
            <a:r>
              <a:rPr lang="en-US" altLang="en-US" sz="3900" b="1" i="1" dirty="0">
                <a:cs typeface="Times New Roman" panose="02020603050405020304" pitchFamily="18" charset="0"/>
              </a:rPr>
              <a:t> </a:t>
            </a:r>
            <a:r>
              <a:rPr lang="en-US" altLang="en-US" sz="3900" b="1" i="1" dirty="0" err="1">
                <a:cs typeface="Times New Roman" panose="02020603050405020304" pitchFamily="18" charset="0"/>
              </a:rPr>
              <a:t>ba</a:t>
            </a:r>
            <a:r>
              <a:rPr lang="en-US" altLang="en-US" sz="3900" b="1" i="1" dirty="0">
                <a:cs typeface="Times New Roman" panose="02020603050405020304" pitchFamily="18" charset="0"/>
              </a:rPr>
              <a:t> </a:t>
            </a:r>
            <a:r>
              <a:rPr lang="en-US" altLang="en-US" sz="3900" b="1" i="1" dirty="0" err="1">
                <a:cs typeface="Times New Roman" panose="02020603050405020304" pitchFamily="18" charset="0"/>
              </a:rPr>
              <a:t>bộ</a:t>
            </a:r>
            <a:r>
              <a:rPr lang="en-US" altLang="en-US" sz="3900" b="1" i="1" dirty="0">
                <a:cs typeface="Times New Roman" panose="02020603050405020304" pitchFamily="18" charset="0"/>
              </a:rPr>
              <a:t> </a:t>
            </a:r>
            <a:r>
              <a:rPr lang="en-US" altLang="en-US" sz="3900" b="1" i="1" dirty="0" err="1">
                <a:cs typeface="Times New Roman" panose="02020603050405020304" pitchFamily="18" charset="0"/>
              </a:rPr>
              <a:t>phận</a:t>
            </a:r>
            <a:r>
              <a:rPr lang="en-US" altLang="en-US" sz="3900" b="1" i="1" dirty="0">
                <a:cs typeface="Times New Roman" panose="02020603050405020304" pitchFamily="18" charset="0"/>
              </a:rPr>
              <a:t> </a:t>
            </a:r>
            <a:r>
              <a:rPr lang="en-US" altLang="en-US" sz="3900" b="1" i="1" dirty="0" err="1">
                <a:cs typeface="Times New Roman" panose="02020603050405020304" pitchFamily="18" charset="0"/>
              </a:rPr>
              <a:t>cấu</a:t>
            </a:r>
            <a:r>
              <a:rPr lang="en-US" altLang="en-US" sz="3900" b="1" i="1" dirty="0">
                <a:cs typeface="Times New Roman" panose="02020603050405020304" pitchFamily="18" charset="0"/>
              </a:rPr>
              <a:t> </a:t>
            </a:r>
            <a:r>
              <a:rPr lang="en-US" altLang="en-US" sz="3900" b="1" i="1" dirty="0" err="1">
                <a:cs typeface="Times New Roman" panose="02020603050405020304" pitchFamily="18" charset="0"/>
              </a:rPr>
              <a:t>thành</a:t>
            </a:r>
            <a:endParaRPr lang="en-US" altLang="en-US" sz="3900" b="1" i="1" dirty="0">
              <a:cs typeface="Times New Roman" panose="02020603050405020304" pitchFamily="18" charset="0"/>
            </a:endParaRPr>
          </a:p>
        </p:txBody>
      </p:sp>
    </p:spTree>
    <p:extLst>
      <p:ext uri="{BB962C8B-B14F-4D97-AF65-F5344CB8AC3E}">
        <p14:creationId xmlns:p14="http://schemas.microsoft.com/office/powerpoint/2010/main" val="152088102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grpSp>
        <p:nvGrpSpPr>
          <p:cNvPr id="17" name="Nhóm 8">
            <a:extLst>
              <a:ext uri="{FF2B5EF4-FFF2-40B4-BE49-F238E27FC236}">
                <a16:creationId xmlns:a16="http://schemas.microsoft.com/office/drawing/2014/main" id="{6C0944EF-4298-EFF7-360C-1E71F5FD48CC}"/>
              </a:ext>
            </a:extLst>
          </p:cNvPr>
          <p:cNvGrpSpPr/>
          <p:nvPr/>
        </p:nvGrpSpPr>
        <p:grpSpPr>
          <a:xfrm>
            <a:off x="802892" y="2728064"/>
            <a:ext cx="16085272" cy="1861602"/>
            <a:chOff x="1158239" y="3339451"/>
            <a:chExt cx="7358160" cy="1241069"/>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100819" cy="1241069"/>
              <a:chOff x="1189622" y="3163085"/>
              <a:chExt cx="3100819"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692006" cy="430888"/>
              </a:xfrm>
              <a:prstGeom prst="rect">
                <a:avLst/>
              </a:prstGeom>
              <a:noFill/>
            </p:spPr>
            <p:txBody>
              <a:bodyPr wrap="square" rtlCol="0">
                <a:spAutoFit/>
              </a:bodyPr>
              <a:lstStyle/>
              <a:p>
                <a:r>
                  <a:rPr lang="en-US" sz="3600" b="1">
                    <a:solidFill>
                      <a:srgbClr val="E7680F"/>
                    </a:solidFill>
                    <a:latin typeface="Arial" panose="020B0604020202020204" pitchFamily="34" charset="0"/>
                    <a:ea typeface="Roboto" panose="02000000000000000000" pitchFamily="2" charset="0"/>
                    <a:cs typeface="Arial" panose="020B0604020202020204" pitchFamily="34" charset="0"/>
                  </a:rPr>
                  <a:t>1</a:t>
                </a:r>
                <a:endParaRPr lang="vi-VN" sz="36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261010" y="3801117"/>
              <a:ext cx="7255389" cy="430888"/>
            </a:xfrm>
            <a:prstGeom prst="rect">
              <a:avLst/>
            </a:prstGeom>
            <a:noFill/>
          </p:spPr>
          <p:txBody>
            <a:bodyPr wrap="square" rtlCol="0">
              <a:spAutoFit/>
            </a:bodyPr>
            <a:lstStyle/>
            <a:p>
              <a:pPr>
                <a:spcBef>
                  <a:spcPct val="0"/>
                </a:spcBef>
                <a:buFontTx/>
                <a:buNone/>
              </a:pPr>
              <a:r>
                <a:rPr lang="en-US" altLang="en-US" sz="3600" dirty="0" err="1">
                  <a:ea typeface="Calibri" panose="020F0502020204030204" pitchFamily="34" charset="0"/>
                  <a:cs typeface="Times New Roman" panose="02020603050405020304" pitchFamily="18" charset="0"/>
                </a:rPr>
                <a:t>Triết</a:t>
              </a:r>
              <a:r>
                <a:rPr lang="en-US" altLang="en-US" sz="3600" dirty="0">
                  <a:ea typeface="Calibri" panose="020F0502020204030204" pitchFamily="34" charset="0"/>
                  <a:cs typeface="Times New Roman" panose="02020603050405020304" pitchFamily="18" charset="0"/>
                </a:rPr>
                <a:t> </a:t>
              </a:r>
              <a:r>
                <a:rPr lang="en-US" altLang="en-US" sz="3600" dirty="0" err="1">
                  <a:ea typeface="Calibri" panose="020F0502020204030204" pitchFamily="34" charset="0"/>
                  <a:cs typeface="Times New Roman" panose="02020603050405020304" pitchFamily="18" charset="0"/>
                </a:rPr>
                <a:t>học</a:t>
              </a:r>
              <a:r>
                <a:rPr lang="en-US" altLang="en-US" sz="3600" dirty="0">
                  <a:ea typeface="Calibri" panose="020F0502020204030204" pitchFamily="34" charset="0"/>
                  <a:cs typeface="Times New Roman" panose="02020603050405020304" pitchFamily="18" charset="0"/>
                </a:rPr>
                <a:t> </a:t>
              </a:r>
              <a:r>
                <a:rPr lang="en-US" altLang="en-US" sz="3600" dirty="0" err="1">
                  <a:ea typeface="Calibri" panose="020F0502020204030204" pitchFamily="34" charset="0"/>
                  <a:cs typeface="Times New Roman" panose="02020603050405020304" pitchFamily="18" charset="0"/>
                </a:rPr>
                <a:t>Mác</a:t>
              </a:r>
              <a:r>
                <a:rPr lang="en-US" altLang="en-US" sz="3600" dirty="0">
                  <a:ea typeface="Calibri" panose="020F0502020204030204" pitchFamily="34" charset="0"/>
                  <a:cs typeface="Times New Roman" panose="02020603050405020304" pitchFamily="18" charset="0"/>
                </a:rPr>
                <a:t> – </a:t>
              </a:r>
              <a:r>
                <a:rPr lang="en-US" altLang="en-US" sz="3600" dirty="0" err="1">
                  <a:ea typeface="Calibri" panose="020F0502020204030204" pitchFamily="34" charset="0"/>
                  <a:cs typeface="Times New Roman" panose="02020603050405020304" pitchFamily="18" charset="0"/>
                </a:rPr>
                <a:t>Lênin</a:t>
              </a:r>
              <a:endParaRPr lang="en-US" altLang="en-US" sz="3600" dirty="0">
                <a:ea typeface="Calibri" panose="020F0502020204030204" pitchFamily="34" charset="0"/>
                <a:cs typeface="Times New Roman" panose="02020603050405020304" pitchFamily="18"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727068" y="4770270"/>
            <a:ext cx="15965932" cy="1396259"/>
            <a:chOff x="1158239" y="3339451"/>
            <a:chExt cx="7343282" cy="930839"/>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3100819" cy="874325"/>
              <a:chOff x="1189622" y="3163085"/>
              <a:chExt cx="3100819"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692006" cy="430887"/>
              </a:xfrm>
              <a:prstGeom prst="rect">
                <a:avLst/>
              </a:prstGeom>
              <a:noFill/>
            </p:spPr>
            <p:txBody>
              <a:bodyPr wrap="square" rtlCol="0">
                <a:spAutoFit/>
              </a:bodyPr>
              <a:lstStyle/>
              <a:p>
                <a:r>
                  <a:rPr lang="en-US" sz="3600" b="1">
                    <a:solidFill>
                      <a:srgbClr val="E7680F"/>
                    </a:solidFill>
                    <a:latin typeface="Arial" panose="020B0604020202020204" pitchFamily="34" charset="0"/>
                    <a:ea typeface="Roboto" panose="02000000000000000000" pitchFamily="2" charset="0"/>
                    <a:cs typeface="Arial" panose="020B0604020202020204" pitchFamily="34" charset="0"/>
                  </a:rPr>
                  <a:t>2</a:t>
                </a:r>
                <a:endParaRPr lang="vi-VN" sz="36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79578" y="3839403"/>
              <a:ext cx="7221943" cy="430887"/>
            </a:xfrm>
            <a:prstGeom prst="rect">
              <a:avLst/>
            </a:prstGeom>
            <a:noFill/>
          </p:spPr>
          <p:txBody>
            <a:bodyPr wrap="square" rtlCol="0">
              <a:spAutoFit/>
            </a:bodyPr>
            <a:lstStyle/>
            <a:p>
              <a:pPr>
                <a:spcBef>
                  <a:spcPct val="0"/>
                </a:spcBef>
                <a:buFontTx/>
                <a:buNone/>
              </a:pPr>
              <a:r>
                <a:rPr lang="en-US" altLang="en-US" sz="3600" dirty="0" err="1">
                  <a:ea typeface="Calibri" panose="020F0502020204030204" pitchFamily="34" charset="0"/>
                  <a:cs typeface="Times New Roman" panose="02020603050405020304" pitchFamily="18" charset="0"/>
                </a:rPr>
                <a:t>Kinh</a:t>
              </a:r>
              <a:r>
                <a:rPr lang="en-US" altLang="en-US" sz="3600" dirty="0">
                  <a:ea typeface="Calibri" panose="020F0502020204030204" pitchFamily="34" charset="0"/>
                  <a:cs typeface="Times New Roman" panose="02020603050405020304" pitchFamily="18" charset="0"/>
                </a:rPr>
                <a:t> </a:t>
              </a:r>
              <a:r>
                <a:rPr lang="en-US" altLang="en-US" sz="3600" dirty="0" err="1">
                  <a:ea typeface="Calibri" panose="020F0502020204030204" pitchFamily="34" charset="0"/>
                  <a:cs typeface="Times New Roman" panose="02020603050405020304" pitchFamily="18" charset="0"/>
                </a:rPr>
                <a:t>tế</a:t>
              </a:r>
              <a:r>
                <a:rPr lang="en-US" altLang="en-US" sz="3600" dirty="0">
                  <a:ea typeface="Calibri" panose="020F0502020204030204" pitchFamily="34" charset="0"/>
                  <a:cs typeface="Times New Roman" panose="02020603050405020304" pitchFamily="18" charset="0"/>
                </a:rPr>
                <a:t> </a:t>
              </a:r>
              <a:r>
                <a:rPr lang="en-US" altLang="en-US" sz="3600" dirty="0" err="1">
                  <a:ea typeface="Calibri" panose="020F0502020204030204" pitchFamily="34" charset="0"/>
                  <a:cs typeface="Times New Roman" panose="02020603050405020304" pitchFamily="18" charset="0"/>
                </a:rPr>
                <a:t>chính</a:t>
              </a:r>
              <a:r>
                <a:rPr lang="en-US" altLang="en-US" sz="3600" dirty="0">
                  <a:ea typeface="Calibri" panose="020F0502020204030204" pitchFamily="34" charset="0"/>
                  <a:cs typeface="Times New Roman" panose="02020603050405020304" pitchFamily="18" charset="0"/>
                </a:rPr>
                <a:t> </a:t>
              </a:r>
              <a:r>
                <a:rPr lang="en-US" altLang="en-US" sz="3600" dirty="0" err="1">
                  <a:ea typeface="Calibri" panose="020F0502020204030204" pitchFamily="34" charset="0"/>
                  <a:cs typeface="Times New Roman" panose="02020603050405020304" pitchFamily="18" charset="0"/>
                </a:rPr>
                <a:t>trị</a:t>
              </a:r>
              <a:r>
                <a:rPr lang="en-US" altLang="en-US" sz="3600" dirty="0">
                  <a:ea typeface="Calibri" panose="020F0502020204030204" pitchFamily="34" charset="0"/>
                  <a:cs typeface="Times New Roman" panose="02020603050405020304" pitchFamily="18" charset="0"/>
                </a:rPr>
                <a:t> </a:t>
              </a:r>
              <a:r>
                <a:rPr lang="en-US" altLang="en-US" sz="3600" dirty="0" err="1">
                  <a:ea typeface="Calibri" panose="020F0502020204030204" pitchFamily="34" charset="0"/>
                  <a:cs typeface="Times New Roman" panose="02020603050405020304" pitchFamily="18" charset="0"/>
                </a:rPr>
                <a:t>Mác</a:t>
              </a:r>
              <a:r>
                <a:rPr lang="en-US" altLang="en-US" sz="3600" dirty="0">
                  <a:ea typeface="Calibri" panose="020F0502020204030204" pitchFamily="34" charset="0"/>
                  <a:cs typeface="Times New Roman" panose="02020603050405020304" pitchFamily="18" charset="0"/>
                </a:rPr>
                <a:t> – </a:t>
              </a:r>
              <a:r>
                <a:rPr lang="en-US" altLang="en-US" sz="3600" dirty="0" err="1">
                  <a:ea typeface="Calibri" panose="020F0502020204030204" pitchFamily="34" charset="0"/>
                  <a:cs typeface="Times New Roman" panose="02020603050405020304" pitchFamily="18" charset="0"/>
                </a:rPr>
                <a:t>Lênin</a:t>
              </a:r>
              <a:endParaRPr lang="en-US" altLang="en-US" sz="3600" dirty="0">
                <a:ea typeface="Calibri" panose="020F0502020204030204" pitchFamily="34" charset="0"/>
              </a:endParaRPr>
            </a:p>
          </p:txBody>
        </p:sp>
      </p:grpSp>
      <p:grpSp>
        <p:nvGrpSpPr>
          <p:cNvPr id="31" name="Nhóm 94">
            <a:extLst>
              <a:ext uri="{FF2B5EF4-FFF2-40B4-BE49-F238E27FC236}">
                <a16:creationId xmlns:a16="http://schemas.microsoft.com/office/drawing/2014/main" id="{F9E859BE-3F96-B818-50F8-0C413E6EA1C7}"/>
              </a:ext>
            </a:extLst>
          </p:cNvPr>
          <p:cNvGrpSpPr/>
          <p:nvPr/>
        </p:nvGrpSpPr>
        <p:grpSpPr>
          <a:xfrm>
            <a:off x="2591353" y="6869906"/>
            <a:ext cx="15251446" cy="1396258"/>
            <a:chOff x="1158239" y="3339451"/>
            <a:chExt cx="5937288" cy="930839"/>
          </a:xfrm>
        </p:grpSpPr>
        <p:grpSp>
          <p:nvGrpSpPr>
            <p:cNvPr id="33" name="Nhóm 96">
              <a:extLst>
                <a:ext uri="{FF2B5EF4-FFF2-40B4-BE49-F238E27FC236}">
                  <a16:creationId xmlns:a16="http://schemas.microsoft.com/office/drawing/2014/main" id="{73B5635E-1A90-55A1-EEDB-632A20B197B8}"/>
                </a:ext>
              </a:extLst>
            </p:cNvPr>
            <p:cNvGrpSpPr/>
            <p:nvPr/>
          </p:nvGrpSpPr>
          <p:grpSpPr>
            <a:xfrm>
              <a:off x="1158239" y="3339451"/>
              <a:ext cx="3100819" cy="891841"/>
              <a:chOff x="1189622" y="3163085"/>
              <a:chExt cx="3100819" cy="891841"/>
            </a:xfrm>
          </p:grpSpPr>
          <p:sp>
            <p:nvSpPr>
              <p:cNvPr id="35" name="Hình chữ nhật: Góc Tròn 98">
                <a:extLst>
                  <a:ext uri="{FF2B5EF4-FFF2-40B4-BE49-F238E27FC236}">
                    <a16:creationId xmlns:a16="http://schemas.microsoft.com/office/drawing/2014/main" id="{8057F2FD-822A-2866-C56E-E2E24B19E31E}"/>
                  </a:ext>
                </a:extLst>
              </p:cNvPr>
              <p:cNvSpPr/>
              <p:nvPr/>
            </p:nvSpPr>
            <p:spPr>
              <a:xfrm>
                <a:off x="1189622" y="3210324"/>
                <a:ext cx="85480" cy="844602"/>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36" name="TextBox 24">
                <a:extLst>
                  <a:ext uri="{FF2B5EF4-FFF2-40B4-BE49-F238E27FC236}">
                    <a16:creationId xmlns:a16="http://schemas.microsoft.com/office/drawing/2014/main" id="{3BCA88FE-335E-AC1C-9286-130EC12B0256}"/>
                  </a:ext>
                </a:extLst>
              </p:cNvPr>
              <p:cNvSpPr txBox="1"/>
              <p:nvPr/>
            </p:nvSpPr>
            <p:spPr>
              <a:xfrm>
                <a:off x="1315742" y="3163085"/>
                <a:ext cx="692006" cy="430887"/>
              </a:xfrm>
              <a:prstGeom prst="rect">
                <a:avLst/>
              </a:prstGeom>
              <a:noFill/>
            </p:spPr>
            <p:txBody>
              <a:bodyPr wrap="square" rtlCol="0">
                <a:spAutoFit/>
              </a:bodyPr>
              <a:lstStyle/>
              <a:p>
                <a:r>
                  <a:rPr lang="en-US" sz="3600" b="1">
                    <a:solidFill>
                      <a:srgbClr val="E7680F"/>
                    </a:solidFill>
                    <a:latin typeface="Arial" panose="020B0604020202020204" pitchFamily="34" charset="0"/>
                    <a:ea typeface="Roboto" panose="02000000000000000000" pitchFamily="2" charset="0"/>
                    <a:cs typeface="Arial" panose="020B0604020202020204" pitchFamily="34" charset="0"/>
                  </a:rPr>
                  <a:t>3</a:t>
                </a:r>
                <a:endParaRPr lang="vi-VN" sz="36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7" name="Đường nối Thẳng 100">
                <a:extLst>
                  <a:ext uri="{FF2B5EF4-FFF2-40B4-BE49-F238E27FC236}">
                    <a16:creationId xmlns:a16="http://schemas.microsoft.com/office/drawing/2014/main" id="{34C0E5A8-7EBE-7EC8-A1F0-4490D974794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4" name="TextBox 27">
              <a:extLst>
                <a:ext uri="{FF2B5EF4-FFF2-40B4-BE49-F238E27FC236}">
                  <a16:creationId xmlns:a16="http://schemas.microsoft.com/office/drawing/2014/main" id="{122F5BFC-A00D-521F-8D1A-2F1B3683FB96}"/>
                </a:ext>
              </a:extLst>
            </p:cNvPr>
            <p:cNvSpPr txBox="1"/>
            <p:nvPr/>
          </p:nvSpPr>
          <p:spPr>
            <a:xfrm>
              <a:off x="1279578" y="3839403"/>
              <a:ext cx="5815949" cy="430887"/>
            </a:xfrm>
            <a:prstGeom prst="rect">
              <a:avLst/>
            </a:prstGeom>
            <a:noFill/>
          </p:spPr>
          <p:txBody>
            <a:bodyPr wrap="square" rtlCol="0">
              <a:spAutoFit/>
            </a:bodyPr>
            <a:lstStyle/>
            <a:p>
              <a:pPr>
                <a:spcBef>
                  <a:spcPct val="0"/>
                </a:spcBef>
                <a:buFontTx/>
                <a:buNone/>
              </a:pPr>
              <a:r>
                <a:rPr lang="en-US" altLang="en-US" sz="3600" dirty="0" err="1">
                  <a:ea typeface="Calibri" panose="020F0502020204030204" pitchFamily="34" charset="0"/>
                  <a:cs typeface="Times New Roman" panose="02020603050405020304" pitchFamily="18" charset="0"/>
                </a:rPr>
                <a:t>Chủ</a:t>
              </a:r>
              <a:r>
                <a:rPr lang="en-US" altLang="en-US" sz="3600" dirty="0">
                  <a:ea typeface="Calibri" panose="020F0502020204030204" pitchFamily="34" charset="0"/>
                  <a:cs typeface="Times New Roman" panose="02020603050405020304" pitchFamily="18" charset="0"/>
                </a:rPr>
                <a:t> </a:t>
              </a:r>
              <a:r>
                <a:rPr lang="en-US" altLang="en-US" sz="3600" dirty="0" err="1">
                  <a:ea typeface="Calibri" panose="020F0502020204030204" pitchFamily="34" charset="0"/>
                  <a:cs typeface="Times New Roman" panose="02020603050405020304" pitchFamily="18" charset="0"/>
                </a:rPr>
                <a:t>nghĩa</a:t>
              </a:r>
              <a:r>
                <a:rPr lang="en-US" altLang="en-US" sz="3600" dirty="0">
                  <a:ea typeface="Calibri" panose="020F0502020204030204" pitchFamily="34" charset="0"/>
                  <a:cs typeface="Times New Roman" panose="02020603050405020304" pitchFamily="18" charset="0"/>
                </a:rPr>
                <a:t> </a:t>
              </a:r>
              <a:r>
                <a:rPr lang="en-US" altLang="en-US" sz="3600" dirty="0" err="1">
                  <a:ea typeface="Calibri" panose="020F0502020204030204" pitchFamily="34" charset="0"/>
                  <a:cs typeface="Times New Roman" panose="02020603050405020304" pitchFamily="18" charset="0"/>
                </a:rPr>
                <a:t>xã</a:t>
              </a:r>
              <a:r>
                <a:rPr lang="en-US" altLang="en-US" sz="3600" dirty="0">
                  <a:ea typeface="Calibri" panose="020F0502020204030204" pitchFamily="34" charset="0"/>
                  <a:cs typeface="Times New Roman" panose="02020603050405020304" pitchFamily="18" charset="0"/>
                </a:rPr>
                <a:t> </a:t>
              </a:r>
              <a:r>
                <a:rPr lang="en-US" altLang="en-US" sz="3600" dirty="0" err="1">
                  <a:ea typeface="Calibri" panose="020F0502020204030204" pitchFamily="34" charset="0"/>
                  <a:cs typeface="Times New Roman" panose="02020603050405020304" pitchFamily="18" charset="0"/>
                </a:rPr>
                <a:t>hội</a:t>
              </a:r>
              <a:r>
                <a:rPr lang="en-US" altLang="en-US" sz="3600" dirty="0">
                  <a:ea typeface="Calibri" panose="020F0502020204030204" pitchFamily="34" charset="0"/>
                  <a:cs typeface="Times New Roman" panose="02020603050405020304" pitchFamily="18" charset="0"/>
                </a:rPr>
                <a:t> khoa </a:t>
              </a:r>
              <a:r>
                <a:rPr lang="en-US" altLang="en-US" sz="3600" dirty="0" err="1">
                  <a:ea typeface="Calibri" panose="020F0502020204030204" pitchFamily="34" charset="0"/>
                  <a:cs typeface="Times New Roman" panose="02020603050405020304" pitchFamily="18" charset="0"/>
                </a:rPr>
                <a:t>học</a:t>
              </a:r>
              <a:endParaRPr lang="en-US" altLang="en-US" sz="3600" dirty="0">
                <a:ea typeface="Calibri" panose="020F0502020204030204" pitchFamily="34" charset="0"/>
                <a:cs typeface="Times New Roman" panose="02020603050405020304" pitchFamily="18" charset="0"/>
              </a:endParaRPr>
            </a:p>
          </p:txBody>
        </p:sp>
      </p:grpSp>
      <p:sp>
        <p:nvSpPr>
          <p:cNvPr id="2" name="Rectangle 1"/>
          <p:cNvSpPr/>
          <p:nvPr/>
        </p:nvSpPr>
        <p:spPr>
          <a:xfrm>
            <a:off x="3505858" y="1320927"/>
            <a:ext cx="14530388" cy="646331"/>
          </a:xfrm>
          <a:prstGeom prst="rect">
            <a:avLst/>
          </a:prstGeom>
        </p:spPr>
        <p:txBody>
          <a:bodyPr wrap="square">
            <a:spAutoFit/>
          </a:bodyPr>
          <a:lstStyle/>
          <a:p>
            <a:pPr algn="ctr"/>
            <a:r>
              <a:rPr lang="en-US" altLang="en-US" sz="3600" b="1" i="1" dirty="0">
                <a:solidFill>
                  <a:srgbClr val="0000FF"/>
                </a:solidFill>
                <a:cs typeface="Times New Roman" panose="02020603050405020304" pitchFamily="18" charset="0"/>
              </a:rPr>
              <a:t>1.1. </a:t>
            </a:r>
            <a:r>
              <a:rPr lang="en-US" altLang="en-US" sz="3600" b="1" i="1" dirty="0" err="1">
                <a:solidFill>
                  <a:srgbClr val="0000FF"/>
                </a:solidFill>
                <a:cs typeface="Times New Roman" panose="02020603050405020304" pitchFamily="18" charset="0"/>
              </a:rPr>
              <a:t>Khái</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niệm</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chủ</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nghĩa</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Mác</a:t>
            </a:r>
            <a:r>
              <a:rPr lang="en-US" altLang="en-US" sz="3600" b="1" i="1" dirty="0">
                <a:solidFill>
                  <a:srgbClr val="0000FF"/>
                </a:solidFill>
                <a:cs typeface="Times New Roman" panose="02020603050405020304" pitchFamily="18" charset="0"/>
              </a:rPr>
              <a:t> -  </a:t>
            </a:r>
            <a:r>
              <a:rPr lang="en-US" altLang="en-US" sz="3600" b="1" i="1" dirty="0" err="1">
                <a:solidFill>
                  <a:srgbClr val="0000FF"/>
                </a:solidFill>
                <a:cs typeface="Times New Roman" panose="02020603050405020304" pitchFamily="18" charset="0"/>
              </a:rPr>
              <a:t>Lênin</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và</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ba</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bộ</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phận</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cấu</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thành</a:t>
            </a:r>
            <a:endParaRPr lang="en-US" sz="3600" dirty="0">
              <a:solidFill>
                <a:srgbClr val="0000FF"/>
              </a:solidFill>
              <a:cs typeface="Arial" panose="020B0604020202020204" pitchFamily="34" charset="0"/>
            </a:endParaRPr>
          </a:p>
        </p:txBody>
      </p:sp>
    </p:spTree>
    <p:extLst>
      <p:ext uri="{BB962C8B-B14F-4D97-AF65-F5344CB8AC3E}">
        <p14:creationId xmlns:p14="http://schemas.microsoft.com/office/powerpoint/2010/main" val="2293840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9E9E6716-1B48-A71C-D960-BC128EC749E4}"/>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grpSp>
        <p:nvGrpSpPr>
          <p:cNvPr id="17" name="Group 16">
            <a:extLst>
              <a:ext uri="{FF2B5EF4-FFF2-40B4-BE49-F238E27FC236}">
                <a16:creationId xmlns:a16="http://schemas.microsoft.com/office/drawing/2014/main" id="{6C5F5193-B718-572B-11DF-3701B56F9F63}"/>
              </a:ext>
            </a:extLst>
          </p:cNvPr>
          <p:cNvGrpSpPr/>
          <p:nvPr/>
        </p:nvGrpSpPr>
        <p:grpSpPr>
          <a:xfrm>
            <a:off x="736397" y="4145331"/>
            <a:ext cx="16101062" cy="3927956"/>
            <a:chOff x="821230" y="3107236"/>
            <a:chExt cx="10299934" cy="2618636"/>
          </a:xfrm>
        </p:grpSpPr>
        <p:grpSp>
          <p:nvGrpSpPr>
            <p:cNvPr id="18" name="Nhóm 121">
              <a:extLst>
                <a:ext uri="{FF2B5EF4-FFF2-40B4-BE49-F238E27FC236}">
                  <a16:creationId xmlns:a16="http://schemas.microsoft.com/office/drawing/2014/main" id="{5684D0F8-B14F-3FD6-F763-5B8C11BEC938}"/>
                </a:ext>
              </a:extLst>
            </p:cNvPr>
            <p:cNvGrpSpPr/>
            <p:nvPr/>
          </p:nvGrpSpPr>
          <p:grpSpPr>
            <a:xfrm>
              <a:off x="3997823" y="3107236"/>
              <a:ext cx="1750324" cy="442605"/>
              <a:chOff x="1810960" y="3240453"/>
              <a:chExt cx="2256181" cy="442605"/>
            </a:xfrm>
          </p:grpSpPr>
          <p:sp>
            <p:nvSpPr>
              <p:cNvPr id="29" name="Hình chữ nhật: Góc Tròn 122">
                <a:extLst>
                  <a:ext uri="{FF2B5EF4-FFF2-40B4-BE49-F238E27FC236}">
                    <a16:creationId xmlns:a16="http://schemas.microsoft.com/office/drawing/2014/main" id="{8EA34AFC-013F-F835-C52A-0613E015C38D}"/>
                  </a:ext>
                </a:extLst>
              </p:cNvPr>
              <p:cNvSpPr/>
              <p:nvPr/>
            </p:nvSpPr>
            <p:spPr>
              <a:xfrm>
                <a:off x="1810960" y="3240453"/>
                <a:ext cx="2256181" cy="442605"/>
              </a:xfrm>
              <a:prstGeom prst="roundRect">
                <a:avLst>
                  <a:gd name="adj" fmla="val 32035"/>
                </a:avLst>
              </a:prstGeom>
              <a:no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32" name="TextBox 27">
                <a:extLst>
                  <a:ext uri="{FF2B5EF4-FFF2-40B4-BE49-F238E27FC236}">
                    <a16:creationId xmlns:a16="http://schemas.microsoft.com/office/drawing/2014/main" id="{F24D7593-F17B-AB67-8C3B-FD74CEEABDB7}"/>
                  </a:ext>
                </a:extLst>
              </p:cNvPr>
              <p:cNvSpPr txBox="1"/>
              <p:nvPr/>
            </p:nvSpPr>
            <p:spPr>
              <a:xfrm>
                <a:off x="2054242" y="3282817"/>
                <a:ext cx="1821402" cy="296320"/>
              </a:xfrm>
              <a:prstGeom prst="rect">
                <a:avLst/>
              </a:prstGeom>
              <a:noFill/>
            </p:spPr>
            <p:txBody>
              <a:bodyPr wrap="square" rtlCol="0">
                <a:spAutoFit/>
              </a:bodyPr>
              <a:lstStyle/>
              <a:p>
                <a:pPr algn="ctr">
                  <a:lnSpc>
                    <a:spcPct val="120000"/>
                  </a:lnSpc>
                </a:pPr>
                <a:r>
                  <a:rPr lang="en-US" sz="2100"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Thứ</a:t>
                </a:r>
                <a:r>
                  <a:rPr lang="en-US" sz="2100" b="1" dirty="0">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 </a:t>
                </a:r>
                <a:r>
                  <a:rPr lang="en-US" sz="2100"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hai</a:t>
                </a:r>
                <a:endParaRPr lang="vi-VN" sz="2100" b="1" dirty="0">
                  <a:solidFill>
                    <a:schemeClr val="accent1">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19" name="Nhóm 126">
              <a:extLst>
                <a:ext uri="{FF2B5EF4-FFF2-40B4-BE49-F238E27FC236}">
                  <a16:creationId xmlns:a16="http://schemas.microsoft.com/office/drawing/2014/main" id="{8AAD76E5-338B-46BE-E395-1C4E997CBC37}"/>
                </a:ext>
              </a:extLst>
            </p:cNvPr>
            <p:cNvGrpSpPr/>
            <p:nvPr/>
          </p:nvGrpSpPr>
          <p:grpSpPr>
            <a:xfrm>
              <a:off x="9370840" y="3140747"/>
              <a:ext cx="1750324" cy="442605"/>
              <a:chOff x="3972102" y="3257195"/>
              <a:chExt cx="2256180" cy="442605"/>
            </a:xfrm>
          </p:grpSpPr>
          <p:sp>
            <p:nvSpPr>
              <p:cNvPr id="25" name="Hình chữ nhật: Góc Tròn 127">
                <a:extLst>
                  <a:ext uri="{FF2B5EF4-FFF2-40B4-BE49-F238E27FC236}">
                    <a16:creationId xmlns:a16="http://schemas.microsoft.com/office/drawing/2014/main" id="{938A30BD-09E9-C245-4DEC-762BCE3FD418}"/>
                  </a:ext>
                </a:extLst>
              </p:cNvPr>
              <p:cNvSpPr/>
              <p:nvPr/>
            </p:nvSpPr>
            <p:spPr>
              <a:xfrm>
                <a:off x="3972102" y="3257195"/>
                <a:ext cx="2256180" cy="442605"/>
              </a:xfrm>
              <a:prstGeom prst="roundRect">
                <a:avLst>
                  <a:gd name="adj" fmla="val 32035"/>
                </a:avLst>
              </a:prstGeom>
              <a:no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p>
            </p:txBody>
          </p:sp>
          <p:sp>
            <p:nvSpPr>
              <p:cNvPr id="28" name="TextBox 27">
                <a:extLst>
                  <a:ext uri="{FF2B5EF4-FFF2-40B4-BE49-F238E27FC236}">
                    <a16:creationId xmlns:a16="http://schemas.microsoft.com/office/drawing/2014/main" id="{179A16B9-6D3D-258D-12D0-ADD4991E1A87}"/>
                  </a:ext>
                </a:extLst>
              </p:cNvPr>
              <p:cNvSpPr txBox="1"/>
              <p:nvPr/>
            </p:nvSpPr>
            <p:spPr>
              <a:xfrm>
                <a:off x="3972102" y="3266047"/>
                <a:ext cx="2038792" cy="363390"/>
              </a:xfrm>
              <a:prstGeom prst="rect">
                <a:avLst/>
              </a:prstGeom>
              <a:noFill/>
            </p:spPr>
            <p:txBody>
              <a:bodyPr wrap="square" rtlCol="0">
                <a:spAutoFit/>
              </a:bodyPr>
              <a:lstStyle/>
              <a:p>
                <a:pPr algn="ctr">
                  <a:lnSpc>
                    <a:spcPct val="120000"/>
                  </a:lnSpc>
                </a:pPr>
                <a:r>
                  <a:rPr lang="en-US" sz="2700"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Thứ</a:t>
                </a:r>
                <a:r>
                  <a:rPr lang="en-US" sz="2700" b="1" dirty="0">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 </a:t>
                </a:r>
                <a:r>
                  <a:rPr lang="en-US" sz="2700"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tư</a:t>
                </a:r>
                <a:endParaRPr lang="vi-VN" sz="2100" b="1" dirty="0">
                  <a:solidFill>
                    <a:schemeClr val="accent1">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20" name="Nhóm 131">
              <a:extLst>
                <a:ext uri="{FF2B5EF4-FFF2-40B4-BE49-F238E27FC236}">
                  <a16:creationId xmlns:a16="http://schemas.microsoft.com/office/drawing/2014/main" id="{61A7B150-91FD-A87E-D05D-82F7B2749238}"/>
                </a:ext>
              </a:extLst>
            </p:cNvPr>
            <p:cNvGrpSpPr/>
            <p:nvPr/>
          </p:nvGrpSpPr>
          <p:grpSpPr>
            <a:xfrm>
              <a:off x="821230" y="3150498"/>
              <a:ext cx="2394602" cy="2575374"/>
              <a:chOff x="2481025" y="3283715"/>
              <a:chExt cx="3086661" cy="2575374"/>
            </a:xfrm>
          </p:grpSpPr>
          <p:sp>
            <p:nvSpPr>
              <p:cNvPr id="21" name="Hình chữ nhật: Góc Tròn 132">
                <a:extLst>
                  <a:ext uri="{FF2B5EF4-FFF2-40B4-BE49-F238E27FC236}">
                    <a16:creationId xmlns:a16="http://schemas.microsoft.com/office/drawing/2014/main" id="{75B393AB-6223-7E8D-16C6-C3C8774D0A2F}"/>
                  </a:ext>
                </a:extLst>
              </p:cNvPr>
              <p:cNvSpPr/>
              <p:nvPr/>
            </p:nvSpPr>
            <p:spPr>
              <a:xfrm>
                <a:off x="3311505" y="3283715"/>
                <a:ext cx="2256181" cy="442605"/>
              </a:xfrm>
              <a:prstGeom prst="roundRect">
                <a:avLst>
                  <a:gd name="adj" fmla="val 32035"/>
                </a:avLst>
              </a:prstGeom>
              <a:no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22" name="Hình chữ nhật: Góc Tròn 133">
                <a:extLst>
                  <a:ext uri="{FF2B5EF4-FFF2-40B4-BE49-F238E27FC236}">
                    <a16:creationId xmlns:a16="http://schemas.microsoft.com/office/drawing/2014/main" id="{6017F0D0-0DBF-7D91-178A-040BE983CFD4}"/>
                  </a:ext>
                </a:extLst>
              </p:cNvPr>
              <p:cNvSpPr/>
              <p:nvPr/>
            </p:nvSpPr>
            <p:spPr>
              <a:xfrm>
                <a:off x="2481025" y="4026772"/>
                <a:ext cx="2686127" cy="1832317"/>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23" name="TextBox 27">
                <a:extLst>
                  <a:ext uri="{FF2B5EF4-FFF2-40B4-BE49-F238E27FC236}">
                    <a16:creationId xmlns:a16="http://schemas.microsoft.com/office/drawing/2014/main" id="{A4EDC9C5-3EAC-038F-330A-1661B126DE6B}"/>
                  </a:ext>
                </a:extLst>
              </p:cNvPr>
              <p:cNvSpPr txBox="1"/>
              <p:nvPr/>
            </p:nvSpPr>
            <p:spPr>
              <a:xfrm>
                <a:off x="2731038" y="4322972"/>
                <a:ext cx="2057792" cy="882292"/>
              </a:xfrm>
              <a:prstGeom prst="rect">
                <a:avLst/>
              </a:prstGeom>
              <a:noFill/>
            </p:spPr>
            <p:txBody>
              <a:bodyPr wrap="square" rtlCol="0">
                <a:spAutoFit/>
              </a:bodyPr>
              <a:lstStyle/>
              <a:p>
                <a:pPr algn="ctr">
                  <a:lnSpc>
                    <a:spcPct val="100000"/>
                  </a:lnSpc>
                  <a:spcBef>
                    <a:spcPct val="0"/>
                  </a:spcBef>
                  <a:buFontTx/>
                  <a:buNone/>
                  <a:defRPr/>
                </a:pPr>
                <a:r>
                  <a:rPr lang="en-US" altLang="en-US" sz="4000" dirty="0" err="1">
                    <a:cs typeface="Times New Roman" panose="02020603050405020304" pitchFamily="18" charset="0"/>
                  </a:rPr>
                  <a:t>Kinh</a:t>
                </a:r>
                <a:r>
                  <a:rPr lang="en-US" altLang="en-US" sz="4000" dirty="0">
                    <a:cs typeface="Times New Roman" panose="02020603050405020304" pitchFamily="18" charset="0"/>
                  </a:rPr>
                  <a:t> </a:t>
                </a:r>
                <a:r>
                  <a:rPr lang="en-US" altLang="en-US" sz="4000" dirty="0" err="1">
                    <a:cs typeface="Times New Roman" panose="02020603050405020304" pitchFamily="18" charset="0"/>
                  </a:rPr>
                  <a:t>tế</a:t>
                </a:r>
                <a:r>
                  <a:rPr lang="en-US" altLang="en-US" sz="4000" dirty="0">
                    <a:cs typeface="Times New Roman" panose="02020603050405020304" pitchFamily="18" charset="0"/>
                  </a:rPr>
                  <a:t> - </a:t>
                </a:r>
                <a:r>
                  <a:rPr lang="en-US" altLang="en-US" sz="4000" dirty="0" err="1">
                    <a:cs typeface="Times New Roman" panose="02020603050405020304" pitchFamily="18" charset="0"/>
                  </a:rPr>
                  <a:t>xã</a:t>
                </a:r>
                <a:r>
                  <a:rPr lang="en-US" altLang="en-US" sz="4000" dirty="0">
                    <a:cs typeface="Times New Roman" panose="02020603050405020304" pitchFamily="18" charset="0"/>
                  </a:rPr>
                  <a:t> </a:t>
                </a:r>
                <a:r>
                  <a:rPr lang="en-US" altLang="en-US" sz="4000" dirty="0" err="1">
                    <a:cs typeface="Times New Roman" panose="02020603050405020304" pitchFamily="18" charset="0"/>
                  </a:rPr>
                  <a:t>hội</a:t>
                </a:r>
                <a:endParaRPr lang="en-US" altLang="en-US" sz="4000" dirty="0">
                  <a:solidFill>
                    <a:schemeClr val="tx1">
                      <a:lumMod val="95000"/>
                      <a:lumOff val="5000"/>
                    </a:schemeClr>
                  </a:solidFill>
                </a:endParaRPr>
              </a:p>
            </p:txBody>
          </p:sp>
          <p:sp>
            <p:nvSpPr>
              <p:cNvPr id="24" name="TextBox 27">
                <a:extLst>
                  <a:ext uri="{FF2B5EF4-FFF2-40B4-BE49-F238E27FC236}">
                    <a16:creationId xmlns:a16="http://schemas.microsoft.com/office/drawing/2014/main" id="{A3AD6121-032F-C025-4C04-78F860953267}"/>
                  </a:ext>
                </a:extLst>
              </p:cNvPr>
              <p:cNvSpPr txBox="1"/>
              <p:nvPr/>
            </p:nvSpPr>
            <p:spPr>
              <a:xfrm>
                <a:off x="3528894" y="3291144"/>
                <a:ext cx="1821403" cy="296321"/>
              </a:xfrm>
              <a:prstGeom prst="rect">
                <a:avLst/>
              </a:prstGeom>
              <a:noFill/>
            </p:spPr>
            <p:txBody>
              <a:bodyPr wrap="square" rtlCol="0">
                <a:spAutoFit/>
              </a:bodyPr>
              <a:lstStyle/>
              <a:p>
                <a:pPr algn="ctr">
                  <a:lnSpc>
                    <a:spcPct val="120000"/>
                  </a:lnSpc>
                </a:pPr>
                <a:r>
                  <a:rPr lang="en-US" sz="2100"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Thứ</a:t>
                </a:r>
                <a:r>
                  <a:rPr lang="en-US" sz="2100" b="1" dirty="0">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 </a:t>
                </a:r>
                <a:r>
                  <a:rPr lang="en-US" sz="2100"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nhất</a:t>
                </a:r>
                <a:endParaRPr lang="vi-VN" sz="2100" b="1" dirty="0">
                  <a:solidFill>
                    <a:schemeClr val="accent1">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grpSp>
      <p:sp>
        <p:nvSpPr>
          <p:cNvPr id="5" name="TextBox 4">
            <a:extLst>
              <a:ext uri="{FF2B5EF4-FFF2-40B4-BE49-F238E27FC236}">
                <a16:creationId xmlns:a16="http://schemas.microsoft.com/office/drawing/2014/main" id="{839FEA25-CEA4-B362-D1BD-D3ECDCA3DC83}"/>
              </a:ext>
            </a:extLst>
          </p:cNvPr>
          <p:cNvSpPr txBox="1"/>
          <p:nvPr/>
        </p:nvSpPr>
        <p:spPr>
          <a:xfrm>
            <a:off x="5052061" y="1664637"/>
            <a:ext cx="13881086" cy="646331"/>
          </a:xfrm>
          <a:prstGeom prst="rect">
            <a:avLst/>
          </a:prstGeom>
          <a:noFill/>
        </p:spPr>
        <p:txBody>
          <a:bodyPr wrap="square">
            <a:spAutoFit/>
          </a:bodyPr>
          <a:lstStyle/>
          <a:p>
            <a:pPr>
              <a:lnSpc>
                <a:spcPct val="90000"/>
              </a:lnSpc>
              <a:spcBef>
                <a:spcPts val="1500"/>
              </a:spcBef>
            </a:pPr>
            <a:r>
              <a:rPr lang="en-US" altLang="en-US" sz="4000" b="1" dirty="0">
                <a:solidFill>
                  <a:srgbClr val="0000FF"/>
                </a:solidFill>
                <a:cs typeface="Times New Roman" panose="02020603050405020304" pitchFamily="18" charset="0"/>
              </a:rPr>
              <a:t>1.2. </a:t>
            </a:r>
            <a:r>
              <a:rPr lang="vi-VN" altLang="en-US" sz="4000" b="1" dirty="0">
                <a:solidFill>
                  <a:srgbClr val="0000FF"/>
                </a:solidFill>
                <a:cs typeface="Times New Roman" panose="02020603050405020304" pitchFamily="18" charset="0"/>
              </a:rPr>
              <a:t>Nguồn gốc hình thành chủ nghĩa Mác</a:t>
            </a:r>
            <a:r>
              <a:rPr lang="en-US" altLang="en-US" sz="4000" b="1" dirty="0">
                <a:solidFill>
                  <a:srgbClr val="0000FF"/>
                </a:solidFill>
                <a:cs typeface="Times New Roman" panose="02020603050405020304" pitchFamily="18" charset="0"/>
              </a:rPr>
              <a:t> - </a:t>
            </a:r>
            <a:r>
              <a:rPr lang="en-US" altLang="en-US" sz="4000" b="1" dirty="0" err="1">
                <a:solidFill>
                  <a:srgbClr val="0000FF"/>
                </a:solidFill>
                <a:cs typeface="Times New Roman" panose="02020603050405020304" pitchFamily="18" charset="0"/>
              </a:rPr>
              <a:t>Lênin</a:t>
            </a:r>
            <a:endParaRPr lang="en-US" altLang="en-US" sz="4000" dirty="0">
              <a:solidFill>
                <a:srgbClr val="0000FF"/>
              </a:solidFill>
              <a:cs typeface="Times New Roman" panose="02020603050405020304" pitchFamily="18" charset="0"/>
            </a:endParaRPr>
          </a:p>
        </p:txBody>
      </p:sp>
      <p:sp>
        <p:nvSpPr>
          <p:cNvPr id="6" name="Hình chữ nhật: Góc Tròn 133">
            <a:extLst>
              <a:ext uri="{FF2B5EF4-FFF2-40B4-BE49-F238E27FC236}">
                <a16:creationId xmlns:a16="http://schemas.microsoft.com/office/drawing/2014/main" id="{14D4FD2B-7604-F934-F002-1B21962CD656}"/>
              </a:ext>
            </a:extLst>
          </p:cNvPr>
          <p:cNvSpPr/>
          <p:nvPr/>
        </p:nvSpPr>
        <p:spPr>
          <a:xfrm>
            <a:off x="4998515" y="5359692"/>
            <a:ext cx="3616062" cy="2666900"/>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7" name="TextBox 27">
            <a:extLst>
              <a:ext uri="{FF2B5EF4-FFF2-40B4-BE49-F238E27FC236}">
                <a16:creationId xmlns:a16="http://schemas.microsoft.com/office/drawing/2014/main" id="{AA210BCE-BCAB-F52B-44E8-E893775BE638}"/>
              </a:ext>
            </a:extLst>
          </p:cNvPr>
          <p:cNvSpPr txBox="1"/>
          <p:nvPr/>
        </p:nvSpPr>
        <p:spPr>
          <a:xfrm>
            <a:off x="5407069" y="5979551"/>
            <a:ext cx="2798950" cy="1323439"/>
          </a:xfrm>
          <a:prstGeom prst="rect">
            <a:avLst/>
          </a:prstGeom>
          <a:noFill/>
        </p:spPr>
        <p:txBody>
          <a:bodyPr wrap="square" rtlCol="0">
            <a:spAutoFit/>
          </a:bodyPr>
          <a:lstStyle/>
          <a:p>
            <a:pPr>
              <a:spcBef>
                <a:spcPct val="0"/>
              </a:spcBef>
              <a:buFontTx/>
              <a:buNone/>
            </a:pPr>
            <a:r>
              <a:rPr lang="en-US" altLang="en-US" sz="4000" dirty="0" err="1">
                <a:cs typeface="Times New Roman" panose="02020603050405020304" pitchFamily="18" charset="0"/>
              </a:rPr>
              <a:t>Tư</a:t>
            </a:r>
            <a:r>
              <a:rPr lang="en-US" altLang="en-US" sz="4000" dirty="0">
                <a:cs typeface="Times New Roman" panose="02020603050405020304" pitchFamily="18" charset="0"/>
              </a:rPr>
              <a:t> </a:t>
            </a:r>
            <a:r>
              <a:rPr lang="en-US" altLang="en-US" sz="4000" dirty="0" err="1">
                <a:cs typeface="Times New Roman" panose="02020603050405020304" pitchFamily="18" charset="0"/>
              </a:rPr>
              <a:t>tưởng</a:t>
            </a:r>
            <a:r>
              <a:rPr lang="en-US" altLang="en-US" sz="4000" dirty="0">
                <a:cs typeface="Times New Roman" panose="02020603050405020304" pitchFamily="18" charset="0"/>
              </a:rPr>
              <a:t> – </a:t>
            </a:r>
            <a:r>
              <a:rPr lang="en-US" altLang="en-US" sz="4000" dirty="0" err="1">
                <a:cs typeface="Times New Roman" panose="02020603050405020304" pitchFamily="18" charset="0"/>
              </a:rPr>
              <a:t>lý</a:t>
            </a:r>
            <a:r>
              <a:rPr lang="en-US" altLang="en-US" sz="4000" dirty="0">
                <a:cs typeface="Times New Roman" panose="02020603050405020304" pitchFamily="18" charset="0"/>
              </a:rPr>
              <a:t> </a:t>
            </a:r>
            <a:r>
              <a:rPr lang="en-US" altLang="en-US" sz="4000" dirty="0" err="1">
                <a:cs typeface="Times New Roman" panose="02020603050405020304" pitchFamily="18" charset="0"/>
              </a:rPr>
              <a:t>luận</a:t>
            </a:r>
            <a:endParaRPr lang="en-US" altLang="en-US" sz="4000" b="1" dirty="0">
              <a:ea typeface="Calibri" panose="020F0502020204030204" pitchFamily="34" charset="0"/>
              <a:cs typeface="Times New Roman" panose="02020603050405020304" pitchFamily="18" charset="0"/>
            </a:endParaRPr>
          </a:p>
        </p:txBody>
      </p:sp>
      <p:sp>
        <p:nvSpPr>
          <p:cNvPr id="8" name="Hình chữ nhật: Góc Tròn 133">
            <a:extLst>
              <a:ext uri="{FF2B5EF4-FFF2-40B4-BE49-F238E27FC236}">
                <a16:creationId xmlns:a16="http://schemas.microsoft.com/office/drawing/2014/main" id="{1807003C-2C15-1736-EDF4-A50D70F6302D}"/>
              </a:ext>
            </a:extLst>
          </p:cNvPr>
          <p:cNvSpPr/>
          <p:nvPr/>
        </p:nvSpPr>
        <p:spPr>
          <a:xfrm>
            <a:off x="9676097" y="5353986"/>
            <a:ext cx="3616062" cy="2666900"/>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9" name="Hình chữ nhật: Góc Tròn 133">
            <a:extLst>
              <a:ext uri="{FF2B5EF4-FFF2-40B4-BE49-F238E27FC236}">
                <a16:creationId xmlns:a16="http://schemas.microsoft.com/office/drawing/2014/main" id="{7A7FB115-F2B7-BD97-9B50-F0EABA719119}"/>
              </a:ext>
            </a:extLst>
          </p:cNvPr>
          <p:cNvSpPr/>
          <p:nvPr/>
        </p:nvSpPr>
        <p:spPr>
          <a:xfrm>
            <a:off x="13986193" y="5363518"/>
            <a:ext cx="3616062" cy="2666900"/>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0" name="TextBox 27">
            <a:extLst>
              <a:ext uri="{FF2B5EF4-FFF2-40B4-BE49-F238E27FC236}">
                <a16:creationId xmlns:a16="http://schemas.microsoft.com/office/drawing/2014/main" id="{EAA66137-428D-F812-C06E-A32D1F3536EF}"/>
              </a:ext>
            </a:extLst>
          </p:cNvPr>
          <p:cNvSpPr txBox="1"/>
          <p:nvPr/>
        </p:nvSpPr>
        <p:spPr>
          <a:xfrm>
            <a:off x="10083873" y="5841437"/>
            <a:ext cx="2798950" cy="707886"/>
          </a:xfrm>
          <a:prstGeom prst="rect">
            <a:avLst/>
          </a:prstGeom>
          <a:noFill/>
        </p:spPr>
        <p:txBody>
          <a:bodyPr wrap="square" rtlCol="0">
            <a:spAutoFit/>
          </a:bodyPr>
          <a:lstStyle/>
          <a:p>
            <a:pPr>
              <a:spcBef>
                <a:spcPct val="0"/>
              </a:spcBef>
              <a:buFontTx/>
              <a:buNone/>
            </a:pPr>
            <a:r>
              <a:rPr lang="en-US" altLang="en-US" sz="4000" dirty="0">
                <a:cs typeface="Times New Roman" panose="02020603050405020304" pitchFamily="18" charset="0"/>
              </a:rPr>
              <a:t>Khoa </a:t>
            </a:r>
            <a:r>
              <a:rPr lang="en-US" altLang="en-US" sz="4000" dirty="0" err="1">
                <a:cs typeface="Times New Roman" panose="02020603050405020304" pitchFamily="18" charset="0"/>
              </a:rPr>
              <a:t>học</a:t>
            </a:r>
            <a:endParaRPr lang="en-US" altLang="en-US" sz="4000" dirty="0">
              <a:cs typeface="Times New Roman" panose="02020603050405020304" pitchFamily="18" charset="0"/>
            </a:endParaRPr>
          </a:p>
        </p:txBody>
      </p:sp>
      <p:sp>
        <p:nvSpPr>
          <p:cNvPr id="11" name="TextBox 27">
            <a:extLst>
              <a:ext uri="{FF2B5EF4-FFF2-40B4-BE49-F238E27FC236}">
                <a16:creationId xmlns:a16="http://schemas.microsoft.com/office/drawing/2014/main" id="{5342045B-89DB-D7B6-117A-33E942466A48}"/>
              </a:ext>
            </a:extLst>
          </p:cNvPr>
          <p:cNvSpPr txBox="1"/>
          <p:nvPr/>
        </p:nvSpPr>
        <p:spPr>
          <a:xfrm>
            <a:off x="14515261" y="5933771"/>
            <a:ext cx="2798950" cy="1323439"/>
          </a:xfrm>
          <a:prstGeom prst="rect">
            <a:avLst/>
          </a:prstGeom>
          <a:noFill/>
        </p:spPr>
        <p:txBody>
          <a:bodyPr wrap="square" rtlCol="0">
            <a:spAutoFit/>
          </a:bodyPr>
          <a:lstStyle/>
          <a:p>
            <a:pPr algn="ctr">
              <a:spcBef>
                <a:spcPct val="0"/>
              </a:spcBef>
              <a:buFontTx/>
              <a:buNone/>
            </a:pPr>
            <a:r>
              <a:rPr lang="en-US" altLang="en-US" sz="4000" dirty="0" err="1">
                <a:cs typeface="Times New Roman" panose="02020603050405020304" pitchFamily="18" charset="0"/>
              </a:rPr>
              <a:t>Nhân</a:t>
            </a:r>
            <a:r>
              <a:rPr lang="en-US" altLang="en-US" sz="4000" dirty="0">
                <a:cs typeface="Times New Roman" panose="02020603050405020304" pitchFamily="18" charset="0"/>
              </a:rPr>
              <a:t> </a:t>
            </a:r>
            <a:r>
              <a:rPr lang="en-US" altLang="en-US" sz="4000" dirty="0" err="1">
                <a:cs typeface="Times New Roman" panose="02020603050405020304" pitchFamily="18" charset="0"/>
              </a:rPr>
              <a:t>tố</a:t>
            </a:r>
            <a:r>
              <a:rPr lang="en-US" altLang="en-US" sz="4000" dirty="0">
                <a:cs typeface="Times New Roman" panose="02020603050405020304" pitchFamily="18" charset="0"/>
              </a:rPr>
              <a:t> </a:t>
            </a:r>
            <a:r>
              <a:rPr lang="en-US" altLang="en-US" sz="4000" dirty="0" err="1">
                <a:cs typeface="Times New Roman" panose="02020603050405020304" pitchFamily="18" charset="0"/>
              </a:rPr>
              <a:t>chủ</a:t>
            </a:r>
            <a:r>
              <a:rPr lang="en-US" altLang="en-US" sz="4000" dirty="0">
                <a:cs typeface="Times New Roman" panose="02020603050405020304" pitchFamily="18" charset="0"/>
              </a:rPr>
              <a:t> </a:t>
            </a:r>
            <a:r>
              <a:rPr lang="en-US" altLang="en-US" sz="4000" dirty="0" err="1">
                <a:cs typeface="Times New Roman" panose="02020603050405020304" pitchFamily="18" charset="0"/>
              </a:rPr>
              <a:t>quan</a:t>
            </a:r>
            <a:endParaRPr lang="en-US" altLang="en-US" sz="4000" dirty="0">
              <a:cs typeface="Times New Roman" panose="02020603050405020304" pitchFamily="18" charset="0"/>
            </a:endParaRPr>
          </a:p>
        </p:txBody>
      </p:sp>
      <p:sp>
        <p:nvSpPr>
          <p:cNvPr id="41" name="TextBox 40">
            <a:extLst>
              <a:ext uri="{FF2B5EF4-FFF2-40B4-BE49-F238E27FC236}">
                <a16:creationId xmlns:a16="http://schemas.microsoft.com/office/drawing/2014/main" id="{691AF415-ADD5-88BD-4E2D-EA7F7CC173F7}"/>
              </a:ext>
            </a:extLst>
          </p:cNvPr>
          <p:cNvSpPr txBox="1"/>
          <p:nvPr/>
        </p:nvSpPr>
        <p:spPr>
          <a:xfrm>
            <a:off x="9924310" y="4145330"/>
            <a:ext cx="2472508" cy="545086"/>
          </a:xfrm>
          <a:prstGeom prst="rect">
            <a:avLst/>
          </a:prstGeom>
          <a:noFill/>
        </p:spPr>
        <p:txBody>
          <a:bodyPr wrap="square" rtlCol="0">
            <a:spAutoFit/>
          </a:bodyPr>
          <a:lstStyle/>
          <a:p>
            <a:pPr algn="ctr">
              <a:lnSpc>
                <a:spcPct val="120000"/>
              </a:lnSpc>
            </a:pPr>
            <a:r>
              <a:rPr lang="en-US" sz="2700"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Thứ</a:t>
            </a:r>
            <a:r>
              <a:rPr lang="en-US" sz="2700" b="1" dirty="0">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 </a:t>
            </a:r>
            <a:r>
              <a:rPr lang="en-US" sz="2700"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ba</a:t>
            </a:r>
            <a:endParaRPr lang="vi-VN" sz="2100" b="1" dirty="0">
              <a:solidFill>
                <a:schemeClr val="accent1">
                  <a:lumMod val="50000"/>
                </a:schemeClr>
              </a:solidFill>
              <a:latin typeface="Arial" panose="020B0604020202020204" pitchFamily="34" charset="0"/>
              <a:ea typeface="Roboto" panose="02000000000000000000" pitchFamily="2" charset="0"/>
              <a:cs typeface="Arial" panose="020B0604020202020204" pitchFamily="34" charset="0"/>
            </a:endParaRPr>
          </a:p>
        </p:txBody>
      </p:sp>
      <p:sp>
        <p:nvSpPr>
          <p:cNvPr id="42" name="Hình chữ nhật: Góc Tròn 127">
            <a:extLst>
              <a:ext uri="{FF2B5EF4-FFF2-40B4-BE49-F238E27FC236}">
                <a16:creationId xmlns:a16="http://schemas.microsoft.com/office/drawing/2014/main" id="{140F357F-A4CC-1E97-6CE1-CAF8FF9E3965}"/>
              </a:ext>
            </a:extLst>
          </p:cNvPr>
          <p:cNvSpPr/>
          <p:nvPr/>
        </p:nvSpPr>
        <p:spPr>
          <a:xfrm>
            <a:off x="10047003" y="4214174"/>
            <a:ext cx="2736142" cy="663908"/>
          </a:xfrm>
          <a:prstGeom prst="roundRect">
            <a:avLst>
              <a:gd name="adj" fmla="val 32035"/>
            </a:avLst>
          </a:prstGeom>
          <a:no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p>
        </p:txBody>
      </p:sp>
    </p:spTree>
    <p:extLst>
      <p:ext uri="{BB962C8B-B14F-4D97-AF65-F5344CB8AC3E}">
        <p14:creationId xmlns:p14="http://schemas.microsoft.com/office/powerpoint/2010/main" val="31864887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66976" y="995364"/>
            <a:ext cx="15749588" cy="1988344"/>
          </a:xfrm>
        </p:spPr>
        <p:txBody>
          <a:bodyPr/>
          <a:lstStyle/>
          <a:p>
            <a:r>
              <a:rPr lang="en-US" altLang="en-US" sz="4200" b="1" i="1" dirty="0" err="1">
                <a:solidFill>
                  <a:srgbClr val="0000FF"/>
                </a:solidFill>
                <a:latin typeface="+mn-lt"/>
                <a:cs typeface="Times New Roman" panose="02020603050405020304" pitchFamily="18" charset="0"/>
              </a:rPr>
              <a:t>Nhân</a:t>
            </a:r>
            <a:r>
              <a:rPr lang="en-US" altLang="en-US" sz="4200" b="1" i="1" dirty="0">
                <a:solidFill>
                  <a:srgbClr val="0000FF"/>
                </a:solidFill>
                <a:latin typeface="+mn-lt"/>
                <a:cs typeface="Times New Roman" panose="02020603050405020304" pitchFamily="18" charset="0"/>
              </a:rPr>
              <a:t> </a:t>
            </a:r>
            <a:r>
              <a:rPr lang="en-US" altLang="en-US" sz="4200" b="1" i="1" dirty="0" err="1">
                <a:solidFill>
                  <a:srgbClr val="0000FF"/>
                </a:solidFill>
                <a:latin typeface="+mn-lt"/>
                <a:cs typeface="Times New Roman" panose="02020603050405020304" pitchFamily="18" charset="0"/>
              </a:rPr>
              <a:t>tố</a:t>
            </a:r>
            <a:r>
              <a:rPr lang="en-US" altLang="en-US" sz="4200" b="1" i="1" dirty="0">
                <a:solidFill>
                  <a:srgbClr val="0000FF"/>
                </a:solidFill>
                <a:latin typeface="+mn-lt"/>
                <a:cs typeface="Times New Roman" panose="02020603050405020304" pitchFamily="18" charset="0"/>
              </a:rPr>
              <a:t> </a:t>
            </a:r>
            <a:r>
              <a:rPr lang="en-US" altLang="en-US" sz="4200" b="1" i="1" dirty="0" err="1">
                <a:solidFill>
                  <a:srgbClr val="0000FF"/>
                </a:solidFill>
                <a:latin typeface="+mn-lt"/>
                <a:cs typeface="Times New Roman" panose="02020603050405020304" pitchFamily="18" charset="0"/>
              </a:rPr>
              <a:t>chủ</a:t>
            </a:r>
            <a:r>
              <a:rPr lang="en-US" altLang="en-US" sz="4200" b="1" i="1" dirty="0">
                <a:solidFill>
                  <a:srgbClr val="0000FF"/>
                </a:solidFill>
                <a:latin typeface="+mn-lt"/>
                <a:cs typeface="Times New Roman" panose="02020603050405020304" pitchFamily="18" charset="0"/>
              </a:rPr>
              <a:t> </a:t>
            </a:r>
            <a:r>
              <a:rPr lang="en-US" altLang="en-US" sz="4200" b="1" i="1" dirty="0" err="1">
                <a:solidFill>
                  <a:srgbClr val="0000FF"/>
                </a:solidFill>
                <a:latin typeface="+mn-lt"/>
                <a:cs typeface="Times New Roman" panose="02020603050405020304" pitchFamily="18" charset="0"/>
              </a:rPr>
              <a:t>quan</a:t>
            </a:r>
            <a:br>
              <a:rPr lang="en-US" altLang="en-US" sz="4200" b="1" i="1" dirty="0">
                <a:solidFill>
                  <a:srgbClr val="0000FF"/>
                </a:solidFill>
                <a:latin typeface="+mn-lt"/>
                <a:cs typeface="Times New Roman" panose="02020603050405020304" pitchFamily="18" charset="0"/>
              </a:rPr>
            </a:br>
            <a:endParaRPr lang="en-US" altLang="en-US" sz="6000" b="1" i="1" dirty="0">
              <a:solidFill>
                <a:srgbClr val="0000FF"/>
              </a:solidFill>
              <a:latin typeface="+mn-lt"/>
            </a:endParaRPr>
          </a:p>
        </p:txBody>
      </p:sp>
      <p:grpSp>
        <p:nvGrpSpPr>
          <p:cNvPr id="12" name="Group 5"/>
          <p:cNvGrpSpPr>
            <a:grpSpLocks/>
          </p:cNvGrpSpPr>
          <p:nvPr/>
        </p:nvGrpSpPr>
        <p:grpSpPr bwMode="auto">
          <a:xfrm>
            <a:off x="1257299" y="2871788"/>
            <a:ext cx="16273462" cy="6216457"/>
            <a:chOff x="149" y="1620"/>
            <a:chExt cx="5175" cy="2560"/>
          </a:xfrm>
        </p:grpSpPr>
        <p:grpSp>
          <p:nvGrpSpPr>
            <p:cNvPr id="22532" name="Group 6"/>
            <p:cNvGrpSpPr>
              <a:grpSpLocks/>
            </p:cNvGrpSpPr>
            <p:nvPr/>
          </p:nvGrpSpPr>
          <p:grpSpPr bwMode="auto">
            <a:xfrm>
              <a:off x="149" y="1620"/>
              <a:ext cx="1293" cy="2560"/>
              <a:chOff x="86" y="1620"/>
              <a:chExt cx="1293" cy="2560"/>
            </a:xfrm>
          </p:grpSpPr>
          <p:grpSp>
            <p:nvGrpSpPr>
              <p:cNvPr id="22534" name="Group 7"/>
              <p:cNvGrpSpPr>
                <a:grpSpLocks/>
              </p:cNvGrpSpPr>
              <p:nvPr/>
            </p:nvGrpSpPr>
            <p:grpSpPr bwMode="auto">
              <a:xfrm>
                <a:off x="271" y="3793"/>
                <a:ext cx="928" cy="387"/>
                <a:chOff x="271" y="3793"/>
                <a:chExt cx="928" cy="387"/>
              </a:xfrm>
            </p:grpSpPr>
            <p:sp>
              <p:nvSpPr>
                <p:cNvPr id="22536" name="Text Box 8"/>
                <p:cNvSpPr txBox="1">
                  <a:spLocks noChangeArrowheads="1"/>
                </p:cNvSpPr>
                <p:nvPr/>
              </p:nvSpPr>
              <p:spPr bwMode="auto">
                <a:xfrm>
                  <a:off x="593" y="3793"/>
                  <a:ext cx="540" cy="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2700" b="1" i="1">
                      <a:solidFill>
                        <a:srgbClr val="FF0000"/>
                      </a:solidFill>
                    </a:rPr>
                    <a:t>C.Mác</a:t>
                  </a:r>
                </a:p>
                <a:p>
                  <a:pPr>
                    <a:spcBef>
                      <a:spcPct val="0"/>
                    </a:spcBef>
                    <a:buFontTx/>
                    <a:buNone/>
                  </a:pPr>
                  <a:endParaRPr lang="vi-VN" altLang="en-US" sz="2700" b="1" i="1">
                    <a:solidFill>
                      <a:srgbClr val="FF0000"/>
                    </a:solidFill>
                  </a:endParaRPr>
                </a:p>
              </p:txBody>
            </p:sp>
            <p:sp>
              <p:nvSpPr>
                <p:cNvPr id="22537" name="Text Box 9"/>
                <p:cNvSpPr txBox="1">
                  <a:spLocks noChangeArrowheads="1"/>
                </p:cNvSpPr>
                <p:nvPr/>
              </p:nvSpPr>
              <p:spPr bwMode="auto">
                <a:xfrm>
                  <a:off x="271" y="4009"/>
                  <a:ext cx="928" cy="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100" b="1">
                      <a:solidFill>
                        <a:srgbClr val="FF0000"/>
                      </a:solidFill>
                    </a:rPr>
                    <a:t>(5/5/1818 - 14/3/1883</a:t>
                  </a:r>
                  <a:r>
                    <a:rPr lang="vi-VN" altLang="en-US" sz="2100" b="1">
                      <a:solidFill>
                        <a:srgbClr val="FF0000"/>
                      </a:solidFill>
                    </a:rPr>
                    <a:t>) </a:t>
                  </a:r>
                </a:p>
              </p:txBody>
            </p:sp>
          </p:grpSp>
          <p:pic>
            <p:nvPicPr>
              <p:cNvPr id="16" name="Picture 5" descr="Karl_Marx"/>
              <p:cNvPicPr>
                <a:picLocks noChangeAspect="1" noChangeArrowheads="1"/>
              </p:cNvPicPr>
              <p:nvPr/>
            </p:nvPicPr>
            <p:blipFill>
              <a:blip r:embed="rId2"/>
              <a:srcRect/>
              <a:stretch>
                <a:fillRect/>
              </a:stretch>
            </p:blipFill>
            <p:spPr bwMode="auto">
              <a:xfrm>
                <a:off x="86" y="1620"/>
                <a:ext cx="1293" cy="1410"/>
              </a:xfrm>
              <a:prstGeom prst="ellipse">
                <a:avLst/>
              </a:prstGeom>
              <a:ln>
                <a:noFill/>
              </a:ln>
              <a:effectLst>
                <a:softEdge rad="112500"/>
              </a:effectLst>
            </p:spPr>
          </p:pic>
        </p:grpSp>
        <p:sp>
          <p:nvSpPr>
            <p:cNvPr id="22533" name="Text Box 11"/>
            <p:cNvSpPr txBox="1">
              <a:spLocks noChangeArrowheads="1"/>
            </p:cNvSpPr>
            <p:nvPr/>
          </p:nvSpPr>
          <p:spPr bwMode="auto">
            <a:xfrm>
              <a:off x="1553" y="1847"/>
              <a:ext cx="3771" cy="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50000"/>
                </a:spcBef>
                <a:buFontTx/>
                <a:buNone/>
              </a:pPr>
              <a:r>
                <a:rPr lang="en-US" altLang="en-US" sz="4400" dirty="0">
                  <a:solidFill>
                    <a:srgbClr val="000000"/>
                  </a:solidFill>
                  <a:latin typeface="Times New Roman" panose="02020603050405020304" pitchFamily="18" charset="0"/>
                  <a:cs typeface="Times New Roman" panose="02020603050405020304" pitchFamily="18" charset="0"/>
                </a:rPr>
                <a:t>-  </a:t>
              </a:r>
              <a:r>
                <a:rPr lang="en-US" altLang="en-US" sz="4400" dirty="0">
                  <a:solidFill>
                    <a:srgbClr val="000000"/>
                  </a:solidFill>
                  <a:latin typeface="+mn-lt"/>
                  <a:cs typeface="Times New Roman" panose="02020603050405020304" pitchFamily="18" charset="0"/>
                </a:rPr>
                <a:t>Thành </a:t>
              </a:r>
              <a:r>
                <a:rPr lang="en-US" altLang="en-US" sz="4400" dirty="0" err="1">
                  <a:solidFill>
                    <a:srgbClr val="000000"/>
                  </a:solidFill>
                  <a:latin typeface="+mn-lt"/>
                  <a:cs typeface="Times New Roman" panose="02020603050405020304" pitchFamily="18" charset="0"/>
                </a:rPr>
                <a:t>phần</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gia</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đình</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trí</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thức</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bố</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là</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luật</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sư</a:t>
              </a:r>
              <a:r>
                <a:rPr lang="en-US" altLang="en-US" sz="4400" dirty="0">
                  <a:solidFill>
                    <a:srgbClr val="000000"/>
                  </a:solidFill>
                  <a:latin typeface="+mn-lt"/>
                  <a:cs typeface="Times New Roman" panose="02020603050405020304" pitchFamily="18" charset="0"/>
                </a:rPr>
                <a:t>)</a:t>
              </a:r>
            </a:p>
            <a:p>
              <a:pPr algn="just">
                <a:spcBef>
                  <a:spcPct val="50000"/>
                </a:spcBef>
                <a:buFontTx/>
                <a:buChar char="-"/>
              </a:pPr>
              <a:r>
                <a:rPr lang="en-US" altLang="en-US" sz="4400" dirty="0">
                  <a:solidFill>
                    <a:srgbClr val="000000"/>
                  </a:solidFill>
                  <a:latin typeface="+mn-lt"/>
                  <a:cs typeface="Times New Roman" panose="02020603050405020304" pitchFamily="18" charset="0"/>
                </a:rPr>
                <a:t>  Sinh </a:t>
              </a:r>
              <a:r>
                <a:rPr lang="en-US" altLang="en-US" sz="4400" dirty="0" err="1">
                  <a:solidFill>
                    <a:srgbClr val="000000"/>
                  </a:solidFill>
                  <a:latin typeface="+mn-lt"/>
                  <a:cs typeface="Times New Roman" panose="02020603050405020304" pitchFamily="18" charset="0"/>
                </a:rPr>
                <a:t>ra</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trong</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một</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gia</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đình</a:t>
              </a:r>
              <a:r>
                <a:rPr lang="en-US" altLang="en-US" sz="4400" dirty="0">
                  <a:solidFill>
                    <a:srgbClr val="000000"/>
                  </a:solidFill>
                  <a:latin typeface="+mn-lt"/>
                  <a:cs typeface="Times New Roman" panose="02020603050405020304" pitchFamily="18" charset="0"/>
                </a:rPr>
                <a:t> Do Thái ở </a:t>
              </a:r>
              <a:r>
                <a:rPr lang="en-US" altLang="en-US" sz="4400" dirty="0" err="1">
                  <a:solidFill>
                    <a:srgbClr val="000000"/>
                  </a:solidFill>
                  <a:latin typeface="+mn-lt"/>
                  <a:cs typeface="Times New Roman" panose="02020603050405020304" pitchFamily="18" charset="0"/>
                </a:rPr>
                <a:t>thành</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phố</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Tơrevơ</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tỉnh</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Ranh</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nước</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Đức</a:t>
              </a:r>
              <a:r>
                <a:rPr lang="en-US" altLang="en-US" sz="4400" dirty="0">
                  <a:solidFill>
                    <a:srgbClr val="000000"/>
                  </a:solidFill>
                  <a:latin typeface="+mn-lt"/>
                  <a:cs typeface="Times New Roman" panose="02020603050405020304" pitchFamily="18" charset="0"/>
                </a:rPr>
                <a:t>.</a:t>
              </a:r>
            </a:p>
            <a:p>
              <a:pPr algn="just">
                <a:spcBef>
                  <a:spcPct val="50000"/>
                </a:spcBef>
                <a:buFontTx/>
                <a:buChar char="-"/>
              </a:pPr>
              <a:r>
                <a:rPr lang="en-US" altLang="en-US" sz="4400" dirty="0">
                  <a:solidFill>
                    <a:srgbClr val="000000"/>
                  </a:solidFill>
                  <a:latin typeface="+mn-lt"/>
                  <a:cs typeface="Times New Roman" panose="02020603050405020304" pitchFamily="18" charset="0"/>
                </a:rPr>
                <a:t>17 </a:t>
              </a:r>
              <a:r>
                <a:rPr lang="en-US" altLang="en-US" sz="4400" dirty="0" err="1">
                  <a:solidFill>
                    <a:srgbClr val="000000"/>
                  </a:solidFill>
                  <a:latin typeface="+mn-lt"/>
                  <a:cs typeface="Times New Roman" panose="02020603050405020304" pitchFamily="18" charset="0"/>
                </a:rPr>
                <a:t>tuổi</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Vào</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học</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Luật</a:t>
              </a:r>
              <a:r>
                <a:rPr lang="en-US" altLang="en-US" sz="4400" dirty="0">
                  <a:solidFill>
                    <a:srgbClr val="000000"/>
                  </a:solidFill>
                  <a:latin typeface="+mn-lt"/>
                  <a:cs typeface="Times New Roman" panose="02020603050405020304" pitchFamily="18" charset="0"/>
                </a:rPr>
                <a:t> ở </a:t>
              </a:r>
              <a:r>
                <a:rPr lang="en-US" altLang="en-US" sz="4400" dirty="0" err="1">
                  <a:solidFill>
                    <a:srgbClr val="000000"/>
                  </a:solidFill>
                  <a:latin typeface="+mn-lt"/>
                  <a:cs typeface="Times New Roman" panose="02020603050405020304" pitchFamily="18" charset="0"/>
                </a:rPr>
                <a:t>Đại</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học</a:t>
              </a:r>
              <a:r>
                <a:rPr lang="en-US" altLang="en-US" sz="4400" dirty="0">
                  <a:solidFill>
                    <a:srgbClr val="000000"/>
                  </a:solidFill>
                  <a:latin typeface="+mn-lt"/>
                  <a:cs typeface="Times New Roman" panose="02020603050405020304" pitchFamily="18" charset="0"/>
                </a:rPr>
                <a:t> Born</a:t>
              </a:r>
            </a:p>
            <a:p>
              <a:pPr algn="just">
                <a:spcBef>
                  <a:spcPct val="50000"/>
                </a:spcBef>
                <a:buFontTx/>
                <a:buChar char="-"/>
              </a:pP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Đỗ</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tiến</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sỹ</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năm</a:t>
              </a:r>
              <a:r>
                <a:rPr lang="en-US" altLang="en-US" sz="4400" dirty="0">
                  <a:solidFill>
                    <a:srgbClr val="000000"/>
                  </a:solidFill>
                  <a:latin typeface="+mn-lt"/>
                  <a:cs typeface="Times New Roman" panose="02020603050405020304" pitchFamily="18" charset="0"/>
                </a:rPr>
                <a:t> 1841 (23 </a:t>
              </a:r>
              <a:r>
                <a:rPr lang="en-US" altLang="en-US" sz="4400" dirty="0" err="1">
                  <a:solidFill>
                    <a:srgbClr val="000000"/>
                  </a:solidFill>
                  <a:latin typeface="+mn-lt"/>
                  <a:cs typeface="Times New Roman" panose="02020603050405020304" pitchFamily="18" charset="0"/>
                </a:rPr>
                <a:t>tuổi</a:t>
              </a:r>
              <a:r>
                <a:rPr lang="en-US" altLang="en-US" sz="4400" dirty="0">
                  <a:solidFill>
                    <a:srgbClr val="000000"/>
                  </a:solidFill>
                  <a:latin typeface="+mn-lt"/>
                  <a:cs typeface="Times New Roman" panose="02020603050405020304" pitchFamily="18" charset="0"/>
                </a:rPr>
                <a:t>)</a:t>
              </a:r>
            </a:p>
          </p:txBody>
        </p:sp>
      </p:grpSp>
    </p:spTree>
    <p:extLst>
      <p:ext uri="{BB962C8B-B14F-4D97-AF65-F5344CB8AC3E}">
        <p14:creationId xmlns:p14="http://schemas.microsoft.com/office/powerpoint/2010/main" val="4217468101"/>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diamond(in)">
                                      <p:cBhvr>
                                        <p:cTn id="1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2466976" y="995364"/>
            <a:ext cx="15749588" cy="1988344"/>
          </a:xfrm>
        </p:spPr>
        <p:txBody>
          <a:bodyPr/>
          <a:lstStyle/>
          <a:p>
            <a:r>
              <a:rPr lang="en-US" altLang="en-US" sz="3600" b="1" i="1" dirty="0" err="1">
                <a:solidFill>
                  <a:srgbClr val="0000FF"/>
                </a:solidFill>
                <a:latin typeface="+mn-lt"/>
                <a:cs typeface="Times New Roman" panose="02020603050405020304" pitchFamily="18" charset="0"/>
              </a:rPr>
              <a:t>Nhân</a:t>
            </a:r>
            <a:r>
              <a:rPr lang="en-US" altLang="en-US" sz="3600" b="1" i="1" dirty="0">
                <a:solidFill>
                  <a:srgbClr val="0000FF"/>
                </a:solidFill>
                <a:latin typeface="+mn-lt"/>
                <a:cs typeface="Times New Roman" panose="02020603050405020304" pitchFamily="18" charset="0"/>
              </a:rPr>
              <a:t> </a:t>
            </a:r>
            <a:r>
              <a:rPr lang="en-US" altLang="en-US" sz="3600" b="1" i="1" dirty="0" err="1">
                <a:solidFill>
                  <a:srgbClr val="0000FF"/>
                </a:solidFill>
                <a:latin typeface="+mn-lt"/>
                <a:cs typeface="Times New Roman" panose="02020603050405020304" pitchFamily="18" charset="0"/>
              </a:rPr>
              <a:t>tố</a:t>
            </a:r>
            <a:r>
              <a:rPr lang="en-US" altLang="en-US" sz="3600" b="1" i="1" dirty="0">
                <a:solidFill>
                  <a:srgbClr val="0000FF"/>
                </a:solidFill>
                <a:latin typeface="+mn-lt"/>
                <a:cs typeface="Times New Roman" panose="02020603050405020304" pitchFamily="18" charset="0"/>
              </a:rPr>
              <a:t> </a:t>
            </a:r>
            <a:r>
              <a:rPr lang="en-US" altLang="en-US" sz="3600" b="1" i="1" dirty="0" err="1">
                <a:solidFill>
                  <a:srgbClr val="0000FF"/>
                </a:solidFill>
                <a:latin typeface="+mn-lt"/>
                <a:cs typeface="Times New Roman" panose="02020603050405020304" pitchFamily="18" charset="0"/>
              </a:rPr>
              <a:t>chủ</a:t>
            </a:r>
            <a:r>
              <a:rPr lang="en-US" altLang="en-US" sz="3600" b="1" i="1" dirty="0">
                <a:solidFill>
                  <a:srgbClr val="0000FF"/>
                </a:solidFill>
                <a:latin typeface="+mn-lt"/>
                <a:cs typeface="Times New Roman" panose="02020603050405020304" pitchFamily="18" charset="0"/>
              </a:rPr>
              <a:t> </a:t>
            </a:r>
            <a:r>
              <a:rPr lang="en-US" altLang="en-US" sz="3600" b="1" i="1" dirty="0" err="1">
                <a:solidFill>
                  <a:srgbClr val="0000FF"/>
                </a:solidFill>
                <a:latin typeface="+mn-lt"/>
                <a:cs typeface="Times New Roman" panose="02020603050405020304" pitchFamily="18" charset="0"/>
              </a:rPr>
              <a:t>quan</a:t>
            </a:r>
            <a:br>
              <a:rPr lang="en-US" altLang="en-US" sz="3600" b="1" i="1" dirty="0">
                <a:solidFill>
                  <a:srgbClr val="0000FF"/>
                </a:solidFill>
                <a:latin typeface="+mn-lt"/>
                <a:cs typeface="Times New Roman" panose="02020603050405020304" pitchFamily="18" charset="0"/>
              </a:rPr>
            </a:br>
            <a:endParaRPr lang="en-US" altLang="en-US" sz="3600" i="1" dirty="0">
              <a:solidFill>
                <a:srgbClr val="0000FF"/>
              </a:solidFill>
              <a:latin typeface="+mn-lt"/>
              <a:cs typeface="Times New Roman" panose="02020603050405020304" pitchFamily="18" charset="0"/>
            </a:endParaRPr>
          </a:p>
        </p:txBody>
      </p:sp>
      <p:sp>
        <p:nvSpPr>
          <p:cNvPr id="23555" name="Text Box 11"/>
          <p:cNvSpPr txBox="1">
            <a:spLocks noChangeArrowheads="1"/>
          </p:cNvSpPr>
          <p:nvPr/>
        </p:nvSpPr>
        <p:spPr bwMode="auto">
          <a:xfrm>
            <a:off x="5000627" y="2620092"/>
            <a:ext cx="12703970" cy="618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50000"/>
              </a:spcBef>
              <a:buFontTx/>
              <a:buChar char="-"/>
            </a:pPr>
            <a:r>
              <a:rPr lang="en-US" altLang="en-US" sz="4400" b="1" dirty="0">
                <a:latin typeface="Times New Roman" panose="02020603050405020304" pitchFamily="18" charset="0"/>
                <a:cs typeface="Times New Roman" panose="02020603050405020304" pitchFamily="18" charset="0"/>
              </a:rPr>
              <a:t> </a:t>
            </a:r>
            <a:r>
              <a:rPr lang="en-US" altLang="en-US" sz="4400" dirty="0">
                <a:solidFill>
                  <a:srgbClr val="000000"/>
                </a:solidFill>
                <a:latin typeface="+mn-lt"/>
                <a:cs typeface="Times New Roman" panose="02020603050405020304" pitchFamily="18" charset="0"/>
              </a:rPr>
              <a:t>Thành </a:t>
            </a:r>
            <a:r>
              <a:rPr lang="en-US" altLang="en-US" sz="4400" dirty="0" err="1">
                <a:solidFill>
                  <a:srgbClr val="000000"/>
                </a:solidFill>
                <a:latin typeface="+mn-lt"/>
                <a:cs typeface="Times New Roman" panose="02020603050405020304" pitchFamily="18" charset="0"/>
              </a:rPr>
              <a:t>phần</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gia</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đình</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Tiểu</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tư</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sản</a:t>
            </a:r>
            <a:endParaRPr lang="en-US" altLang="en-US" sz="4400" dirty="0">
              <a:solidFill>
                <a:srgbClr val="000000"/>
              </a:solidFill>
              <a:latin typeface="+mn-lt"/>
              <a:cs typeface="Times New Roman" panose="02020603050405020304" pitchFamily="18" charset="0"/>
            </a:endParaRPr>
          </a:p>
          <a:p>
            <a:pPr algn="just">
              <a:spcBef>
                <a:spcPct val="50000"/>
              </a:spcBef>
              <a:buFontTx/>
              <a:buChar char="-"/>
            </a:pP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Nơi</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sinh</a:t>
            </a:r>
            <a:r>
              <a:rPr lang="en-US" altLang="en-US" sz="4400" dirty="0">
                <a:solidFill>
                  <a:srgbClr val="000000"/>
                </a:solidFill>
                <a:latin typeface="+mn-lt"/>
                <a:cs typeface="Times New Roman" panose="02020603050405020304" pitchFamily="18" charset="0"/>
              </a:rPr>
              <a:t>: Barmen, Rhine Province (</a:t>
            </a:r>
            <a:r>
              <a:rPr lang="en-US" altLang="en-US" sz="4400" dirty="0" err="1">
                <a:solidFill>
                  <a:srgbClr val="000000"/>
                </a:solidFill>
                <a:latin typeface="+mn-lt"/>
                <a:cs typeface="Times New Roman" panose="02020603050405020304" pitchFamily="18" charset="0"/>
              </a:rPr>
              <a:t>vương</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quốc</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Phổ</a:t>
            </a:r>
            <a:r>
              <a:rPr lang="en-US" altLang="en-US" sz="4400" dirty="0">
                <a:solidFill>
                  <a:srgbClr val="000000"/>
                </a:solidFill>
                <a:latin typeface="+mn-lt"/>
                <a:cs typeface="Times New Roman" panose="02020603050405020304" pitchFamily="18" charset="0"/>
              </a:rPr>
              <a:t>)</a:t>
            </a:r>
          </a:p>
          <a:p>
            <a:pPr algn="just">
              <a:spcBef>
                <a:spcPct val="50000"/>
              </a:spcBef>
              <a:buFontTx/>
              <a:buChar char="-"/>
            </a:pP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Cùng</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với</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C.Mác</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sáng</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lập</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ra</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học</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thuyết</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mácxít</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lý</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luận</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chủ</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nghĩa</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cộng</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sản</a:t>
            </a:r>
            <a:r>
              <a:rPr lang="en-US" altLang="en-US" sz="4400" dirty="0">
                <a:solidFill>
                  <a:srgbClr val="000000"/>
                </a:solidFill>
                <a:latin typeface="+mn-lt"/>
                <a:cs typeface="Times New Roman" panose="02020603050405020304" pitchFamily="18" charset="0"/>
              </a:rPr>
              <a:t> khoa </a:t>
            </a:r>
            <a:r>
              <a:rPr lang="en-US" altLang="en-US" sz="4400" dirty="0" err="1">
                <a:solidFill>
                  <a:srgbClr val="000000"/>
                </a:solidFill>
                <a:latin typeface="+mn-lt"/>
                <a:cs typeface="Times New Roman" panose="02020603050405020304" pitchFamily="18" charset="0"/>
              </a:rPr>
              <a:t>học</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triết</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học</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về</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chủ</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nghĩa</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cộng</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sản</a:t>
            </a:r>
            <a:r>
              <a:rPr lang="en-US" altLang="en-US" sz="4400" dirty="0">
                <a:solidFill>
                  <a:srgbClr val="000000"/>
                </a:solidFill>
                <a:latin typeface="+mn-lt"/>
                <a:cs typeface="Times New Roman" panose="02020603050405020304" pitchFamily="18" charset="0"/>
              </a:rPr>
              <a:t> khoa </a:t>
            </a:r>
            <a:r>
              <a:rPr lang="en-US" altLang="en-US" sz="4400" dirty="0" err="1">
                <a:solidFill>
                  <a:srgbClr val="000000"/>
                </a:solidFill>
                <a:latin typeface="+mn-lt"/>
                <a:cs typeface="Times New Roman" panose="02020603050405020304" pitchFamily="18" charset="0"/>
              </a:rPr>
              <a:t>học</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triết</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học</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về</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chủ</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nghĩa</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duy</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vật</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biện</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chứng</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và</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chủ</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nghĩa</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duy</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vật</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lịch</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sử</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Là</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người</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thầy</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vĩ</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đại</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của</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giai</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cấp</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vô</a:t>
            </a:r>
            <a:r>
              <a:rPr lang="en-US" altLang="en-US" sz="4400" dirty="0">
                <a:solidFill>
                  <a:srgbClr val="000000"/>
                </a:solidFill>
                <a:latin typeface="+mn-lt"/>
                <a:cs typeface="Times New Roman" panose="02020603050405020304" pitchFamily="18" charset="0"/>
              </a:rPr>
              <a:t> </a:t>
            </a:r>
            <a:r>
              <a:rPr lang="en-US" altLang="en-US" sz="4400" dirty="0" err="1">
                <a:solidFill>
                  <a:srgbClr val="000000"/>
                </a:solidFill>
                <a:latin typeface="+mn-lt"/>
                <a:cs typeface="Times New Roman" panose="02020603050405020304" pitchFamily="18" charset="0"/>
              </a:rPr>
              <a:t>sản</a:t>
            </a:r>
            <a:r>
              <a:rPr lang="en-US" altLang="en-US" sz="4400" dirty="0">
                <a:solidFill>
                  <a:srgbClr val="000000"/>
                </a:solidFill>
                <a:latin typeface="Times New Roman" panose="02020603050405020304" pitchFamily="18" charset="0"/>
                <a:cs typeface="Times New Roman" panose="02020603050405020304" pitchFamily="18" charset="0"/>
              </a:rPr>
              <a:t>.</a:t>
            </a:r>
          </a:p>
        </p:txBody>
      </p:sp>
      <p:grpSp>
        <p:nvGrpSpPr>
          <p:cNvPr id="10" name="Group 4"/>
          <p:cNvGrpSpPr>
            <a:grpSpLocks/>
          </p:cNvGrpSpPr>
          <p:nvPr/>
        </p:nvGrpSpPr>
        <p:grpSpPr bwMode="auto">
          <a:xfrm>
            <a:off x="413149" y="3186113"/>
            <a:ext cx="4107655" cy="5323586"/>
            <a:chOff x="140" y="1394"/>
            <a:chExt cx="1872" cy="2750"/>
          </a:xfrm>
        </p:grpSpPr>
        <p:sp>
          <p:nvSpPr>
            <p:cNvPr id="23557" name="Text Box 5"/>
            <p:cNvSpPr txBox="1">
              <a:spLocks noChangeArrowheads="1"/>
            </p:cNvSpPr>
            <p:nvPr/>
          </p:nvSpPr>
          <p:spPr bwMode="auto">
            <a:xfrm>
              <a:off x="502" y="3698"/>
              <a:ext cx="1013"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2700" b="1" i="1">
                  <a:solidFill>
                    <a:srgbClr val="FF0000"/>
                  </a:solidFill>
                </a:rPr>
                <a:t>Ph.Ăngghen</a:t>
              </a:r>
            </a:p>
          </p:txBody>
        </p:sp>
        <p:sp>
          <p:nvSpPr>
            <p:cNvPr id="23558" name="Text Box 6"/>
            <p:cNvSpPr txBox="1">
              <a:spLocks noChangeArrowheads="1"/>
            </p:cNvSpPr>
            <p:nvPr/>
          </p:nvSpPr>
          <p:spPr bwMode="auto">
            <a:xfrm>
              <a:off x="340" y="3929"/>
              <a:ext cx="1398" cy="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100" b="1">
                  <a:solidFill>
                    <a:srgbClr val="FF0000"/>
                  </a:solidFill>
                </a:rPr>
                <a:t>(28/11/1820 - 5/8/1895)</a:t>
              </a:r>
              <a:r>
                <a:rPr lang="vi-VN" altLang="en-US" sz="2100" b="1">
                  <a:solidFill>
                    <a:srgbClr val="FF0000"/>
                  </a:solidFill>
                </a:rPr>
                <a:t> </a:t>
              </a:r>
            </a:p>
          </p:txBody>
        </p:sp>
        <p:pic>
          <p:nvPicPr>
            <p:cNvPr id="20" name="Picture 19" descr="Friedich Engels.jpg"/>
            <p:cNvPicPr>
              <a:picLocks noChangeAspect="1"/>
            </p:cNvPicPr>
            <p:nvPr/>
          </p:nvPicPr>
          <p:blipFill>
            <a:blip r:embed="rId2"/>
            <a:stretch>
              <a:fillRect/>
            </a:stretch>
          </p:blipFill>
          <p:spPr>
            <a:xfrm>
              <a:off x="140" y="1394"/>
              <a:ext cx="1872" cy="2279"/>
            </a:xfrm>
            <a:prstGeom prst="ellipse">
              <a:avLst/>
            </a:prstGeom>
            <a:ln>
              <a:noFill/>
            </a:ln>
            <a:effectLst>
              <a:softEdge rad="112500"/>
            </a:effectLst>
          </p:spPr>
        </p:pic>
      </p:grpSp>
    </p:spTree>
    <p:extLst>
      <p:ext uri="{BB962C8B-B14F-4D97-AF65-F5344CB8AC3E}">
        <p14:creationId xmlns:p14="http://schemas.microsoft.com/office/powerpoint/2010/main" val="3558527476"/>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p:txBody>
          <a:bodyPr/>
          <a:lstStyle/>
          <a:p>
            <a:pPr marL="0"/>
            <a:endParaRPr lang="en-US" altLang="en-US"/>
          </a:p>
          <a:p>
            <a:pPr marL="0"/>
            <a:endParaRPr lang="en-US" altLang="en-US"/>
          </a:p>
        </p:txBody>
      </p:sp>
      <p:sp>
        <p:nvSpPr>
          <p:cNvPr id="5" name="Title 1"/>
          <p:cNvSpPr txBox="1">
            <a:spLocks/>
          </p:cNvSpPr>
          <p:nvPr/>
        </p:nvSpPr>
        <p:spPr bwMode="auto">
          <a:xfrm>
            <a:off x="4750131" y="4171950"/>
            <a:ext cx="13252122" cy="5209556"/>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en-US" altLang="en-US" sz="4800" dirty="0">
                <a:solidFill>
                  <a:schemeClr val="tx1">
                    <a:lumMod val="50000"/>
                  </a:schemeClr>
                </a:solidFill>
                <a:latin typeface="Times New Roman" panose="02020603050405020304" pitchFamily="18" charset="0"/>
                <a:cs typeface="Times New Roman" panose="02020603050405020304" pitchFamily="18" charset="0"/>
              </a:rPr>
              <a:t>“</a:t>
            </a:r>
            <a:r>
              <a:rPr lang="en-US" altLang="en-US" sz="4800" dirty="0" err="1">
                <a:solidFill>
                  <a:schemeClr val="tx1">
                    <a:lumMod val="50000"/>
                  </a:schemeClr>
                </a:solidFill>
                <a:latin typeface="+mn-lt"/>
                <a:cs typeface="Times New Roman" panose="02020603050405020304" pitchFamily="18" charset="0"/>
              </a:rPr>
              <a:t>Vật</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chất</a:t>
            </a:r>
            <a:r>
              <a:rPr lang="en-US" altLang="en-US" sz="4800" dirty="0">
                <a:solidFill>
                  <a:schemeClr val="tx1">
                    <a:lumMod val="50000"/>
                  </a:schemeClr>
                </a:solidFill>
                <a:latin typeface="+mn-lt"/>
                <a:cs typeface="Times New Roman" panose="02020603050405020304" pitchFamily="18" charset="0"/>
              </a:rPr>
              <a:t> là </a:t>
            </a:r>
            <a:r>
              <a:rPr lang="en-US" altLang="en-US" sz="4800" dirty="0" err="1">
                <a:solidFill>
                  <a:schemeClr val="tx1">
                    <a:lumMod val="50000"/>
                  </a:schemeClr>
                </a:solidFill>
                <a:latin typeface="+mn-lt"/>
                <a:cs typeface="Times New Roman" panose="02020603050405020304" pitchFamily="18" charset="0"/>
              </a:rPr>
              <a:t>một</a:t>
            </a:r>
            <a:r>
              <a:rPr lang="en-US" altLang="en-US" sz="4800" dirty="0">
                <a:solidFill>
                  <a:schemeClr val="tx1">
                    <a:lumMod val="50000"/>
                  </a:schemeClr>
                </a:solidFill>
                <a:latin typeface="+mn-lt"/>
                <a:cs typeface="Times New Roman" panose="02020603050405020304" pitchFamily="18" charset="0"/>
              </a:rPr>
              <a:t> </a:t>
            </a:r>
            <a:r>
              <a:rPr lang="en-US" altLang="en-US" sz="4800" u="sng" dirty="0" err="1">
                <a:solidFill>
                  <a:schemeClr val="tx1">
                    <a:lumMod val="50000"/>
                  </a:schemeClr>
                </a:solidFill>
                <a:latin typeface="+mn-lt"/>
                <a:cs typeface="Times New Roman" panose="02020603050405020304" pitchFamily="18" charset="0"/>
              </a:rPr>
              <a:t>phạm</a:t>
            </a:r>
            <a:r>
              <a:rPr lang="en-US" altLang="en-US" sz="4800" u="sng" dirty="0">
                <a:solidFill>
                  <a:schemeClr val="tx1">
                    <a:lumMod val="50000"/>
                  </a:schemeClr>
                </a:solidFill>
                <a:latin typeface="+mn-lt"/>
                <a:cs typeface="Times New Roman" panose="02020603050405020304" pitchFamily="18" charset="0"/>
              </a:rPr>
              <a:t> </a:t>
            </a:r>
            <a:r>
              <a:rPr lang="en-US" altLang="en-US" sz="4800" u="sng" dirty="0" err="1">
                <a:solidFill>
                  <a:schemeClr val="tx1">
                    <a:lumMod val="50000"/>
                  </a:schemeClr>
                </a:solidFill>
                <a:latin typeface="+mn-lt"/>
                <a:cs typeface="Times New Roman" panose="02020603050405020304" pitchFamily="18" charset="0"/>
              </a:rPr>
              <a:t>trù</a:t>
            </a:r>
            <a:r>
              <a:rPr lang="en-US" altLang="en-US" sz="4800" u="sng" dirty="0">
                <a:solidFill>
                  <a:schemeClr val="tx1">
                    <a:lumMod val="50000"/>
                  </a:schemeClr>
                </a:solidFill>
                <a:latin typeface="+mn-lt"/>
                <a:cs typeface="Times New Roman" panose="02020603050405020304" pitchFamily="18" charset="0"/>
              </a:rPr>
              <a:t> </a:t>
            </a:r>
            <a:r>
              <a:rPr lang="en-US" altLang="en-US" sz="4800" u="sng" dirty="0" err="1">
                <a:solidFill>
                  <a:schemeClr val="tx1">
                    <a:lumMod val="50000"/>
                  </a:schemeClr>
                </a:solidFill>
                <a:latin typeface="+mn-lt"/>
                <a:cs typeface="Times New Roman" panose="02020603050405020304" pitchFamily="18" charset="0"/>
              </a:rPr>
              <a:t>triết</a:t>
            </a:r>
            <a:r>
              <a:rPr lang="en-US" altLang="en-US" sz="4800" u="sng" dirty="0">
                <a:solidFill>
                  <a:schemeClr val="tx1">
                    <a:lumMod val="50000"/>
                  </a:schemeClr>
                </a:solidFill>
                <a:latin typeface="+mn-lt"/>
                <a:cs typeface="Times New Roman" panose="02020603050405020304" pitchFamily="18" charset="0"/>
              </a:rPr>
              <a:t> </a:t>
            </a:r>
            <a:r>
              <a:rPr lang="en-US" altLang="en-US" sz="4800" u="sng" dirty="0" err="1">
                <a:solidFill>
                  <a:schemeClr val="tx1">
                    <a:lumMod val="50000"/>
                  </a:schemeClr>
                </a:solidFill>
                <a:latin typeface="+mn-lt"/>
                <a:cs typeface="Times New Roman" panose="02020603050405020304" pitchFamily="18" charset="0"/>
              </a:rPr>
              <a:t>học</a:t>
            </a:r>
            <a:r>
              <a:rPr lang="en-US" altLang="en-US" sz="4800" u="sng"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dùng</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đê</a:t>
            </a:r>
            <a:r>
              <a:rPr lang="en-US" altLang="en-US" sz="4800" dirty="0">
                <a:solidFill>
                  <a:schemeClr val="tx1">
                    <a:lumMod val="50000"/>
                  </a:schemeClr>
                </a:solidFill>
                <a:latin typeface="+mn-lt"/>
                <a:cs typeface="Times New Roman" panose="02020603050405020304" pitchFamily="18" charset="0"/>
              </a:rPr>
              <a:t>̉ chỉ………………………., </a:t>
            </a:r>
            <a:r>
              <a:rPr lang="en-US" altLang="en-US" sz="4800" dirty="0" err="1">
                <a:solidFill>
                  <a:schemeClr val="tx1">
                    <a:lumMod val="50000"/>
                  </a:schemeClr>
                </a:solidFill>
                <a:latin typeface="+mn-lt"/>
                <a:cs typeface="Times New Roman" panose="02020603050405020304" pitchFamily="18" charset="0"/>
              </a:rPr>
              <a:t>được</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đem</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lại</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cho</a:t>
            </a:r>
            <a:r>
              <a:rPr lang="en-US" altLang="en-US" sz="4800" dirty="0">
                <a:solidFill>
                  <a:schemeClr val="tx1">
                    <a:lumMod val="50000"/>
                  </a:schemeClr>
                </a:solidFill>
                <a:latin typeface="+mn-lt"/>
                <a:cs typeface="Times New Roman" panose="02020603050405020304" pitchFamily="18" charset="0"/>
              </a:rPr>
              <a:t> con </a:t>
            </a:r>
            <a:r>
              <a:rPr lang="en-US" altLang="en-US" sz="4800" dirty="0" err="1">
                <a:solidFill>
                  <a:schemeClr val="tx1">
                    <a:lumMod val="50000"/>
                  </a:schemeClr>
                </a:solidFill>
                <a:latin typeface="+mn-lt"/>
                <a:cs typeface="Times New Roman" panose="02020603050405020304" pitchFamily="18" charset="0"/>
              </a:rPr>
              <a:t>người</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trong</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cảm</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giác</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được</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cảm</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giác</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của</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chúng</a:t>
            </a:r>
            <a:r>
              <a:rPr lang="en-US" altLang="en-US" sz="4800" dirty="0">
                <a:solidFill>
                  <a:schemeClr val="tx1">
                    <a:lumMod val="50000"/>
                  </a:schemeClr>
                </a:solidFill>
                <a:latin typeface="+mn-lt"/>
                <a:cs typeface="Times New Roman" panose="02020603050405020304" pitchFamily="18" charset="0"/>
              </a:rPr>
              <a:t> ta </a:t>
            </a:r>
            <a:r>
              <a:rPr lang="en-US" altLang="en-US" sz="4800" dirty="0" err="1">
                <a:solidFill>
                  <a:schemeClr val="tx1">
                    <a:lumMod val="50000"/>
                  </a:schemeClr>
                </a:solidFill>
                <a:latin typeface="+mn-lt"/>
                <a:cs typeface="Times New Roman" panose="02020603050405020304" pitchFamily="18" charset="0"/>
              </a:rPr>
              <a:t>chép</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lại</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chụp</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lại</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phản</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ánh</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và</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tồn</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tại</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không</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lê</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thuộc</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vào</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cảm</a:t>
            </a:r>
            <a:r>
              <a:rPr lang="en-US" altLang="en-US" sz="4800" dirty="0">
                <a:solidFill>
                  <a:schemeClr val="tx1">
                    <a:lumMod val="50000"/>
                  </a:schemeClr>
                </a:solidFill>
                <a:latin typeface="+mn-lt"/>
                <a:cs typeface="Times New Roman" panose="02020603050405020304" pitchFamily="18" charset="0"/>
              </a:rPr>
              <a:t> </a:t>
            </a:r>
            <a:r>
              <a:rPr lang="en-US" altLang="en-US" sz="4800" dirty="0" err="1">
                <a:solidFill>
                  <a:schemeClr val="tx1">
                    <a:lumMod val="50000"/>
                  </a:schemeClr>
                </a:solidFill>
                <a:latin typeface="+mn-lt"/>
                <a:cs typeface="Times New Roman" panose="02020603050405020304" pitchFamily="18" charset="0"/>
              </a:rPr>
              <a:t>giác</a:t>
            </a:r>
            <a:r>
              <a:rPr lang="en-US" altLang="en-US" sz="4800" dirty="0">
                <a:solidFill>
                  <a:schemeClr val="tx1">
                    <a:lumMod val="50000"/>
                  </a:schemeClr>
                </a:solidFill>
                <a:latin typeface="+mn-lt"/>
                <a:cs typeface="Times New Roman" panose="02020603050405020304" pitchFamily="18" charset="0"/>
              </a:rPr>
              <a:t>". ( </a:t>
            </a:r>
            <a:r>
              <a:rPr lang="en-US" altLang="en-US" sz="4800" dirty="0" err="1">
                <a:solidFill>
                  <a:schemeClr val="tx1">
                    <a:lumMod val="50000"/>
                  </a:schemeClr>
                </a:solidFill>
                <a:latin typeface="+mn-lt"/>
                <a:cs typeface="Times New Roman" panose="02020603050405020304" pitchFamily="18" charset="0"/>
              </a:rPr>
              <a:t>Lênin</a:t>
            </a:r>
            <a:r>
              <a:rPr lang="en-US" altLang="en-US" sz="4800" dirty="0">
                <a:solidFill>
                  <a:schemeClr val="tx1">
                    <a:lumMod val="50000"/>
                  </a:schemeClr>
                </a:solidFill>
                <a:latin typeface="+mn-lt"/>
                <a:cs typeface="Times New Roman" panose="02020603050405020304" pitchFamily="18" charset="0"/>
              </a:rPr>
              <a:t>) </a:t>
            </a:r>
          </a:p>
        </p:txBody>
      </p:sp>
      <p:pic>
        <p:nvPicPr>
          <p:cNvPr id="6" name="Picture 8" descr="列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230" y="2536826"/>
            <a:ext cx="3755332" cy="3833336"/>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25605" name="Title 6"/>
          <p:cNvSpPr>
            <a:spLocks noGrp="1"/>
          </p:cNvSpPr>
          <p:nvPr>
            <p:ph type="title"/>
          </p:nvPr>
        </p:nvSpPr>
        <p:spPr>
          <a:xfrm>
            <a:off x="1138546" y="216769"/>
            <a:ext cx="15773400" cy="1987550"/>
          </a:xfrm>
        </p:spPr>
        <p:txBody>
          <a:bodyPr>
            <a:normAutofit fontScale="90000"/>
          </a:bodyPr>
          <a:lstStyle/>
          <a:p>
            <a:br>
              <a:rPr lang="en-US" altLang="en-US" sz="4200" b="1" dirty="0">
                <a:solidFill>
                  <a:srgbClr val="0000FF"/>
                </a:solidFill>
                <a:latin typeface="Times New Roman" panose="02020603050405020304" pitchFamily="18" charset="0"/>
                <a:cs typeface="Times New Roman" panose="02020603050405020304" pitchFamily="18" charset="0"/>
              </a:rPr>
            </a:br>
            <a:r>
              <a:rPr lang="en-US" altLang="en-US" sz="4200" b="1" dirty="0">
                <a:solidFill>
                  <a:srgbClr val="0000FF"/>
                </a:solidFill>
                <a:latin typeface="+mn-lt"/>
                <a:cs typeface="Times New Roman" panose="02020603050405020304" pitchFamily="18" charset="0"/>
              </a:rPr>
              <a:t>2</a:t>
            </a:r>
            <a:r>
              <a:rPr lang="vi-VN" altLang="en-US" sz="4200" b="1" dirty="0">
                <a:solidFill>
                  <a:srgbClr val="0000FF"/>
                </a:solidFill>
                <a:latin typeface="+mn-lt"/>
                <a:cs typeface="Times New Roman" panose="02020603050405020304" pitchFamily="18" charset="0"/>
              </a:rPr>
              <a:t>. Các bộ phận cấu thành của chủ nghĩa Mác-Lênin</a:t>
            </a:r>
            <a:br>
              <a:rPr lang="en-US" altLang="en-US" sz="4200" b="1" dirty="0">
                <a:latin typeface="+mn-lt"/>
                <a:cs typeface="Times New Roman" panose="02020603050405020304" pitchFamily="18" charset="0"/>
              </a:rPr>
            </a:br>
            <a:r>
              <a:rPr lang="en-US" altLang="en-US" b="1" i="1" dirty="0">
                <a:solidFill>
                  <a:srgbClr val="C00000"/>
                </a:solidFill>
                <a:latin typeface="+mn-lt"/>
                <a:cs typeface="Times New Roman" panose="02020603050405020304" pitchFamily="18" charset="0"/>
              </a:rPr>
              <a:t>2.</a:t>
            </a:r>
            <a:r>
              <a:rPr lang="vi-VN" altLang="en-US" b="1" i="1" dirty="0">
                <a:solidFill>
                  <a:srgbClr val="C00000"/>
                </a:solidFill>
                <a:latin typeface="+mn-lt"/>
                <a:cs typeface="Times New Roman" panose="02020603050405020304" pitchFamily="18" charset="0"/>
              </a:rPr>
              <a:t>1. Triết học Mác – Lênin</a:t>
            </a:r>
            <a:br>
              <a:rPr lang="en-US" altLang="en-US" b="1" i="1" dirty="0">
                <a:solidFill>
                  <a:srgbClr val="C00000"/>
                </a:solidFill>
                <a:latin typeface="+mn-lt"/>
                <a:cs typeface="Times New Roman" panose="02020603050405020304" pitchFamily="18" charset="0"/>
              </a:rPr>
            </a:br>
            <a:r>
              <a:rPr lang="en-US" altLang="en-US" b="1" i="1" dirty="0">
                <a:solidFill>
                  <a:srgbClr val="C00000"/>
                </a:solidFill>
                <a:latin typeface="+mn-lt"/>
                <a:cs typeface="Times New Roman" panose="02020603050405020304" pitchFamily="18" charset="0"/>
              </a:rPr>
              <a:t>2.1.1. </a:t>
            </a:r>
            <a:r>
              <a:rPr lang="en-US" altLang="en-US" b="1" i="1" dirty="0" err="1">
                <a:solidFill>
                  <a:srgbClr val="C00000"/>
                </a:solidFill>
                <a:latin typeface="+mn-lt"/>
                <a:cs typeface="Times New Roman" panose="02020603050405020304" pitchFamily="18" charset="0"/>
              </a:rPr>
              <a:t>Chủ</a:t>
            </a:r>
            <a:r>
              <a:rPr lang="en-US" altLang="en-US" b="1" i="1" dirty="0">
                <a:solidFill>
                  <a:srgbClr val="C00000"/>
                </a:solidFill>
                <a:latin typeface="+mn-lt"/>
                <a:cs typeface="Times New Roman" panose="02020603050405020304" pitchFamily="18" charset="0"/>
              </a:rPr>
              <a:t> </a:t>
            </a:r>
            <a:r>
              <a:rPr lang="en-US" altLang="en-US" b="1" i="1" dirty="0" err="1">
                <a:solidFill>
                  <a:srgbClr val="C00000"/>
                </a:solidFill>
                <a:latin typeface="+mn-lt"/>
                <a:cs typeface="Times New Roman" panose="02020603050405020304" pitchFamily="18" charset="0"/>
              </a:rPr>
              <a:t>nghĩa</a:t>
            </a:r>
            <a:r>
              <a:rPr lang="en-US" altLang="en-US" b="1" i="1" dirty="0">
                <a:solidFill>
                  <a:srgbClr val="C00000"/>
                </a:solidFill>
                <a:latin typeface="+mn-lt"/>
                <a:cs typeface="Times New Roman" panose="02020603050405020304" pitchFamily="18" charset="0"/>
              </a:rPr>
              <a:t> </a:t>
            </a:r>
            <a:r>
              <a:rPr lang="en-US" altLang="en-US" b="1" i="1" dirty="0" err="1">
                <a:solidFill>
                  <a:srgbClr val="C00000"/>
                </a:solidFill>
                <a:latin typeface="+mn-lt"/>
                <a:cs typeface="Times New Roman" panose="02020603050405020304" pitchFamily="18" charset="0"/>
              </a:rPr>
              <a:t>duy</a:t>
            </a:r>
            <a:r>
              <a:rPr lang="en-US" altLang="en-US" b="1" i="1" dirty="0">
                <a:solidFill>
                  <a:srgbClr val="C00000"/>
                </a:solidFill>
                <a:latin typeface="+mn-lt"/>
                <a:cs typeface="Times New Roman" panose="02020603050405020304" pitchFamily="18" charset="0"/>
              </a:rPr>
              <a:t> </a:t>
            </a:r>
            <a:r>
              <a:rPr lang="en-US" altLang="en-US" b="1" i="1" dirty="0" err="1">
                <a:solidFill>
                  <a:srgbClr val="C00000"/>
                </a:solidFill>
                <a:latin typeface="+mn-lt"/>
                <a:cs typeface="Times New Roman" panose="02020603050405020304" pitchFamily="18" charset="0"/>
              </a:rPr>
              <a:t>vật</a:t>
            </a:r>
            <a:r>
              <a:rPr lang="en-US" altLang="en-US" b="1" i="1" dirty="0">
                <a:solidFill>
                  <a:srgbClr val="C00000"/>
                </a:solidFill>
                <a:latin typeface="+mn-lt"/>
                <a:cs typeface="Times New Roman" panose="02020603050405020304" pitchFamily="18" charset="0"/>
              </a:rPr>
              <a:t> </a:t>
            </a:r>
            <a:r>
              <a:rPr lang="en-US" altLang="en-US" b="1" i="1" dirty="0" err="1">
                <a:solidFill>
                  <a:srgbClr val="C00000"/>
                </a:solidFill>
                <a:latin typeface="+mn-lt"/>
                <a:cs typeface="Times New Roman" panose="02020603050405020304" pitchFamily="18" charset="0"/>
              </a:rPr>
              <a:t>biện</a:t>
            </a:r>
            <a:r>
              <a:rPr lang="en-US" altLang="en-US" b="1" i="1" dirty="0">
                <a:solidFill>
                  <a:srgbClr val="C00000"/>
                </a:solidFill>
                <a:latin typeface="+mn-lt"/>
                <a:cs typeface="Times New Roman" panose="02020603050405020304" pitchFamily="18" charset="0"/>
              </a:rPr>
              <a:t> </a:t>
            </a:r>
            <a:r>
              <a:rPr lang="en-US" altLang="en-US" b="1" i="1" dirty="0" err="1">
                <a:solidFill>
                  <a:srgbClr val="C00000"/>
                </a:solidFill>
                <a:latin typeface="+mn-lt"/>
                <a:cs typeface="Times New Roman" panose="02020603050405020304" pitchFamily="18" charset="0"/>
              </a:rPr>
              <a:t>chứng</a:t>
            </a:r>
            <a:br>
              <a:rPr lang="en-US" altLang="en-US" sz="4200" b="1" i="1" dirty="0">
                <a:solidFill>
                  <a:srgbClr val="C00000"/>
                </a:solidFill>
                <a:latin typeface="+mn-lt"/>
                <a:cs typeface="Times New Roman" panose="02020603050405020304" pitchFamily="18" charset="0"/>
              </a:rPr>
            </a:br>
            <a:endParaRPr lang="en-US" altLang="en-US" sz="4200" i="1" dirty="0">
              <a:solidFill>
                <a:srgbClr val="C00000"/>
              </a:solidFill>
              <a:latin typeface="+mn-lt"/>
              <a:cs typeface="Times New Roman" panose="02020603050405020304" pitchFamily="18" charset="0"/>
            </a:endParaRPr>
          </a:p>
        </p:txBody>
      </p:sp>
      <p:sp>
        <p:nvSpPr>
          <p:cNvPr id="2" name="TextBox 1"/>
          <p:cNvSpPr txBox="1">
            <a:spLocks noChangeArrowheads="1"/>
          </p:cNvSpPr>
          <p:nvPr/>
        </p:nvSpPr>
        <p:spPr bwMode="auto">
          <a:xfrm>
            <a:off x="6151421" y="5191496"/>
            <a:ext cx="650981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4400" dirty="0" err="1">
                <a:solidFill>
                  <a:srgbClr val="FF0000"/>
                </a:solidFill>
                <a:latin typeface="+mn-lt"/>
                <a:cs typeface="Times New Roman" panose="02020603050405020304" pitchFamily="18" charset="0"/>
              </a:rPr>
              <a:t>thực</a:t>
            </a:r>
            <a:r>
              <a:rPr lang="en-US" altLang="en-US" sz="4400" dirty="0">
                <a:solidFill>
                  <a:srgbClr val="FF0000"/>
                </a:solidFill>
                <a:latin typeface="+mn-lt"/>
                <a:cs typeface="Times New Roman" panose="02020603050405020304" pitchFamily="18" charset="0"/>
              </a:rPr>
              <a:t> </a:t>
            </a:r>
            <a:r>
              <a:rPr lang="en-US" altLang="en-US" sz="4400" dirty="0" err="1">
                <a:solidFill>
                  <a:srgbClr val="FF0000"/>
                </a:solidFill>
                <a:latin typeface="+mn-lt"/>
                <a:cs typeface="Times New Roman" panose="02020603050405020304" pitchFamily="18" charset="0"/>
              </a:rPr>
              <a:t>tại</a:t>
            </a:r>
            <a:r>
              <a:rPr lang="en-US" altLang="en-US" sz="4400" dirty="0">
                <a:solidFill>
                  <a:srgbClr val="FF0000"/>
                </a:solidFill>
                <a:latin typeface="+mn-lt"/>
                <a:cs typeface="Times New Roman" panose="02020603050405020304" pitchFamily="18" charset="0"/>
              </a:rPr>
              <a:t> </a:t>
            </a:r>
            <a:r>
              <a:rPr lang="en-US" altLang="en-US" sz="4400" dirty="0" err="1">
                <a:solidFill>
                  <a:srgbClr val="FF0000"/>
                </a:solidFill>
                <a:latin typeface="+mn-lt"/>
                <a:cs typeface="Times New Roman" panose="02020603050405020304" pitchFamily="18" charset="0"/>
              </a:rPr>
              <a:t>khách</a:t>
            </a:r>
            <a:r>
              <a:rPr lang="en-US" altLang="en-US" sz="4400" dirty="0">
                <a:solidFill>
                  <a:srgbClr val="FF0000"/>
                </a:solidFill>
                <a:latin typeface="+mn-lt"/>
                <a:cs typeface="Times New Roman" panose="02020603050405020304" pitchFamily="18" charset="0"/>
              </a:rPr>
              <a:t> </a:t>
            </a:r>
            <a:r>
              <a:rPr lang="en-US" altLang="en-US" sz="4400" dirty="0" err="1">
                <a:solidFill>
                  <a:srgbClr val="FF0000"/>
                </a:solidFill>
                <a:latin typeface="+mn-lt"/>
                <a:cs typeface="Times New Roman" panose="02020603050405020304" pitchFamily="18" charset="0"/>
              </a:rPr>
              <a:t>quan</a:t>
            </a:r>
            <a:endParaRPr lang="en-US" altLang="en-US" sz="4400" dirty="0">
              <a:solidFill>
                <a:srgbClr val="FF0000"/>
              </a:solidFill>
              <a:latin typeface="+mn-lt"/>
            </a:endParaRPr>
          </a:p>
        </p:txBody>
      </p:sp>
    </p:spTree>
    <p:extLst>
      <p:ext uri="{BB962C8B-B14F-4D97-AF65-F5344CB8AC3E}">
        <p14:creationId xmlns:p14="http://schemas.microsoft.com/office/powerpoint/2010/main" val="1996636810"/>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txBox="1">
            <a:spLocks/>
          </p:cNvSpPr>
          <p:nvPr/>
        </p:nvSpPr>
        <p:spPr bwMode="auto">
          <a:xfrm>
            <a:off x="5818912" y="4171950"/>
            <a:ext cx="12183340" cy="4752976"/>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endParaRPr lang="en-US" altLang="en-US" sz="4800" dirty="0">
              <a:latin typeface="Times New Roman" panose="02020603050405020304" pitchFamily="18" charset="0"/>
              <a:cs typeface="Times New Roman" panose="02020603050405020304" pitchFamily="18" charset="0"/>
            </a:endParaRPr>
          </a:p>
          <a:p>
            <a:pPr algn="just" eaLnBrk="1" hangingPunct="1">
              <a:lnSpc>
                <a:spcPct val="150000"/>
              </a:lnSpc>
              <a:spcBef>
                <a:spcPct val="0"/>
              </a:spcBef>
              <a:buFontTx/>
              <a:buNone/>
            </a:pPr>
            <a:r>
              <a:rPr lang="vi-VN" altLang="en-US" sz="4800" dirty="0">
                <a:latin typeface="+mn-lt"/>
                <a:cs typeface="Times New Roman" panose="02020603050405020304" pitchFamily="18" charset="0"/>
              </a:rPr>
              <a:t>Phương thức tồn tại của vật chất là</a:t>
            </a:r>
            <a:r>
              <a:rPr lang="en-US" altLang="en-US" sz="4800" dirty="0">
                <a:latin typeface="+mn-lt"/>
                <a:cs typeface="Times New Roman" panose="02020603050405020304" pitchFamily="18" charset="0"/>
              </a:rPr>
              <a:t>…………….</a:t>
            </a:r>
            <a:r>
              <a:rPr lang="vi-VN" altLang="en-US" sz="4800" dirty="0">
                <a:latin typeface="+mn-lt"/>
                <a:cs typeface="Times New Roman" panose="02020603050405020304" pitchFamily="18" charset="0"/>
              </a:rPr>
              <a:t>, vận động của vật chất có năm hình thức cơ bản</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cơ</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học</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vật</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lý</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hóa</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học</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sinh</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học</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và</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xã</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hội</a:t>
            </a:r>
            <a:r>
              <a:rPr lang="en-US" altLang="en-US" sz="4800" dirty="0">
                <a:latin typeface="+mn-lt"/>
                <a:cs typeface="Times New Roman" panose="02020603050405020304" pitchFamily="18" charset="0"/>
              </a:rPr>
              <a:t> </a:t>
            </a:r>
          </a:p>
          <a:p>
            <a:pPr algn="just" eaLnBrk="1" hangingPunct="1">
              <a:lnSpc>
                <a:spcPct val="150000"/>
              </a:lnSpc>
              <a:spcBef>
                <a:spcPct val="0"/>
              </a:spcBef>
              <a:buFontTx/>
              <a:buNone/>
            </a:pPr>
            <a:endParaRPr lang="en-US" altLang="en-US" sz="4800" dirty="0">
              <a:solidFill>
                <a:schemeClr val="tx2"/>
              </a:solidFill>
              <a:latin typeface="Times New Roman" panose="02020603050405020304" pitchFamily="18" charset="0"/>
              <a:cs typeface="Times New Roman" panose="02020603050405020304" pitchFamily="18" charset="0"/>
            </a:endParaRPr>
          </a:p>
        </p:txBody>
      </p:sp>
      <p:sp>
        <p:nvSpPr>
          <p:cNvPr id="26627" name="Title 6"/>
          <p:cNvSpPr>
            <a:spLocks noGrp="1"/>
          </p:cNvSpPr>
          <p:nvPr>
            <p:ph type="title"/>
          </p:nvPr>
        </p:nvSpPr>
        <p:spPr/>
        <p:txBody>
          <a:bodyPr>
            <a:normAutofit fontScale="90000"/>
          </a:bodyPr>
          <a:lstStyle/>
          <a:p>
            <a:br>
              <a:rPr lang="en-US" altLang="en-US" sz="4200" b="1" dirty="0">
                <a:solidFill>
                  <a:srgbClr val="0000FF"/>
                </a:solidFill>
                <a:latin typeface="Times New Roman" panose="02020603050405020304" pitchFamily="18" charset="0"/>
                <a:cs typeface="Times New Roman" panose="02020603050405020304" pitchFamily="18" charset="0"/>
              </a:rPr>
            </a:br>
            <a:br>
              <a:rPr lang="en-US" altLang="en-US" sz="4200" b="1" i="1" dirty="0">
                <a:solidFill>
                  <a:srgbClr val="C00000"/>
                </a:solidFill>
                <a:latin typeface="+mn-lt"/>
                <a:cs typeface="Times New Roman" panose="02020603050405020304" pitchFamily="18" charset="0"/>
              </a:rPr>
            </a:br>
            <a:endParaRPr lang="en-US" altLang="en-US" sz="4200" i="1" dirty="0">
              <a:solidFill>
                <a:srgbClr val="C00000"/>
              </a:solidFill>
              <a:latin typeface="+mn-lt"/>
              <a:cs typeface="Times New Roman" panose="02020603050405020304" pitchFamily="18" charset="0"/>
            </a:endParaRPr>
          </a:p>
        </p:txBody>
      </p:sp>
      <p:pic>
        <p:nvPicPr>
          <p:cNvPr id="26628" name="Picture 9" descr="Friedrich Engels – Wikipedia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2248" y="3104285"/>
            <a:ext cx="4799144" cy="5740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6796708" y="5501420"/>
            <a:ext cx="30241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4800" dirty="0">
                <a:solidFill>
                  <a:srgbClr val="C00000"/>
                </a:solidFill>
                <a:latin typeface="+mn-lt"/>
                <a:cs typeface="Times New Roman" panose="02020603050405020304" pitchFamily="18" charset="0"/>
              </a:rPr>
              <a:t>vận động</a:t>
            </a:r>
            <a:endParaRPr lang="en-US" altLang="en-US" sz="4800" dirty="0">
              <a:solidFill>
                <a:srgbClr val="C00000"/>
              </a:solidFill>
              <a:latin typeface="+mn-lt"/>
            </a:endParaRPr>
          </a:p>
        </p:txBody>
      </p:sp>
      <p:sp>
        <p:nvSpPr>
          <p:cNvPr id="2" name="Title 1">
            <a:extLst>
              <a:ext uri="{FF2B5EF4-FFF2-40B4-BE49-F238E27FC236}">
                <a16:creationId xmlns:a16="http://schemas.microsoft.com/office/drawing/2014/main" id="{84AAAD2A-884B-0FF7-E8B6-77B7762E1295}"/>
              </a:ext>
            </a:extLst>
          </p:cNvPr>
          <p:cNvSpPr txBox="1">
            <a:spLocks/>
          </p:cNvSpPr>
          <p:nvPr/>
        </p:nvSpPr>
        <p:spPr>
          <a:xfrm>
            <a:off x="838200" y="920567"/>
            <a:ext cx="15749588" cy="1988344"/>
          </a:xfr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en-US" sz="4200" b="1" dirty="0">
                <a:solidFill>
                  <a:srgbClr val="0000FF"/>
                </a:solidFill>
                <a:latin typeface="+mn-lt"/>
                <a:cs typeface="Times New Roman" panose="02020603050405020304" pitchFamily="18" charset="0"/>
              </a:rPr>
              <a:t>2</a:t>
            </a:r>
            <a:r>
              <a:rPr lang="vi-VN" altLang="en-US" sz="4200" b="1" dirty="0">
                <a:solidFill>
                  <a:srgbClr val="0000FF"/>
                </a:solidFill>
                <a:latin typeface="+mn-lt"/>
                <a:cs typeface="Times New Roman" panose="02020603050405020304" pitchFamily="18" charset="0"/>
              </a:rPr>
              <a:t>. Các bộ phận cấu thành của chủ nghĩa Mác-Lênin</a:t>
            </a:r>
            <a:br>
              <a:rPr lang="en-US" altLang="en-US" sz="4200" b="1" dirty="0">
                <a:latin typeface="+mn-lt"/>
                <a:cs typeface="Times New Roman" panose="02020603050405020304" pitchFamily="18" charset="0"/>
              </a:rPr>
            </a:br>
            <a:r>
              <a:rPr lang="en-US" altLang="en-US" sz="4200" b="1" i="1" dirty="0">
                <a:solidFill>
                  <a:srgbClr val="C00000"/>
                </a:solidFill>
                <a:latin typeface="+mn-lt"/>
                <a:cs typeface="Times New Roman" panose="02020603050405020304" pitchFamily="18" charset="0"/>
              </a:rPr>
              <a:t>2.</a:t>
            </a:r>
            <a:r>
              <a:rPr lang="vi-VN" altLang="en-US" sz="4200" b="1" i="1" dirty="0">
                <a:solidFill>
                  <a:srgbClr val="C00000"/>
                </a:solidFill>
                <a:latin typeface="+mn-lt"/>
                <a:cs typeface="Times New Roman" panose="02020603050405020304" pitchFamily="18" charset="0"/>
              </a:rPr>
              <a:t>1. Triết học Mác - Lênin</a:t>
            </a:r>
            <a:br>
              <a:rPr lang="en-US" altLang="en-US" sz="4200" b="1" i="1" dirty="0">
                <a:solidFill>
                  <a:srgbClr val="0000FF"/>
                </a:solidFill>
                <a:latin typeface="+mn-lt"/>
                <a:cs typeface="Times New Roman" panose="02020603050405020304" pitchFamily="18" charset="0"/>
              </a:rPr>
            </a:br>
            <a:endParaRPr lang="en-US" altLang="en-US" sz="6000" b="1" i="1" dirty="0">
              <a:solidFill>
                <a:srgbClr val="0000FF"/>
              </a:solidFill>
              <a:latin typeface="+mn-lt"/>
            </a:endParaRPr>
          </a:p>
        </p:txBody>
      </p:sp>
    </p:spTree>
    <p:extLst>
      <p:ext uri="{BB962C8B-B14F-4D97-AF65-F5344CB8AC3E}">
        <p14:creationId xmlns:p14="http://schemas.microsoft.com/office/powerpoint/2010/main" val="265653600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862253" y="1562100"/>
            <a:ext cx="6100742" cy="2209800"/>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err="1">
                <a:solidFill>
                  <a:schemeClr val="tx2">
                    <a:lumMod val="50000"/>
                  </a:schemeClr>
                </a:solidFill>
                <a:latin typeface="Arial" panose="020B0604020202020204" pitchFamily="34" charset="0"/>
                <a:cs typeface="Arial" panose="020B0604020202020204" pitchFamily="34" charset="0"/>
              </a:rPr>
              <a:t>Bản</a:t>
            </a:r>
            <a:r>
              <a:rPr lang="en-US" sz="5400" b="1" dirty="0">
                <a:solidFill>
                  <a:schemeClr val="tx2">
                    <a:lumMod val="50000"/>
                  </a:schemeClr>
                </a:solidFill>
                <a:latin typeface="Arial" panose="020B0604020202020204" pitchFamily="34" charset="0"/>
                <a:cs typeface="Arial" panose="020B0604020202020204" pitchFamily="34" charset="0"/>
              </a:rPr>
              <a:t> </a:t>
            </a:r>
            <a:r>
              <a:rPr lang="en-US" sz="5400" b="1" dirty="0" err="1">
                <a:solidFill>
                  <a:schemeClr val="tx2">
                    <a:lumMod val="50000"/>
                  </a:schemeClr>
                </a:solidFill>
                <a:latin typeface="Arial" panose="020B0604020202020204" pitchFamily="34" charset="0"/>
                <a:cs typeface="Arial" panose="020B0604020202020204" pitchFamily="34" charset="0"/>
              </a:rPr>
              <a:t>chất</a:t>
            </a:r>
            <a:r>
              <a:rPr lang="en-US" sz="5400" b="1" dirty="0">
                <a:solidFill>
                  <a:schemeClr val="tx2">
                    <a:lumMod val="50000"/>
                  </a:schemeClr>
                </a:solidFill>
                <a:latin typeface="Arial" panose="020B0604020202020204" pitchFamily="34" charset="0"/>
                <a:cs typeface="Arial" panose="020B0604020202020204" pitchFamily="34" charset="0"/>
              </a:rPr>
              <a:t> </a:t>
            </a:r>
            <a:r>
              <a:rPr lang="en-US" sz="5400" b="1" dirty="0" err="1">
                <a:solidFill>
                  <a:schemeClr val="tx2">
                    <a:lumMod val="50000"/>
                  </a:schemeClr>
                </a:solidFill>
                <a:latin typeface="Arial" panose="020B0604020202020204" pitchFamily="34" charset="0"/>
                <a:cs typeface="Arial" panose="020B0604020202020204" pitchFamily="34" charset="0"/>
              </a:rPr>
              <a:t>của</a:t>
            </a:r>
            <a:r>
              <a:rPr lang="en-US" sz="5400" b="1" dirty="0">
                <a:solidFill>
                  <a:schemeClr val="tx2">
                    <a:lumMod val="50000"/>
                  </a:schemeClr>
                </a:solidFill>
                <a:latin typeface="Arial" panose="020B0604020202020204" pitchFamily="34" charset="0"/>
                <a:cs typeface="Arial" panose="020B0604020202020204" pitchFamily="34" charset="0"/>
              </a:rPr>
              <a:t> ý </a:t>
            </a:r>
            <a:r>
              <a:rPr lang="en-US" sz="5400" b="1" dirty="0" err="1">
                <a:solidFill>
                  <a:schemeClr val="tx2">
                    <a:lumMod val="50000"/>
                  </a:schemeClr>
                </a:solidFill>
                <a:latin typeface="Arial" panose="020B0604020202020204" pitchFamily="34" charset="0"/>
                <a:cs typeface="Arial" panose="020B0604020202020204" pitchFamily="34" charset="0"/>
              </a:rPr>
              <a:t>thức</a:t>
            </a:r>
            <a:endParaRPr lang="en-US" sz="5400" b="1" dirty="0">
              <a:solidFill>
                <a:schemeClr val="tx2">
                  <a:lumMod val="50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flipV="1">
            <a:off x="6309861" y="9029700"/>
            <a:ext cx="1678934" cy="60022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6962994" y="800101"/>
            <a:ext cx="11218328" cy="8077198"/>
            <a:chOff x="8132999" y="965944"/>
            <a:chExt cx="9372600" cy="7682754"/>
          </a:xfrm>
        </p:grpSpPr>
        <p:grpSp>
          <p:nvGrpSpPr>
            <p:cNvPr id="7" name="Group 6">
              <a:extLst>
                <a:ext uri="{FF2B5EF4-FFF2-40B4-BE49-F238E27FC236}">
                  <a16:creationId xmlns:a16="http://schemas.microsoft.com/office/drawing/2014/main" id="{13D8F94D-41EE-33A7-B019-0D52A3D44087}"/>
                </a:ext>
              </a:extLst>
            </p:cNvPr>
            <p:cNvGrpSpPr/>
            <p:nvPr/>
          </p:nvGrpSpPr>
          <p:grpSpPr>
            <a:xfrm>
              <a:off x="8132999" y="2035548"/>
              <a:ext cx="9372600" cy="6613150"/>
              <a:chOff x="401442" y="3376972"/>
              <a:chExt cx="16350489" cy="5252191"/>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401442" y="3376972"/>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1442787" y="3589425"/>
                <a:ext cx="15054211" cy="4646371"/>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3600" dirty="0">
                  <a:solidFill>
                    <a:schemeClr val="tx1">
                      <a:lumMod val="50000"/>
                    </a:schemeClr>
                  </a:solidFill>
                </a:endParaRPr>
              </a:p>
              <a:p>
                <a:pPr algn="just">
                  <a:lnSpc>
                    <a:spcPct val="150000"/>
                  </a:lnSpc>
                </a:pPr>
                <a:r>
                  <a:rPr lang="en-US" altLang="vi-VN" sz="4800" dirty="0">
                    <a:solidFill>
                      <a:schemeClr val="tx1">
                        <a:lumMod val="50000"/>
                      </a:schemeClr>
                    </a:solidFill>
                    <a:cs typeface="Times New Roman" panose="02020603050405020304" pitchFamily="18" charset="0"/>
                  </a:rPr>
                  <a:t>S</a:t>
                </a:r>
                <a:r>
                  <a:rPr lang="vi-VN" altLang="vi-VN" sz="4800" dirty="0">
                    <a:solidFill>
                      <a:schemeClr val="tx1">
                        <a:lumMod val="50000"/>
                      </a:schemeClr>
                    </a:solidFill>
                    <a:cs typeface="Times New Roman" panose="02020603050405020304" pitchFamily="18" charset="0"/>
                  </a:rPr>
                  <a:t>ự phản ánh thế giới khách quan vào trong bộ não người một cách năng động, sáng tạo</a:t>
                </a:r>
                <a:r>
                  <a:rPr lang="en-US" altLang="vi-VN" sz="4800" dirty="0">
                    <a:solidFill>
                      <a:schemeClr val="tx1">
                        <a:lumMod val="50000"/>
                      </a:schemeClr>
                    </a:solidFill>
                    <a:cs typeface="Times New Roman" panose="02020603050405020304" pitchFamily="18" charset="0"/>
                  </a:rPr>
                  <a:t>, </a:t>
                </a:r>
                <a:r>
                  <a:rPr lang="vi-VN" altLang="en-US" sz="4800" dirty="0">
                    <a:solidFill>
                      <a:schemeClr val="tx1">
                        <a:lumMod val="50000"/>
                      </a:schemeClr>
                    </a:solidFill>
                    <a:cs typeface="Times New Roman" panose="02020603050405020304" pitchFamily="18" charset="0"/>
                  </a:rPr>
                  <a:t>là hình ảnh chủ quan của thế giới khách quan</a:t>
                </a:r>
                <a:endParaRPr lang="en-US" sz="4800" b="1" dirty="0">
                  <a:solidFill>
                    <a:schemeClr val="tx1">
                      <a:lumMod val="50000"/>
                    </a:schemeClr>
                  </a:solidFill>
                  <a:cs typeface="Arial" panose="020B0604020202020204" pitchFamily="34"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1041" y="4482874"/>
            <a:ext cx="4254466" cy="5012872"/>
          </a:xfrm>
          <a:prstGeom prst="rect">
            <a:avLst/>
          </a:prstGeom>
        </p:spPr>
      </p:pic>
    </p:spTree>
    <p:extLst>
      <p:ext uri="{BB962C8B-B14F-4D97-AF65-F5344CB8AC3E}">
        <p14:creationId xmlns:p14="http://schemas.microsoft.com/office/powerpoint/2010/main" val="677971273"/>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7534278" y="2326485"/>
            <a:ext cx="10467972" cy="712946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en-US" altLang="vi-VN" sz="3600" dirty="0">
                <a:solidFill>
                  <a:schemeClr val="tx1">
                    <a:lumMod val="50000"/>
                  </a:schemeClr>
                </a:solidFill>
                <a:latin typeface="+mn-lt"/>
                <a:cs typeface="Times New Roman" panose="02020603050405020304" pitchFamily="18" charset="0"/>
              </a:rPr>
              <a:t>+ </a:t>
            </a:r>
            <a:r>
              <a:rPr lang="en-US" altLang="vi-VN" sz="3600" dirty="0" err="1">
                <a:solidFill>
                  <a:srgbClr val="C00000"/>
                </a:solidFill>
                <a:latin typeface="+mn-lt"/>
                <a:cs typeface="Times New Roman" panose="02020603050405020304" pitchFamily="18" charset="0"/>
              </a:rPr>
              <a:t>Mối</a:t>
            </a:r>
            <a:r>
              <a:rPr lang="en-US" altLang="vi-VN" sz="3600" dirty="0">
                <a:solidFill>
                  <a:srgbClr val="C00000"/>
                </a:solidFill>
                <a:latin typeface="+mn-lt"/>
                <a:cs typeface="Times New Roman" panose="02020603050405020304" pitchFamily="18" charset="0"/>
              </a:rPr>
              <a:t> </a:t>
            </a:r>
            <a:r>
              <a:rPr lang="en-US" altLang="vi-VN" sz="3600" dirty="0" err="1">
                <a:solidFill>
                  <a:srgbClr val="C00000"/>
                </a:solidFill>
                <a:latin typeface="+mn-lt"/>
                <a:cs typeface="Times New Roman" panose="02020603050405020304" pitchFamily="18" charset="0"/>
              </a:rPr>
              <a:t>quan</a:t>
            </a:r>
            <a:r>
              <a:rPr lang="en-US" altLang="vi-VN" sz="3600" dirty="0">
                <a:solidFill>
                  <a:srgbClr val="C00000"/>
                </a:solidFill>
                <a:latin typeface="+mn-lt"/>
                <a:cs typeface="Times New Roman" panose="02020603050405020304" pitchFamily="18" charset="0"/>
              </a:rPr>
              <a:t> </a:t>
            </a:r>
            <a:r>
              <a:rPr lang="en-US" altLang="vi-VN" sz="3600" dirty="0" err="1">
                <a:solidFill>
                  <a:srgbClr val="C00000"/>
                </a:solidFill>
                <a:latin typeface="+mn-lt"/>
                <a:cs typeface="Times New Roman" panose="02020603050405020304" pitchFamily="18" charset="0"/>
              </a:rPr>
              <a:t>hệ</a:t>
            </a:r>
            <a:r>
              <a:rPr lang="en-US" altLang="vi-VN" sz="3600" dirty="0">
                <a:solidFill>
                  <a:srgbClr val="C00000"/>
                </a:solidFill>
                <a:latin typeface="+mn-lt"/>
                <a:cs typeface="Times New Roman" panose="02020603050405020304" pitchFamily="18" charset="0"/>
              </a:rPr>
              <a:t> </a:t>
            </a:r>
            <a:r>
              <a:rPr lang="en-US" altLang="vi-VN" sz="3600" dirty="0" err="1">
                <a:solidFill>
                  <a:srgbClr val="C00000"/>
                </a:solidFill>
                <a:latin typeface="+mn-lt"/>
                <a:cs typeface="Times New Roman" panose="02020603050405020304" pitchFamily="18" charset="0"/>
              </a:rPr>
              <a:t>giữa</a:t>
            </a:r>
            <a:r>
              <a:rPr lang="en-US" altLang="vi-VN" sz="3600" dirty="0">
                <a:solidFill>
                  <a:srgbClr val="C00000"/>
                </a:solidFill>
                <a:latin typeface="+mn-lt"/>
                <a:cs typeface="Times New Roman" panose="02020603050405020304" pitchFamily="18" charset="0"/>
              </a:rPr>
              <a:t> VC- YT</a:t>
            </a:r>
            <a:r>
              <a:rPr lang="en-US" altLang="vi-VN" sz="3600" dirty="0">
                <a:solidFill>
                  <a:schemeClr val="tx1">
                    <a:lumMod val="50000"/>
                  </a:schemeClr>
                </a:solidFill>
                <a:latin typeface="+mn-lt"/>
                <a:cs typeface="Times New Roman" panose="02020603050405020304" pitchFamily="18" charset="0"/>
              </a:rPr>
              <a:t>: </a:t>
            </a:r>
            <a:r>
              <a:rPr lang="vi-VN" altLang="en-US" sz="3600" dirty="0">
                <a:solidFill>
                  <a:schemeClr val="tx1">
                    <a:lumMod val="50000"/>
                  </a:schemeClr>
                </a:solidFill>
                <a:latin typeface="+mn-lt"/>
                <a:cs typeface="Times New Roman" panose="02020603050405020304" pitchFamily="18" charset="0"/>
              </a:rPr>
              <a:t>vật chất có trước, vật chất sinh ra và quyết định ý thức, song ý thức có thể tác động trở lại vật chất thông qua </a:t>
            </a:r>
            <a:r>
              <a:rPr lang="vi-VN" altLang="en-US" sz="3600" u="sng" dirty="0">
                <a:solidFill>
                  <a:srgbClr val="002A7E"/>
                </a:solidFill>
                <a:latin typeface="+mn-lt"/>
                <a:cs typeface="Times New Roman" panose="02020603050405020304" pitchFamily="18" charset="0"/>
              </a:rPr>
              <a:t>hoạt động thực tiễn của con người </a:t>
            </a:r>
            <a:endParaRPr lang="en-US" altLang="en-US" sz="3600" u="sng" dirty="0">
              <a:solidFill>
                <a:srgbClr val="002A7E"/>
              </a:solidFill>
              <a:latin typeface="+mn-lt"/>
              <a:cs typeface="Times New Roman" panose="02020603050405020304" pitchFamily="18" charset="0"/>
            </a:endParaRPr>
          </a:p>
          <a:p>
            <a:pPr algn="just" eaLnBrk="1" hangingPunct="1">
              <a:lnSpc>
                <a:spcPct val="150000"/>
              </a:lnSpc>
              <a:spcBef>
                <a:spcPct val="0"/>
              </a:spcBef>
              <a:buFontTx/>
              <a:buNone/>
            </a:pPr>
            <a:r>
              <a:rPr lang="en-US" altLang="vi-VN" sz="3600" i="1" dirty="0">
                <a:solidFill>
                  <a:schemeClr val="tx1">
                    <a:lumMod val="50000"/>
                  </a:schemeClr>
                </a:solidFill>
                <a:latin typeface="+mn-lt"/>
                <a:cs typeface="Times New Roman" panose="02020603050405020304" pitchFamily="18" charset="0"/>
              </a:rPr>
              <a:t>=&gt; </a:t>
            </a:r>
            <a:r>
              <a:rPr lang="en-US" altLang="vi-VN" sz="3600" b="1" i="1" dirty="0">
                <a:solidFill>
                  <a:schemeClr val="tx1">
                    <a:lumMod val="50000"/>
                  </a:schemeClr>
                </a:solidFill>
                <a:latin typeface="+mn-lt"/>
                <a:cs typeface="Times New Roman" panose="02020603050405020304" pitchFamily="18" charset="0"/>
              </a:rPr>
              <a:t>c</a:t>
            </a:r>
            <a:r>
              <a:rPr lang="en-US" altLang="en-US" sz="3600" b="1" i="1" dirty="0">
                <a:solidFill>
                  <a:schemeClr val="tx1">
                    <a:lumMod val="50000"/>
                  </a:schemeClr>
                </a:solidFill>
                <a:latin typeface="+mn-lt"/>
                <a:cs typeface="Times New Roman" panose="02020603050405020304" pitchFamily="18" charset="0"/>
              </a:rPr>
              <a:t>on </a:t>
            </a:r>
            <a:r>
              <a:rPr lang="en-US" altLang="en-US" sz="3600" b="1" i="1" dirty="0" err="1">
                <a:solidFill>
                  <a:schemeClr val="tx1">
                    <a:lumMod val="50000"/>
                  </a:schemeClr>
                </a:solidFill>
                <a:latin typeface="+mn-lt"/>
                <a:cs typeface="Times New Roman" panose="02020603050405020304" pitchFamily="18" charset="0"/>
              </a:rPr>
              <a:t>người</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phải</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tôn</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trọng</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khách</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quan</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đồng</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thời</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phát</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huy</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tính</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năng</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động</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chủ</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quan</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của</a:t>
            </a:r>
            <a:r>
              <a:rPr lang="en-US" altLang="en-US" sz="3600" b="1" i="1" dirty="0">
                <a:solidFill>
                  <a:schemeClr val="tx1">
                    <a:lumMod val="50000"/>
                  </a:schemeClr>
                </a:solidFill>
                <a:latin typeface="+mn-lt"/>
                <a:cs typeface="Times New Roman" panose="02020603050405020304" pitchFamily="18" charset="0"/>
              </a:rPr>
              <a:t> </a:t>
            </a:r>
            <a:r>
              <a:rPr lang="en-US" altLang="en-US" sz="3600" b="1" i="1" dirty="0" err="1">
                <a:solidFill>
                  <a:schemeClr val="tx1">
                    <a:lumMod val="50000"/>
                  </a:schemeClr>
                </a:solidFill>
                <a:latin typeface="+mn-lt"/>
                <a:cs typeface="Times New Roman" panose="02020603050405020304" pitchFamily="18" charset="0"/>
              </a:rPr>
              <a:t>mình</a:t>
            </a:r>
            <a:r>
              <a:rPr lang="en-US" altLang="en-US" sz="3600" b="1" i="1" dirty="0">
                <a:solidFill>
                  <a:schemeClr val="tx1">
                    <a:lumMod val="50000"/>
                  </a:schemeClr>
                </a:solidFill>
                <a:latin typeface="+mn-lt"/>
                <a:cs typeface="Times New Roman" panose="02020603050405020304" pitchFamily="18" charset="0"/>
              </a:rPr>
              <a:t>. </a:t>
            </a:r>
            <a:endParaRPr lang="en-US" altLang="vi-VN" sz="3600" b="1" i="1" dirty="0">
              <a:solidFill>
                <a:schemeClr val="tx1">
                  <a:lumMod val="50000"/>
                </a:schemeClr>
              </a:solidFill>
              <a:latin typeface="+mn-lt"/>
              <a:cs typeface="Times New Roman" panose="02020603050405020304" pitchFamily="18" charset="0"/>
            </a:endParaRPr>
          </a:p>
        </p:txBody>
      </p:sp>
      <p:sp>
        <p:nvSpPr>
          <p:cNvPr id="8" name="Cloud Callout 7"/>
          <p:cNvSpPr/>
          <p:nvPr/>
        </p:nvSpPr>
        <p:spPr>
          <a:xfrm>
            <a:off x="3876678" y="2509920"/>
            <a:ext cx="2955132" cy="194310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100" b="1" i="1" dirty="0" err="1">
                <a:solidFill>
                  <a:srgbClr val="0000CC"/>
                </a:solidFill>
                <a:latin typeface="Times New Roman" pitchFamily="18" charset="0"/>
                <a:cs typeface="Times New Roman" pitchFamily="18" charset="0"/>
              </a:rPr>
              <a:t>Làm</a:t>
            </a:r>
            <a:r>
              <a:rPr lang="en-US" sz="2100" b="1" i="1" dirty="0">
                <a:solidFill>
                  <a:srgbClr val="0000CC"/>
                </a:solidFill>
                <a:latin typeface="Times New Roman" pitchFamily="18" charset="0"/>
                <a:cs typeface="Times New Roman" pitchFamily="18" charset="0"/>
              </a:rPr>
              <a:t> </a:t>
            </a:r>
            <a:r>
              <a:rPr lang="en-US" sz="2100" b="1" i="1" dirty="0" err="1">
                <a:solidFill>
                  <a:srgbClr val="0000CC"/>
                </a:solidFill>
                <a:latin typeface="Times New Roman" pitchFamily="18" charset="0"/>
                <a:cs typeface="Times New Roman" pitchFamily="18" charset="0"/>
              </a:rPr>
              <a:t>gì</a:t>
            </a:r>
            <a:r>
              <a:rPr lang="en-US" sz="2100" b="1" i="1" dirty="0">
                <a:solidFill>
                  <a:srgbClr val="0000CC"/>
                </a:solidFill>
                <a:latin typeface="Times New Roman" pitchFamily="18" charset="0"/>
                <a:cs typeface="Times New Roman" pitchFamily="18" charset="0"/>
              </a:rPr>
              <a:t> </a:t>
            </a:r>
            <a:r>
              <a:rPr lang="en-US" sz="2100" b="1" i="1" dirty="0" err="1">
                <a:solidFill>
                  <a:srgbClr val="0000CC"/>
                </a:solidFill>
                <a:latin typeface="Times New Roman" pitchFamily="18" charset="0"/>
                <a:cs typeface="Times New Roman" pitchFamily="18" charset="0"/>
              </a:rPr>
              <a:t>bây</a:t>
            </a:r>
            <a:r>
              <a:rPr lang="en-US" sz="2100" b="1" i="1" dirty="0">
                <a:solidFill>
                  <a:srgbClr val="0000CC"/>
                </a:solidFill>
                <a:latin typeface="Times New Roman" pitchFamily="18" charset="0"/>
                <a:cs typeface="Times New Roman" pitchFamily="18" charset="0"/>
              </a:rPr>
              <a:t> </a:t>
            </a:r>
            <a:r>
              <a:rPr lang="en-US" sz="2100" b="1" i="1" dirty="0" err="1">
                <a:solidFill>
                  <a:srgbClr val="0000CC"/>
                </a:solidFill>
                <a:latin typeface="Times New Roman" pitchFamily="18" charset="0"/>
                <a:cs typeface="Times New Roman" pitchFamily="18" charset="0"/>
              </a:rPr>
              <a:t>giờ</a:t>
            </a:r>
            <a:r>
              <a:rPr lang="en-US" sz="2100" b="1" i="1" dirty="0">
                <a:solidFill>
                  <a:srgbClr val="0000CC"/>
                </a:solidFill>
                <a:latin typeface="Times New Roman" pitchFamily="18" charset="0"/>
                <a:cs typeface="Times New Roman" pitchFamily="18" charset="0"/>
              </a:rPr>
              <a:t> ???</a:t>
            </a:r>
          </a:p>
        </p:txBody>
      </p:sp>
      <p:pic>
        <p:nvPicPr>
          <p:cNvPr id="9" name="Picture 12" descr="http://api.lichvansu.wap.vn:8080/upload/images/news/3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8" y="3078958"/>
            <a:ext cx="3657600" cy="391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4" descr="https://encrypted-tbn2.gstatic.com/images?q=tbn:ANd9GcTbwS6ZOPtyr1KgYnlNy-kg8kKZEOUpoZeC4ufwTlxNwxvi0GC6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1784" y="6413664"/>
            <a:ext cx="3347388" cy="3159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Title 1"/>
          <p:cNvSpPr>
            <a:spLocks noGrp="1"/>
          </p:cNvSpPr>
          <p:nvPr>
            <p:ph type="title"/>
          </p:nvPr>
        </p:nvSpPr>
        <p:spPr/>
        <p:txBody>
          <a:bodyPr/>
          <a:lstStyle/>
          <a:p>
            <a:pPr algn="l"/>
            <a:endParaRPr lang="en-US" altLang="en-US" sz="4200" dirty="0"/>
          </a:p>
        </p:txBody>
      </p:sp>
      <p:sp>
        <p:nvSpPr>
          <p:cNvPr id="4" name="Title 1">
            <a:extLst>
              <a:ext uri="{FF2B5EF4-FFF2-40B4-BE49-F238E27FC236}">
                <a16:creationId xmlns:a16="http://schemas.microsoft.com/office/drawing/2014/main" id="{A0191576-F833-2093-C100-825BC27A5BC9}"/>
              </a:ext>
            </a:extLst>
          </p:cNvPr>
          <p:cNvSpPr txBox="1">
            <a:spLocks/>
          </p:cNvSpPr>
          <p:nvPr/>
        </p:nvSpPr>
        <p:spPr>
          <a:xfrm>
            <a:off x="452439" y="1154908"/>
            <a:ext cx="10584658" cy="1295400"/>
          </a:xfrm>
          <a:ln w="28575">
            <a:solidFill>
              <a:schemeClr val="bg1"/>
            </a:solidFill>
            <a:miter lim="800000"/>
            <a:headEnd/>
            <a:tailEnd/>
          </a:ln>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en-US" sz="4000" b="1" i="1" dirty="0">
                <a:solidFill>
                  <a:srgbClr val="7030A0"/>
                </a:solidFill>
                <a:latin typeface="Times New Roman" panose="02020603050405020304" pitchFamily="18" charset="0"/>
                <a:cs typeface="Times New Roman" panose="02020603050405020304" pitchFamily="18" charset="0"/>
              </a:rPr>
              <a:t>2.1.1. </a:t>
            </a:r>
            <a:r>
              <a:rPr lang="vi-VN" altLang="en-US" sz="4000" b="1" i="1" dirty="0">
                <a:solidFill>
                  <a:srgbClr val="7030A0"/>
                </a:solidFill>
                <a:latin typeface="Times New Roman" panose="02020603050405020304" pitchFamily="18" charset="0"/>
                <a:cs typeface="Times New Roman" panose="02020603050405020304" pitchFamily="18" charset="0"/>
              </a:rPr>
              <a:t>Chủ nghĩa duy vật biện chứng</a:t>
            </a:r>
            <a:endParaRPr lang="en-US" altLang="en-US" sz="4000" u="sng" dirty="0">
              <a:solidFill>
                <a:srgbClr val="7030A0"/>
              </a:solidFill>
              <a:latin typeface="+mn-lt"/>
              <a:cs typeface="Times New Roman" panose="02020603050405020304" pitchFamily="18" charset="0"/>
            </a:endParaRPr>
          </a:p>
        </p:txBody>
      </p:sp>
    </p:spTree>
    <p:extLst>
      <p:ext uri="{BB962C8B-B14F-4D97-AF65-F5344CB8AC3E}">
        <p14:creationId xmlns:p14="http://schemas.microsoft.com/office/powerpoint/2010/main" val="1608570650"/>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6" presetClass="entr" presetSubtype="16"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circle(in)">
                                      <p:cBhvr>
                                        <p:cTn id="11" dur="2000"/>
                                        <p:tgtEl>
                                          <p:spTgt spid="9"/>
                                        </p:tgtEl>
                                      </p:cBhvr>
                                    </p:animEffect>
                                  </p:childTnLst>
                                </p:cTn>
                              </p:par>
                              <p:par>
                                <p:cTn id="12" presetID="6" presetClass="entr" presetSubtype="1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par>
                                <p:cTn id="15" presetID="6" presetClass="entr" presetSubtype="1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Title 1"/>
          <p:cNvSpPr>
            <a:spLocks noGrp="1"/>
          </p:cNvSpPr>
          <p:nvPr>
            <p:ph type="title"/>
          </p:nvPr>
        </p:nvSpPr>
        <p:spPr>
          <a:xfrm>
            <a:off x="452439" y="1154908"/>
            <a:ext cx="10584658" cy="1295400"/>
          </a:xfrm>
          <a:ln w="28575">
            <a:solidFill>
              <a:schemeClr val="bg1"/>
            </a:solidFill>
            <a:miter lim="800000"/>
            <a:headEnd/>
            <a:tailEnd/>
          </a:ln>
        </p:spPr>
        <p:txBody>
          <a:bodyPr>
            <a:normAutofit/>
          </a:bodyPr>
          <a:lstStyle/>
          <a:p>
            <a:pPr marL="514350" indent="-514350">
              <a:buFont typeface="Wingdings" panose="05000000000000000000" pitchFamily="2" charset="2"/>
              <a:buChar char="v"/>
            </a:pPr>
            <a:r>
              <a:rPr lang="en-US" altLang="en-US" sz="5600" dirty="0">
                <a:latin typeface="Times New Roman" panose="02020603050405020304" pitchFamily="18" charset="0"/>
                <a:cs typeface="Times New Roman" panose="02020603050405020304" pitchFamily="18" charset="0"/>
              </a:rPr>
              <a:t> </a:t>
            </a:r>
            <a:r>
              <a:rPr lang="en-US" altLang="en-US" sz="4800" dirty="0" err="1">
                <a:latin typeface="+mn-lt"/>
                <a:cs typeface="Times New Roman" panose="02020603050405020304" pitchFamily="18" charset="0"/>
              </a:rPr>
              <a:t>Phép</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biện</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chứng</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duy</a:t>
            </a:r>
            <a:r>
              <a:rPr lang="en-US" altLang="en-US" sz="4800" dirty="0">
                <a:latin typeface="+mn-lt"/>
                <a:cs typeface="Times New Roman" panose="02020603050405020304" pitchFamily="18" charset="0"/>
              </a:rPr>
              <a:t> </a:t>
            </a:r>
            <a:r>
              <a:rPr lang="en-US" altLang="en-US" sz="4800" dirty="0" err="1">
                <a:latin typeface="+mn-lt"/>
                <a:cs typeface="Times New Roman" panose="02020603050405020304" pitchFamily="18" charset="0"/>
              </a:rPr>
              <a:t>vật</a:t>
            </a:r>
            <a:endParaRPr lang="en-US" altLang="en-US" sz="4800" u="sng" dirty="0">
              <a:latin typeface="+mn-lt"/>
              <a:cs typeface="Times New Roman" panose="02020603050405020304" pitchFamily="18" charset="0"/>
            </a:endParaRPr>
          </a:p>
        </p:txBody>
      </p:sp>
      <p:sp>
        <p:nvSpPr>
          <p:cNvPr id="12" name="Title 1"/>
          <p:cNvSpPr txBox="1">
            <a:spLocks/>
          </p:cNvSpPr>
          <p:nvPr/>
        </p:nvSpPr>
        <p:spPr bwMode="auto">
          <a:xfrm>
            <a:off x="7258052" y="3079415"/>
            <a:ext cx="10806112" cy="3133726"/>
          </a:xfrm>
          <a:prstGeom prst="rect">
            <a:avLst/>
          </a:prstGeom>
          <a:noFill/>
          <a:ln w="28575">
            <a:noFill/>
            <a:miter lim="800000"/>
            <a:headEnd/>
            <a:tailEnd/>
          </a:ln>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en-US" altLang="vi-VN" sz="4000" dirty="0">
                <a:solidFill>
                  <a:schemeClr val="tx2">
                    <a:lumMod val="10000"/>
                  </a:schemeClr>
                </a:solidFill>
                <a:latin typeface="+mn-lt"/>
                <a:cs typeface="Times New Roman" panose="02020603050405020304" pitchFamily="18" charset="0"/>
              </a:rPr>
              <a:t>+ </a:t>
            </a:r>
            <a:r>
              <a:rPr lang="vi-VN" altLang="vi-VN" sz="4000" i="1" dirty="0">
                <a:solidFill>
                  <a:schemeClr val="tx2">
                    <a:lumMod val="10000"/>
                  </a:schemeClr>
                </a:solidFill>
                <a:latin typeface="+mn-lt"/>
                <a:cs typeface="Times New Roman" panose="02020603050405020304" pitchFamily="18" charset="0"/>
              </a:rPr>
              <a:t>Nguyên lý về mối liên hệ phổ biến </a:t>
            </a:r>
            <a:r>
              <a:rPr lang="vi-VN" altLang="vi-VN" sz="4000" dirty="0">
                <a:solidFill>
                  <a:schemeClr val="tx2">
                    <a:lumMod val="10000"/>
                  </a:schemeClr>
                </a:solidFill>
                <a:latin typeface="+mn-lt"/>
                <a:cs typeface="Times New Roman" panose="02020603050405020304" pitchFamily="18" charset="0"/>
              </a:rPr>
              <a:t>chỉ ra rằng: các sự vật, hiện tượng, các quá trình khác nhau vừa tồn tại độc lập, vừa quy định, tác động qua lại, chuyển hóa lẫn nhau. </a:t>
            </a:r>
          </a:p>
        </p:txBody>
      </p:sp>
      <p:pic>
        <p:nvPicPr>
          <p:cNvPr id="13" name="Content Placeholder 3"/>
          <p:cNvPicPr>
            <a:picLocks noGrp="1" noChangeAspect="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a:xfrm>
            <a:off x="1042989" y="4062414"/>
            <a:ext cx="7096126" cy="5264944"/>
          </a:xfrm>
        </p:spPr>
      </p:pic>
      <p:sp>
        <p:nvSpPr>
          <p:cNvPr id="29701" name="AutoShape 7" descr="Hình ảnh phong cảnh Việt Nam đẹp chất lượng cao"/>
          <p:cNvSpPr>
            <a:spLocks noChangeAspect="1" noChangeArrowheads="1"/>
          </p:cNvSpPr>
          <p:nvPr/>
        </p:nvSpPr>
        <p:spPr bwMode="auto">
          <a:xfrm>
            <a:off x="223838" y="-216693"/>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latin typeface=".VnTime" panose="020B7200000000000000" pitchFamily="34" charset="0"/>
            </a:endParaRPr>
          </a:p>
        </p:txBody>
      </p:sp>
      <p:sp>
        <p:nvSpPr>
          <p:cNvPr id="29702" name="AutoShape 9" descr="Hình ảnh phong cảnh Việt Nam đẹp chất lượng cao"/>
          <p:cNvSpPr>
            <a:spLocks noChangeAspect="1" noChangeArrowheads="1"/>
          </p:cNvSpPr>
          <p:nvPr/>
        </p:nvSpPr>
        <p:spPr bwMode="auto">
          <a:xfrm>
            <a:off x="452438" y="1190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latin typeface=".VnTime" panose="020B7200000000000000" pitchFamily="34" charset="0"/>
            </a:endParaRPr>
          </a:p>
        </p:txBody>
      </p:sp>
      <p:sp>
        <p:nvSpPr>
          <p:cNvPr id="29703" name="AutoShape 11" descr="Hình ảnh phong cảnh Việt Nam đẹp chất lượng cao"/>
          <p:cNvSpPr>
            <a:spLocks noChangeAspect="1" noChangeArrowheads="1"/>
          </p:cNvSpPr>
          <p:nvPr/>
        </p:nvSpPr>
        <p:spPr bwMode="auto">
          <a:xfrm>
            <a:off x="681038" y="24050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latin typeface=".VnTime" panose="020B7200000000000000" pitchFamily="34" charset="0"/>
            </a:endParaRPr>
          </a:p>
        </p:txBody>
      </p:sp>
      <p:sp>
        <p:nvSpPr>
          <p:cNvPr id="29704" name="AutoShape 13" descr="Hình ảnh phong cảnh Việt Nam đẹp chất lượng cao"/>
          <p:cNvSpPr>
            <a:spLocks noChangeAspect="1" noChangeArrowheads="1"/>
          </p:cNvSpPr>
          <p:nvPr/>
        </p:nvSpPr>
        <p:spPr bwMode="auto">
          <a:xfrm>
            <a:off x="909638" y="46910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latin typeface=".VnTime" panose="020B7200000000000000" pitchFamily="34" charset="0"/>
            </a:endParaRPr>
          </a:p>
        </p:txBody>
      </p:sp>
      <p:pic>
        <p:nvPicPr>
          <p:cNvPr id="29705" name="Picture 15" descr="3 thắng cảnh Việt Nam vào top cảnh đẹp nhất châu Á - Địa điểm du lịc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838" y="4199093"/>
            <a:ext cx="6411752" cy="5264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6" name="Rectangle 1"/>
          <p:cNvSpPr>
            <a:spLocks noChangeArrowheads="1"/>
          </p:cNvSpPr>
          <p:nvPr/>
        </p:nvSpPr>
        <p:spPr bwMode="auto">
          <a:xfrm>
            <a:off x="223838" y="475798"/>
            <a:ext cx="941956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4200" b="1" i="1" dirty="0">
                <a:solidFill>
                  <a:srgbClr val="C00000"/>
                </a:solidFill>
                <a:latin typeface="+mn-lt"/>
                <a:cs typeface="Times New Roman" panose="02020603050405020304" pitchFamily="18" charset="0"/>
              </a:rPr>
              <a:t>2.1.1. </a:t>
            </a:r>
            <a:r>
              <a:rPr lang="vi-VN" altLang="en-US" sz="4200" b="1" i="1" dirty="0">
                <a:solidFill>
                  <a:srgbClr val="C00000"/>
                </a:solidFill>
                <a:latin typeface="+mn-lt"/>
                <a:cs typeface="Times New Roman" panose="02020603050405020304" pitchFamily="18" charset="0"/>
              </a:rPr>
              <a:t>Chủ nghĩa duy vật biện chứng</a:t>
            </a:r>
            <a:endParaRPr lang="en-US" altLang="en-US" sz="4200" dirty="0">
              <a:solidFill>
                <a:srgbClr val="C00000"/>
              </a:solidFill>
              <a:latin typeface="+mn-lt"/>
            </a:endParaRPr>
          </a:p>
        </p:txBody>
      </p:sp>
    </p:spTree>
    <p:extLst>
      <p:ext uri="{BB962C8B-B14F-4D97-AF65-F5344CB8AC3E}">
        <p14:creationId xmlns:p14="http://schemas.microsoft.com/office/powerpoint/2010/main" val="57818465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3"/>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862253" y="1562100"/>
            <a:ext cx="6100742" cy="2209800"/>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err="1">
                <a:solidFill>
                  <a:schemeClr val="tx2">
                    <a:lumMod val="50000"/>
                  </a:schemeClr>
                </a:solidFill>
                <a:latin typeface="Arial" panose="020B0604020202020204" pitchFamily="34" charset="0"/>
                <a:cs typeface="Arial" panose="020B0604020202020204" pitchFamily="34" charset="0"/>
              </a:rPr>
              <a:t>Nguyên</a:t>
            </a:r>
            <a:r>
              <a:rPr lang="en-US" sz="5400" b="1" dirty="0">
                <a:solidFill>
                  <a:schemeClr val="tx2">
                    <a:lumMod val="50000"/>
                  </a:schemeClr>
                </a:solidFill>
                <a:latin typeface="Arial" panose="020B0604020202020204" pitchFamily="34" charset="0"/>
                <a:cs typeface="Arial" panose="020B0604020202020204" pitchFamily="34" charset="0"/>
              </a:rPr>
              <a:t> </a:t>
            </a:r>
            <a:r>
              <a:rPr lang="en-US" sz="5400" b="1" dirty="0" err="1">
                <a:solidFill>
                  <a:schemeClr val="tx2">
                    <a:lumMod val="50000"/>
                  </a:schemeClr>
                </a:solidFill>
                <a:latin typeface="Arial" panose="020B0604020202020204" pitchFamily="34" charset="0"/>
                <a:cs typeface="Arial" panose="020B0604020202020204" pitchFamily="34" charset="0"/>
              </a:rPr>
              <a:t>lý</a:t>
            </a:r>
            <a:r>
              <a:rPr lang="en-US" sz="5400" b="1" dirty="0">
                <a:solidFill>
                  <a:schemeClr val="tx2">
                    <a:lumMod val="50000"/>
                  </a:schemeClr>
                </a:solidFill>
                <a:latin typeface="Arial" panose="020B0604020202020204" pitchFamily="34" charset="0"/>
                <a:cs typeface="Arial" panose="020B0604020202020204" pitchFamily="34" charset="0"/>
              </a:rPr>
              <a:t> </a:t>
            </a:r>
            <a:r>
              <a:rPr lang="en-US" sz="5400" b="1" dirty="0" err="1">
                <a:solidFill>
                  <a:schemeClr val="tx2">
                    <a:lumMod val="50000"/>
                  </a:schemeClr>
                </a:solidFill>
                <a:latin typeface="Arial" panose="020B0604020202020204" pitchFamily="34" charset="0"/>
                <a:cs typeface="Arial" panose="020B0604020202020204" pitchFamily="34" charset="0"/>
              </a:rPr>
              <a:t>về</a:t>
            </a:r>
            <a:r>
              <a:rPr lang="en-US" sz="5400" b="1" dirty="0">
                <a:solidFill>
                  <a:schemeClr val="tx2">
                    <a:lumMod val="50000"/>
                  </a:schemeClr>
                </a:solidFill>
                <a:latin typeface="Arial" panose="020B0604020202020204" pitchFamily="34" charset="0"/>
                <a:cs typeface="Arial" panose="020B0604020202020204" pitchFamily="34" charset="0"/>
              </a:rPr>
              <a:t> </a:t>
            </a:r>
            <a:r>
              <a:rPr lang="en-US" sz="5400" b="1" dirty="0" err="1">
                <a:solidFill>
                  <a:schemeClr val="tx2">
                    <a:lumMod val="50000"/>
                  </a:schemeClr>
                </a:solidFill>
                <a:latin typeface="Arial" panose="020B0604020202020204" pitchFamily="34" charset="0"/>
                <a:cs typeface="Arial" panose="020B0604020202020204" pitchFamily="34" charset="0"/>
              </a:rPr>
              <a:t>sự</a:t>
            </a:r>
            <a:r>
              <a:rPr lang="en-US" sz="5400" b="1" dirty="0">
                <a:solidFill>
                  <a:schemeClr val="tx2">
                    <a:lumMod val="50000"/>
                  </a:schemeClr>
                </a:solidFill>
                <a:latin typeface="Arial" panose="020B0604020202020204" pitchFamily="34" charset="0"/>
                <a:cs typeface="Arial" panose="020B0604020202020204" pitchFamily="34" charset="0"/>
              </a:rPr>
              <a:t> </a:t>
            </a:r>
            <a:r>
              <a:rPr lang="en-US" sz="5400" b="1" dirty="0" err="1">
                <a:solidFill>
                  <a:schemeClr val="tx2">
                    <a:lumMod val="50000"/>
                  </a:schemeClr>
                </a:solidFill>
                <a:latin typeface="Arial" panose="020B0604020202020204" pitchFamily="34" charset="0"/>
                <a:cs typeface="Arial" panose="020B0604020202020204" pitchFamily="34" charset="0"/>
              </a:rPr>
              <a:t>phát</a:t>
            </a:r>
            <a:r>
              <a:rPr lang="en-US" sz="5400" b="1" dirty="0">
                <a:solidFill>
                  <a:schemeClr val="tx2">
                    <a:lumMod val="50000"/>
                  </a:schemeClr>
                </a:solidFill>
                <a:latin typeface="Arial" panose="020B0604020202020204" pitchFamily="34" charset="0"/>
                <a:cs typeface="Arial" panose="020B0604020202020204" pitchFamily="34" charset="0"/>
              </a:rPr>
              <a:t> </a:t>
            </a:r>
            <a:r>
              <a:rPr lang="en-US" sz="5400" b="1" dirty="0" err="1">
                <a:solidFill>
                  <a:schemeClr val="tx2">
                    <a:lumMod val="50000"/>
                  </a:schemeClr>
                </a:solidFill>
                <a:latin typeface="Arial" panose="020B0604020202020204" pitchFamily="34" charset="0"/>
                <a:cs typeface="Arial" panose="020B0604020202020204" pitchFamily="34" charset="0"/>
              </a:rPr>
              <a:t>triển</a:t>
            </a:r>
            <a:endParaRPr lang="en-US" sz="5400" b="1" dirty="0">
              <a:solidFill>
                <a:schemeClr val="tx2">
                  <a:lumMod val="50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flipV="1">
            <a:off x="6309861" y="9029700"/>
            <a:ext cx="1678934" cy="60022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7835431" y="800101"/>
            <a:ext cx="10618126" cy="8077198"/>
            <a:chOff x="8132999" y="965944"/>
            <a:chExt cx="9372600" cy="7682754"/>
          </a:xfrm>
        </p:grpSpPr>
        <p:grpSp>
          <p:nvGrpSpPr>
            <p:cNvPr id="7" name="Group 6">
              <a:extLst>
                <a:ext uri="{FF2B5EF4-FFF2-40B4-BE49-F238E27FC236}">
                  <a16:creationId xmlns:a16="http://schemas.microsoft.com/office/drawing/2014/main" id="{13D8F94D-41EE-33A7-B019-0D52A3D44087}"/>
                </a:ext>
              </a:extLst>
            </p:cNvPr>
            <p:cNvGrpSpPr/>
            <p:nvPr/>
          </p:nvGrpSpPr>
          <p:grpSpPr>
            <a:xfrm>
              <a:off x="8132999" y="2035548"/>
              <a:ext cx="9372600" cy="6613150"/>
              <a:chOff x="401442" y="3376972"/>
              <a:chExt cx="16350489" cy="5252191"/>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401442" y="3376972"/>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401442" y="3605133"/>
                <a:ext cx="16095555" cy="4646371"/>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3600" dirty="0">
                  <a:solidFill>
                    <a:schemeClr val="tx1">
                      <a:lumMod val="50000"/>
                    </a:schemeClr>
                  </a:solidFill>
                </a:endParaRPr>
              </a:p>
              <a:p>
                <a:pPr algn="just">
                  <a:lnSpc>
                    <a:spcPct val="150000"/>
                  </a:lnSpc>
                  <a:spcBef>
                    <a:spcPct val="0"/>
                  </a:spcBef>
                  <a:buFontTx/>
                  <a:buNone/>
                </a:pPr>
                <a:r>
                  <a:rPr lang="en-US" altLang="en-US" sz="4400" i="1" dirty="0" err="1">
                    <a:solidFill>
                      <a:schemeClr val="tx1">
                        <a:lumMod val="50000"/>
                      </a:schemeClr>
                    </a:solidFill>
                    <a:cs typeface="Times New Roman" panose="02020603050405020304" pitchFamily="18" charset="0"/>
                  </a:rPr>
                  <a:t>Nguyên</a:t>
                </a:r>
                <a:r>
                  <a:rPr lang="en-US" altLang="en-US" sz="4400" i="1" dirty="0">
                    <a:solidFill>
                      <a:schemeClr val="tx1">
                        <a:lumMod val="50000"/>
                      </a:schemeClr>
                    </a:solidFill>
                    <a:cs typeface="Times New Roman" panose="02020603050405020304" pitchFamily="18" charset="0"/>
                  </a:rPr>
                  <a:t> </a:t>
                </a:r>
                <a:r>
                  <a:rPr lang="en-US" altLang="en-US" sz="4400" i="1" dirty="0" err="1">
                    <a:solidFill>
                      <a:schemeClr val="tx1">
                        <a:lumMod val="50000"/>
                      </a:schemeClr>
                    </a:solidFill>
                    <a:cs typeface="Times New Roman" panose="02020603050405020304" pitchFamily="18" charset="0"/>
                  </a:rPr>
                  <a:t>lý</a:t>
                </a:r>
                <a:r>
                  <a:rPr lang="en-US" altLang="en-US" sz="4400" i="1" dirty="0">
                    <a:solidFill>
                      <a:schemeClr val="tx1">
                        <a:lumMod val="50000"/>
                      </a:schemeClr>
                    </a:solidFill>
                    <a:cs typeface="Times New Roman" panose="02020603050405020304" pitchFamily="18" charset="0"/>
                  </a:rPr>
                  <a:t> </a:t>
                </a:r>
                <a:r>
                  <a:rPr lang="en-US" altLang="en-US" sz="4400" i="1" dirty="0" err="1">
                    <a:solidFill>
                      <a:schemeClr val="tx1">
                        <a:lumMod val="50000"/>
                      </a:schemeClr>
                    </a:solidFill>
                    <a:cs typeface="Times New Roman" panose="02020603050405020304" pitchFamily="18" charset="0"/>
                  </a:rPr>
                  <a:t>về</a:t>
                </a:r>
                <a:r>
                  <a:rPr lang="en-US" altLang="en-US" sz="4400" i="1" dirty="0">
                    <a:solidFill>
                      <a:schemeClr val="tx1">
                        <a:lumMod val="50000"/>
                      </a:schemeClr>
                    </a:solidFill>
                    <a:cs typeface="Times New Roman" panose="02020603050405020304" pitchFamily="18" charset="0"/>
                  </a:rPr>
                  <a:t> </a:t>
                </a:r>
                <a:r>
                  <a:rPr lang="en-US" altLang="en-US" sz="4400" i="1" dirty="0" err="1">
                    <a:solidFill>
                      <a:schemeClr val="tx1">
                        <a:lumMod val="50000"/>
                      </a:schemeClr>
                    </a:solidFill>
                    <a:cs typeface="Times New Roman" panose="02020603050405020304" pitchFamily="18" charset="0"/>
                  </a:rPr>
                  <a:t>sự</a:t>
                </a:r>
                <a:r>
                  <a:rPr lang="en-US" altLang="en-US" sz="4400" i="1" dirty="0">
                    <a:solidFill>
                      <a:schemeClr val="tx1">
                        <a:lumMod val="50000"/>
                      </a:schemeClr>
                    </a:solidFill>
                    <a:cs typeface="Times New Roman" panose="02020603050405020304" pitchFamily="18" charset="0"/>
                  </a:rPr>
                  <a:t> </a:t>
                </a:r>
                <a:r>
                  <a:rPr lang="en-US" altLang="en-US" sz="4400" i="1" dirty="0" err="1">
                    <a:solidFill>
                      <a:schemeClr val="tx1">
                        <a:lumMod val="50000"/>
                      </a:schemeClr>
                    </a:solidFill>
                    <a:cs typeface="Times New Roman" panose="02020603050405020304" pitchFamily="18" charset="0"/>
                  </a:rPr>
                  <a:t>phát</a:t>
                </a:r>
                <a:r>
                  <a:rPr lang="en-US" altLang="en-US" sz="4400" i="1" dirty="0">
                    <a:solidFill>
                      <a:schemeClr val="tx1">
                        <a:lumMod val="50000"/>
                      </a:schemeClr>
                    </a:solidFill>
                    <a:cs typeface="Times New Roman" panose="02020603050405020304" pitchFamily="18" charset="0"/>
                  </a:rPr>
                  <a:t> </a:t>
                </a:r>
                <a:r>
                  <a:rPr lang="en-US" altLang="en-US" sz="4400" i="1" dirty="0" err="1">
                    <a:solidFill>
                      <a:schemeClr val="tx1">
                        <a:lumMod val="50000"/>
                      </a:schemeClr>
                    </a:solidFill>
                    <a:cs typeface="Times New Roman" panose="02020603050405020304" pitchFamily="18" charset="0"/>
                  </a:rPr>
                  <a:t>triển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chỉ</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ra</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rằng</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phát</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triển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là</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quá</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trình</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vận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động</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tiến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lên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từ</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thấp</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đến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cao</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từ</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đơn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giản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đến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phức</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tạp</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từ</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kém</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hoàn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thiện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đến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hoàn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thiện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hơn</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của</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sự</a:t>
                </a:r>
                <a:r>
                  <a:rPr lang="en-US" altLang="en-US" sz="4400" dirty="0">
                    <a:solidFill>
                      <a:schemeClr val="tx1">
                        <a:lumMod val="50000"/>
                      </a:schemeClr>
                    </a:solidFill>
                    <a:cs typeface="Times New Roman" panose="02020603050405020304" pitchFamily="18" charset="0"/>
                  </a:rPr>
                  <a:t> </a:t>
                </a:r>
                <a:r>
                  <a:rPr lang="en-US" altLang="en-US" sz="4400" dirty="0" err="1">
                    <a:solidFill>
                      <a:schemeClr val="tx1">
                        <a:lumMod val="50000"/>
                      </a:schemeClr>
                    </a:solidFill>
                    <a:cs typeface="Times New Roman" panose="02020603050405020304" pitchFamily="18" charset="0"/>
                  </a:rPr>
                  <a:t>vật</a:t>
                </a:r>
                <a:r>
                  <a:rPr lang="vi-VN" altLang="vi-VN" sz="4400" dirty="0">
                    <a:solidFill>
                      <a:schemeClr val="tx2"/>
                    </a:solidFill>
                    <a:cs typeface="Times New Roman" panose="02020603050405020304" pitchFamily="18" charset="0"/>
                  </a:rPr>
                  <a:t>. </a:t>
                </a: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3" y="4316938"/>
            <a:ext cx="4254466" cy="5012872"/>
          </a:xfrm>
          <a:prstGeom prst="rect">
            <a:avLst/>
          </a:prstGeom>
        </p:spPr>
      </p:pic>
    </p:spTree>
    <p:extLst>
      <p:ext uri="{BB962C8B-B14F-4D97-AF65-F5344CB8AC3E}">
        <p14:creationId xmlns:p14="http://schemas.microsoft.com/office/powerpoint/2010/main" val="376326981"/>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grpSp>
        <p:nvGrpSpPr>
          <p:cNvPr id="17" name="Nhóm 8">
            <a:extLst>
              <a:ext uri="{FF2B5EF4-FFF2-40B4-BE49-F238E27FC236}">
                <a16:creationId xmlns:a16="http://schemas.microsoft.com/office/drawing/2014/main" id="{6C0944EF-4298-EFF7-360C-1E71F5FD48CC}"/>
              </a:ext>
            </a:extLst>
          </p:cNvPr>
          <p:cNvGrpSpPr/>
          <p:nvPr/>
        </p:nvGrpSpPr>
        <p:grpSpPr>
          <a:xfrm>
            <a:off x="802892" y="2728062"/>
            <a:ext cx="16085272" cy="2015937"/>
            <a:chOff x="1158239" y="3339451"/>
            <a:chExt cx="7358160" cy="1343960"/>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100819" cy="1241069"/>
              <a:chOff x="1189622" y="3163085"/>
              <a:chExt cx="3100819"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692006" cy="430888"/>
              </a:xfrm>
              <a:prstGeom prst="rect">
                <a:avLst/>
              </a:prstGeom>
              <a:noFill/>
            </p:spPr>
            <p:txBody>
              <a:bodyPr wrap="square" rtlCol="0">
                <a:spAutoFit/>
              </a:bodyPr>
              <a:lstStyle/>
              <a:p>
                <a:r>
                  <a:rPr lang="en-US" sz="3600" b="1">
                    <a:solidFill>
                      <a:srgbClr val="E7680F"/>
                    </a:solidFill>
                    <a:latin typeface="Arial" panose="020B0604020202020204" pitchFamily="34" charset="0"/>
                    <a:ea typeface="Roboto" panose="02000000000000000000" pitchFamily="2" charset="0"/>
                    <a:cs typeface="Arial" panose="020B0604020202020204" pitchFamily="34" charset="0"/>
                  </a:rPr>
                  <a:t>1</a:t>
                </a:r>
                <a:endParaRPr lang="vi-VN" sz="36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261010" y="3801117"/>
              <a:ext cx="7255389" cy="882294"/>
            </a:xfrm>
            <a:prstGeom prst="rect">
              <a:avLst/>
            </a:prstGeom>
            <a:noFill/>
          </p:spPr>
          <p:txBody>
            <a:bodyPr wrap="square" rtlCol="0">
              <a:spAutoFit/>
            </a:bodyPr>
            <a:lstStyle/>
            <a:p>
              <a:pPr lvl="0"/>
              <a:r>
                <a:rPr lang="vi-VN" altLang="vi-VN" sz="4000" dirty="0">
                  <a:cs typeface="Times New Roman" panose="02020603050405020304" pitchFamily="18" charset="0"/>
                </a:rPr>
                <a:t>Quy luật chuyển hoá từ những biến đổi về lượng thành những sự biến đổi về chất và ngược lại</a:t>
              </a:r>
              <a:endParaRPr lang="en-US" sz="4000" dirty="0"/>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727068" y="4770274"/>
            <a:ext cx="15965932" cy="1457813"/>
            <a:chOff x="1158239" y="3339451"/>
            <a:chExt cx="7343282" cy="971874"/>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3100819" cy="874325"/>
              <a:chOff x="1189622" y="3163085"/>
              <a:chExt cx="3100819"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692006" cy="430887"/>
              </a:xfrm>
              <a:prstGeom prst="rect">
                <a:avLst/>
              </a:prstGeom>
              <a:noFill/>
            </p:spPr>
            <p:txBody>
              <a:bodyPr wrap="square" rtlCol="0">
                <a:spAutoFit/>
              </a:bodyPr>
              <a:lstStyle/>
              <a:p>
                <a:r>
                  <a:rPr lang="en-US" sz="3600" b="1">
                    <a:solidFill>
                      <a:srgbClr val="E7680F"/>
                    </a:solidFill>
                    <a:latin typeface="Arial" panose="020B0604020202020204" pitchFamily="34" charset="0"/>
                    <a:ea typeface="Roboto" panose="02000000000000000000" pitchFamily="2" charset="0"/>
                    <a:cs typeface="Arial" panose="020B0604020202020204" pitchFamily="34" charset="0"/>
                  </a:rPr>
                  <a:t>2</a:t>
                </a:r>
                <a:endParaRPr lang="vi-VN" sz="36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79578" y="3839402"/>
              <a:ext cx="7221943" cy="471923"/>
            </a:xfrm>
            <a:prstGeom prst="rect">
              <a:avLst/>
            </a:prstGeom>
            <a:noFill/>
          </p:spPr>
          <p:txBody>
            <a:bodyPr wrap="square" rtlCol="0">
              <a:spAutoFit/>
            </a:bodyPr>
            <a:lstStyle/>
            <a:p>
              <a:pPr lvl="0"/>
              <a:r>
                <a:rPr lang="vi-VN" altLang="vi-VN" sz="4000" dirty="0">
                  <a:cs typeface="Times New Roman" panose="02020603050405020304" pitchFamily="18" charset="0"/>
                </a:rPr>
                <a:t>Quy luật thống nhất và đấu tranh của các mặt đối</a:t>
              </a:r>
              <a:r>
                <a:rPr lang="en-US" altLang="vi-VN" sz="4000" dirty="0">
                  <a:cs typeface="Times New Roman" panose="02020603050405020304" pitchFamily="18" charset="0"/>
                </a:rPr>
                <a:t> </a:t>
              </a:r>
              <a:r>
                <a:rPr lang="en-US" altLang="vi-VN" sz="4000" dirty="0" err="1">
                  <a:cs typeface="Times New Roman" panose="02020603050405020304" pitchFamily="18" charset="0"/>
                </a:rPr>
                <a:t>lập</a:t>
              </a:r>
              <a:endParaRPr lang="en-US" sz="4000" dirty="0"/>
            </a:p>
          </p:txBody>
        </p:sp>
      </p:grpSp>
      <p:grpSp>
        <p:nvGrpSpPr>
          <p:cNvPr id="31" name="Nhóm 94">
            <a:extLst>
              <a:ext uri="{FF2B5EF4-FFF2-40B4-BE49-F238E27FC236}">
                <a16:creationId xmlns:a16="http://schemas.microsoft.com/office/drawing/2014/main" id="{F9E859BE-3F96-B818-50F8-0C413E6EA1C7}"/>
              </a:ext>
            </a:extLst>
          </p:cNvPr>
          <p:cNvGrpSpPr/>
          <p:nvPr/>
        </p:nvGrpSpPr>
        <p:grpSpPr>
          <a:xfrm>
            <a:off x="2591353" y="6869908"/>
            <a:ext cx="15251446" cy="1457814"/>
            <a:chOff x="1158239" y="3339451"/>
            <a:chExt cx="5937288" cy="971876"/>
          </a:xfrm>
        </p:grpSpPr>
        <p:grpSp>
          <p:nvGrpSpPr>
            <p:cNvPr id="33" name="Nhóm 96">
              <a:extLst>
                <a:ext uri="{FF2B5EF4-FFF2-40B4-BE49-F238E27FC236}">
                  <a16:creationId xmlns:a16="http://schemas.microsoft.com/office/drawing/2014/main" id="{73B5635E-1A90-55A1-EEDB-632A20B197B8}"/>
                </a:ext>
              </a:extLst>
            </p:cNvPr>
            <p:cNvGrpSpPr/>
            <p:nvPr/>
          </p:nvGrpSpPr>
          <p:grpSpPr>
            <a:xfrm>
              <a:off x="1158239" y="3339451"/>
              <a:ext cx="3100819" cy="891841"/>
              <a:chOff x="1189622" y="3163085"/>
              <a:chExt cx="3100819" cy="891841"/>
            </a:xfrm>
          </p:grpSpPr>
          <p:sp>
            <p:nvSpPr>
              <p:cNvPr id="35" name="Hình chữ nhật: Góc Tròn 98">
                <a:extLst>
                  <a:ext uri="{FF2B5EF4-FFF2-40B4-BE49-F238E27FC236}">
                    <a16:creationId xmlns:a16="http://schemas.microsoft.com/office/drawing/2014/main" id="{8057F2FD-822A-2866-C56E-E2E24B19E31E}"/>
                  </a:ext>
                </a:extLst>
              </p:cNvPr>
              <p:cNvSpPr/>
              <p:nvPr/>
            </p:nvSpPr>
            <p:spPr>
              <a:xfrm>
                <a:off x="1189622" y="3210324"/>
                <a:ext cx="85480" cy="844602"/>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36" name="TextBox 24">
                <a:extLst>
                  <a:ext uri="{FF2B5EF4-FFF2-40B4-BE49-F238E27FC236}">
                    <a16:creationId xmlns:a16="http://schemas.microsoft.com/office/drawing/2014/main" id="{3BCA88FE-335E-AC1C-9286-130EC12B0256}"/>
                  </a:ext>
                </a:extLst>
              </p:cNvPr>
              <p:cNvSpPr txBox="1"/>
              <p:nvPr/>
            </p:nvSpPr>
            <p:spPr>
              <a:xfrm>
                <a:off x="1315742" y="3163085"/>
                <a:ext cx="692006" cy="430887"/>
              </a:xfrm>
              <a:prstGeom prst="rect">
                <a:avLst/>
              </a:prstGeom>
              <a:noFill/>
            </p:spPr>
            <p:txBody>
              <a:bodyPr wrap="square" rtlCol="0">
                <a:spAutoFit/>
              </a:bodyPr>
              <a:lstStyle/>
              <a:p>
                <a:r>
                  <a:rPr lang="en-US" sz="3600" b="1">
                    <a:solidFill>
                      <a:srgbClr val="E7680F"/>
                    </a:solidFill>
                    <a:latin typeface="Arial" panose="020B0604020202020204" pitchFamily="34" charset="0"/>
                    <a:ea typeface="Roboto" panose="02000000000000000000" pitchFamily="2" charset="0"/>
                    <a:cs typeface="Arial" panose="020B0604020202020204" pitchFamily="34" charset="0"/>
                  </a:rPr>
                  <a:t>3</a:t>
                </a:r>
                <a:endParaRPr lang="vi-VN" sz="36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7" name="Đường nối Thẳng 100">
                <a:extLst>
                  <a:ext uri="{FF2B5EF4-FFF2-40B4-BE49-F238E27FC236}">
                    <a16:creationId xmlns:a16="http://schemas.microsoft.com/office/drawing/2014/main" id="{34C0E5A8-7EBE-7EC8-A1F0-4490D974794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4" name="TextBox 27">
              <a:extLst>
                <a:ext uri="{FF2B5EF4-FFF2-40B4-BE49-F238E27FC236}">
                  <a16:creationId xmlns:a16="http://schemas.microsoft.com/office/drawing/2014/main" id="{122F5BFC-A00D-521F-8D1A-2F1B3683FB96}"/>
                </a:ext>
              </a:extLst>
            </p:cNvPr>
            <p:cNvSpPr txBox="1"/>
            <p:nvPr/>
          </p:nvSpPr>
          <p:spPr>
            <a:xfrm>
              <a:off x="1279578" y="3839403"/>
              <a:ext cx="5815949" cy="471924"/>
            </a:xfrm>
            <a:prstGeom prst="rect">
              <a:avLst/>
            </a:prstGeom>
            <a:noFill/>
          </p:spPr>
          <p:txBody>
            <a:bodyPr wrap="square" rtlCol="0">
              <a:spAutoFit/>
            </a:bodyPr>
            <a:lstStyle/>
            <a:p>
              <a:pPr lvl="0"/>
              <a:r>
                <a:rPr lang="vi-VN" altLang="vi-VN" sz="4000" dirty="0">
                  <a:cs typeface="Times New Roman" panose="02020603050405020304" pitchFamily="18" charset="0"/>
                </a:rPr>
                <a:t>Quy luật phủ định của phủ định</a:t>
              </a:r>
              <a:endParaRPr lang="en-US" sz="4000" dirty="0">
                <a:cs typeface="Times New Roman" panose="02020603050405020304" pitchFamily="18" charset="0"/>
              </a:endParaRPr>
            </a:p>
          </p:txBody>
        </p:sp>
      </p:grpSp>
      <p:sp>
        <p:nvSpPr>
          <p:cNvPr id="2" name="Rectangle 1"/>
          <p:cNvSpPr/>
          <p:nvPr/>
        </p:nvSpPr>
        <p:spPr>
          <a:xfrm>
            <a:off x="802892" y="1068617"/>
            <a:ext cx="13888468" cy="707886"/>
          </a:xfrm>
          <a:prstGeom prst="rect">
            <a:avLst/>
          </a:prstGeom>
        </p:spPr>
        <p:txBody>
          <a:bodyPr wrap="square">
            <a:spAutoFit/>
          </a:bodyPr>
          <a:lstStyle/>
          <a:p>
            <a:pPr lvl="0"/>
            <a:r>
              <a:rPr lang="en-US" sz="4000" i="1" dirty="0" err="1">
                <a:cs typeface="Times New Roman" panose="02020603050405020304" pitchFamily="18" charset="0"/>
              </a:rPr>
              <a:t>Những</a:t>
            </a:r>
            <a:r>
              <a:rPr lang="en-US" sz="4000" i="1" dirty="0">
                <a:cs typeface="Times New Roman" panose="02020603050405020304" pitchFamily="18" charset="0"/>
              </a:rPr>
              <a:t> </a:t>
            </a:r>
            <a:r>
              <a:rPr lang="en-US" sz="4000" i="1" dirty="0" err="1">
                <a:cs typeface="Times New Roman" panose="02020603050405020304" pitchFamily="18" charset="0"/>
              </a:rPr>
              <a:t>quy</a:t>
            </a:r>
            <a:r>
              <a:rPr lang="en-US" sz="4000" i="1" dirty="0">
                <a:cs typeface="Times New Roman" panose="02020603050405020304" pitchFamily="18" charset="0"/>
              </a:rPr>
              <a:t> </a:t>
            </a:r>
            <a:r>
              <a:rPr lang="en-US" sz="4000" i="1" dirty="0" err="1">
                <a:cs typeface="Times New Roman" panose="02020603050405020304" pitchFamily="18" charset="0"/>
              </a:rPr>
              <a:t>luật</a:t>
            </a:r>
            <a:r>
              <a:rPr lang="en-US" sz="4000" i="1" dirty="0">
                <a:cs typeface="Times New Roman" panose="02020603050405020304" pitchFamily="18" charset="0"/>
              </a:rPr>
              <a:t> </a:t>
            </a:r>
            <a:r>
              <a:rPr lang="en-US" sz="4000" i="1" dirty="0" err="1">
                <a:cs typeface="Times New Roman" panose="02020603050405020304" pitchFamily="18" charset="0"/>
              </a:rPr>
              <a:t>cơ</a:t>
            </a:r>
            <a:r>
              <a:rPr lang="en-US" sz="4000" i="1" dirty="0">
                <a:cs typeface="Times New Roman" panose="02020603050405020304" pitchFamily="18" charset="0"/>
              </a:rPr>
              <a:t> </a:t>
            </a:r>
            <a:r>
              <a:rPr lang="en-US" sz="4000" i="1" dirty="0" err="1">
                <a:cs typeface="Times New Roman" panose="02020603050405020304" pitchFamily="18" charset="0"/>
              </a:rPr>
              <a:t>bản</a:t>
            </a:r>
            <a:r>
              <a:rPr lang="en-US" sz="4000" i="1" dirty="0">
                <a:cs typeface="Times New Roman" panose="02020603050405020304" pitchFamily="18" charset="0"/>
              </a:rPr>
              <a:t> </a:t>
            </a:r>
            <a:r>
              <a:rPr lang="en-US" sz="4000" i="1" dirty="0" err="1">
                <a:cs typeface="Times New Roman" panose="02020603050405020304" pitchFamily="18" charset="0"/>
              </a:rPr>
              <a:t>của</a:t>
            </a:r>
            <a:r>
              <a:rPr lang="en-US" sz="4000" i="1" dirty="0">
                <a:cs typeface="Times New Roman" panose="02020603050405020304" pitchFamily="18" charset="0"/>
              </a:rPr>
              <a:t> </a:t>
            </a:r>
            <a:r>
              <a:rPr lang="en-US" sz="4000" i="1" dirty="0" err="1">
                <a:cs typeface="Times New Roman" panose="02020603050405020304" pitchFamily="18" charset="0"/>
              </a:rPr>
              <a:t>phép</a:t>
            </a:r>
            <a:r>
              <a:rPr lang="en-US" sz="4000" i="1" dirty="0">
                <a:cs typeface="Times New Roman" panose="02020603050405020304" pitchFamily="18" charset="0"/>
              </a:rPr>
              <a:t> </a:t>
            </a:r>
            <a:r>
              <a:rPr lang="en-US" sz="4000" i="1" dirty="0" err="1">
                <a:cs typeface="Times New Roman" panose="02020603050405020304" pitchFamily="18" charset="0"/>
              </a:rPr>
              <a:t>biện</a:t>
            </a:r>
            <a:r>
              <a:rPr lang="en-US" sz="4000" i="1" dirty="0">
                <a:cs typeface="Times New Roman" panose="02020603050405020304" pitchFamily="18" charset="0"/>
              </a:rPr>
              <a:t> </a:t>
            </a:r>
            <a:r>
              <a:rPr lang="en-US" sz="4000" i="1" dirty="0" err="1">
                <a:cs typeface="Times New Roman" panose="02020603050405020304" pitchFamily="18" charset="0"/>
              </a:rPr>
              <a:t>chứng</a:t>
            </a:r>
            <a:r>
              <a:rPr lang="en-US" sz="4000" i="1" dirty="0">
                <a:cs typeface="Times New Roman" panose="02020603050405020304" pitchFamily="18" charset="0"/>
              </a:rPr>
              <a:t> </a:t>
            </a:r>
            <a:r>
              <a:rPr lang="en-US" sz="4000" i="1" dirty="0" err="1">
                <a:cs typeface="Times New Roman" panose="02020603050405020304" pitchFamily="18" charset="0"/>
              </a:rPr>
              <a:t>duy</a:t>
            </a:r>
            <a:r>
              <a:rPr lang="en-US" sz="4000" i="1" dirty="0">
                <a:cs typeface="Times New Roman" panose="02020603050405020304" pitchFamily="18" charset="0"/>
              </a:rPr>
              <a:t> </a:t>
            </a:r>
            <a:r>
              <a:rPr lang="en-US" sz="4000" i="1" dirty="0" err="1">
                <a:cs typeface="Times New Roman" panose="02020603050405020304" pitchFamily="18" charset="0"/>
              </a:rPr>
              <a:t>vật</a:t>
            </a:r>
            <a:endParaRPr lang="en-US" sz="3600" i="1" dirty="0"/>
          </a:p>
        </p:txBody>
      </p:sp>
    </p:spTree>
    <p:extLst>
      <p:ext uri="{BB962C8B-B14F-4D97-AF65-F5344CB8AC3E}">
        <p14:creationId xmlns:p14="http://schemas.microsoft.com/office/powerpoint/2010/main" val="7484453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40AEB833-827E-4E31-F56B-1E955BE3BB88}"/>
              </a:ext>
            </a:extLst>
          </p:cNvPr>
          <p:cNvGraphicFramePr>
            <a:graphicFrameLocks noGrp="1"/>
          </p:cNvGraphicFramePr>
          <p:nvPr>
            <p:ph idx="1"/>
          </p:nvPr>
        </p:nvGraphicFramePr>
        <p:xfrm>
          <a:off x="1257300" y="2738438"/>
          <a:ext cx="15773400" cy="65270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a:extLst>
              <a:ext uri="{FF2B5EF4-FFF2-40B4-BE49-F238E27FC236}">
                <a16:creationId xmlns:a16="http://schemas.microsoft.com/office/drawing/2014/main" id="{2B498AD5-6577-81C7-145F-35B8F1DAA05A}"/>
              </a:ext>
            </a:extLst>
          </p:cNvPr>
          <p:cNvGraphicFramePr/>
          <p:nvPr/>
        </p:nvGraphicFramePr>
        <p:xfrm>
          <a:off x="321470" y="2528889"/>
          <a:ext cx="17487900" cy="673655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Content Placeholder 4">
            <a:extLst>
              <a:ext uri="{FF2B5EF4-FFF2-40B4-BE49-F238E27FC236}">
                <a16:creationId xmlns:a16="http://schemas.microsoft.com/office/drawing/2014/main" id="{AE19195E-7067-65E7-CF9B-091A1E15C601}"/>
              </a:ext>
            </a:extLst>
          </p:cNvPr>
          <p:cNvGraphicFramePr>
            <a:graphicFrameLocks/>
          </p:cNvGraphicFramePr>
          <p:nvPr>
            <p:extLst>
              <p:ext uri="{D42A27DB-BD31-4B8C-83A1-F6EECF244321}">
                <p14:modId xmlns:p14="http://schemas.microsoft.com/office/powerpoint/2010/main" val="4084643665"/>
              </p:ext>
            </p:extLst>
          </p:nvPr>
        </p:nvGraphicFramePr>
        <p:xfrm>
          <a:off x="192885" y="1966912"/>
          <a:ext cx="17852230" cy="684133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32773" name="Title 1">
            <a:extLst>
              <a:ext uri="{FF2B5EF4-FFF2-40B4-BE49-F238E27FC236}">
                <a16:creationId xmlns:a16="http://schemas.microsoft.com/office/drawing/2014/main" id="{F429EC7C-78E4-E6FD-05B7-28D2C2C68800}"/>
              </a:ext>
            </a:extLst>
          </p:cNvPr>
          <p:cNvSpPr>
            <a:spLocks noGrp="1"/>
          </p:cNvSpPr>
          <p:nvPr>
            <p:ph type="title"/>
          </p:nvPr>
        </p:nvSpPr>
        <p:spPr>
          <a:xfrm>
            <a:off x="1257300" y="547688"/>
            <a:ext cx="15773400" cy="1354932"/>
          </a:xfrm>
        </p:spPr>
        <p:txBody>
          <a:bodyPr>
            <a:normAutofit fontScale="90000"/>
          </a:bodyPr>
          <a:lstStyle/>
          <a:p>
            <a:pPr algn="l"/>
            <a:r>
              <a:rPr lang="en-US" altLang="en-US" sz="4200" b="1" i="1" dirty="0">
                <a:solidFill>
                  <a:srgbClr val="C00000"/>
                </a:solidFill>
                <a:latin typeface="+mn-lt"/>
                <a:cs typeface="Times New Roman" panose="02020603050405020304" pitchFamily="18" charset="0"/>
              </a:rPr>
              <a:t>2.1.1. </a:t>
            </a:r>
            <a:r>
              <a:rPr lang="vi-VN" altLang="en-US" sz="4200" b="1" i="1" dirty="0">
                <a:solidFill>
                  <a:srgbClr val="C00000"/>
                </a:solidFill>
                <a:latin typeface="+mn-lt"/>
                <a:cs typeface="Times New Roman" panose="02020603050405020304" pitchFamily="18" charset="0"/>
              </a:rPr>
              <a:t>Chủ nghĩa duy vật biện chứng</a:t>
            </a:r>
            <a:br>
              <a:rPr lang="en-US" altLang="en-US" sz="4200" dirty="0">
                <a:solidFill>
                  <a:srgbClr val="C00000"/>
                </a:solidFill>
                <a:latin typeface="+mn-lt"/>
              </a:rPr>
            </a:br>
            <a:endParaRPr lang="en-US" altLang="en-US" sz="4200" b="1" i="1" dirty="0">
              <a:solidFill>
                <a:srgbClr val="C00000"/>
              </a:solidFill>
              <a:latin typeface="+mn-lt"/>
              <a:cs typeface="Times New Roman" panose="02020603050405020304" pitchFamily="18" charset="0"/>
            </a:endParaRPr>
          </a:p>
        </p:txBody>
      </p:sp>
      <p:sp>
        <p:nvSpPr>
          <p:cNvPr id="32774" name="TextBox 1">
            <a:extLst>
              <a:ext uri="{FF2B5EF4-FFF2-40B4-BE49-F238E27FC236}">
                <a16:creationId xmlns:a16="http://schemas.microsoft.com/office/drawing/2014/main" id="{A93CE7A8-7356-7B85-E17A-B3E7246A87B7}"/>
              </a:ext>
            </a:extLst>
          </p:cNvPr>
          <p:cNvSpPr txBox="1">
            <a:spLocks noChangeArrowheads="1"/>
          </p:cNvSpPr>
          <p:nvPr/>
        </p:nvSpPr>
        <p:spPr bwMode="auto">
          <a:xfrm>
            <a:off x="1257300" y="5312393"/>
            <a:ext cx="344947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dirty="0" err="1">
                <a:solidFill>
                  <a:srgbClr val="C00000"/>
                </a:solidFill>
                <a:latin typeface="+mn-lt"/>
                <a:cs typeface="Times New Roman" panose="02020603050405020304" pitchFamily="18" charset="0"/>
              </a:rPr>
              <a:t>Nhận</a:t>
            </a:r>
            <a:r>
              <a:rPr lang="en-US" altLang="en-US" dirty="0">
                <a:solidFill>
                  <a:srgbClr val="C00000"/>
                </a:solidFill>
                <a:latin typeface="+mn-lt"/>
                <a:cs typeface="Times New Roman" panose="02020603050405020304" pitchFamily="18" charset="0"/>
              </a:rPr>
              <a:t> </a:t>
            </a:r>
            <a:r>
              <a:rPr lang="en-US" altLang="en-US" dirty="0" err="1">
                <a:solidFill>
                  <a:srgbClr val="C00000"/>
                </a:solidFill>
                <a:latin typeface="+mn-lt"/>
                <a:cs typeface="Times New Roman" panose="02020603050405020304" pitchFamily="18" charset="0"/>
              </a:rPr>
              <a:t>thức</a:t>
            </a:r>
            <a:endParaRPr lang="en-US" altLang="en-US" dirty="0">
              <a:solidFill>
                <a:srgbClr val="C00000"/>
              </a:solidFill>
              <a:latin typeface="+mn-lt"/>
              <a:cs typeface="Times New Roman" panose="02020603050405020304" pitchFamily="18" charset="0"/>
            </a:endParaRPr>
          </a:p>
        </p:txBody>
      </p:sp>
    </p:spTree>
  </p:cSld>
  <p:clrMapOvr>
    <a:masterClrMapping/>
  </p:clrMapOvr>
  <p:transition spd="slow">
    <p:circl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20" name="AutoShape 6" descr="Danh ca Ngọc Sơn chia sẻ di chúc viết tay sâu sắc và đầy tình cảm của người  cha quá cố - MOLI Star">
            <a:extLst>
              <a:ext uri="{FF2B5EF4-FFF2-40B4-BE49-F238E27FC236}">
                <a16:creationId xmlns:a16="http://schemas.microsoft.com/office/drawing/2014/main" id="{3B67B9AA-4147-1E41-B4DE-ED283AB59748}"/>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cxnSp>
        <p:nvCxnSpPr>
          <p:cNvPr id="23" name="Straight Arrow Connector 34">
            <a:extLst>
              <a:ext uri="{FF2B5EF4-FFF2-40B4-BE49-F238E27FC236}">
                <a16:creationId xmlns:a16="http://schemas.microsoft.com/office/drawing/2014/main" id="{B7900D89-BE3F-613B-B6AA-DC84722ECE3E}"/>
              </a:ext>
            </a:extLst>
          </p:cNvPr>
          <p:cNvCxnSpPr>
            <a:cxnSpLocks/>
          </p:cNvCxnSpPr>
          <p:nvPr/>
        </p:nvCxnSpPr>
        <p:spPr>
          <a:xfrm>
            <a:off x="957730" y="2740691"/>
            <a:ext cx="5240" cy="5919394"/>
          </a:xfrm>
          <a:prstGeom prst="straightConnector1">
            <a:avLst/>
          </a:prstGeom>
          <a:ln w="38100">
            <a:solidFill>
              <a:schemeClr val="accent3">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24" name="Nhóm 12">
            <a:extLst>
              <a:ext uri="{FF2B5EF4-FFF2-40B4-BE49-F238E27FC236}">
                <a16:creationId xmlns:a16="http://schemas.microsoft.com/office/drawing/2014/main" id="{AABFF2C1-5C7C-A8C8-EAA7-70B9D8F1EE7B}"/>
              </a:ext>
            </a:extLst>
          </p:cNvPr>
          <p:cNvGrpSpPr/>
          <p:nvPr/>
        </p:nvGrpSpPr>
        <p:grpSpPr>
          <a:xfrm>
            <a:off x="1010651" y="3603192"/>
            <a:ext cx="16439150" cy="1602399"/>
            <a:chOff x="581631" y="3495988"/>
            <a:chExt cx="10298272" cy="1433860"/>
          </a:xfrm>
        </p:grpSpPr>
        <p:grpSp>
          <p:nvGrpSpPr>
            <p:cNvPr id="25" name="Group 35">
              <a:extLst>
                <a:ext uri="{FF2B5EF4-FFF2-40B4-BE49-F238E27FC236}">
                  <a16:creationId xmlns:a16="http://schemas.microsoft.com/office/drawing/2014/main" id="{1F835749-D528-86B6-0A28-78039E25B8E7}"/>
                </a:ext>
              </a:extLst>
            </p:cNvPr>
            <p:cNvGrpSpPr/>
            <p:nvPr/>
          </p:nvGrpSpPr>
          <p:grpSpPr>
            <a:xfrm>
              <a:off x="1888628" y="3495988"/>
              <a:ext cx="8991275" cy="1433860"/>
              <a:chOff x="2624152" y="1786321"/>
              <a:chExt cx="8991275" cy="1433860"/>
            </a:xfrm>
          </p:grpSpPr>
          <p:sp>
            <p:nvSpPr>
              <p:cNvPr id="34" name="Rectangle: Rounded Corners 36">
                <a:extLst>
                  <a:ext uri="{FF2B5EF4-FFF2-40B4-BE49-F238E27FC236}">
                    <a16:creationId xmlns:a16="http://schemas.microsoft.com/office/drawing/2014/main" id="{C90B8AAC-F10F-2398-8F6D-51E44A4D452B}"/>
                  </a:ext>
                </a:extLst>
              </p:cNvPr>
              <p:cNvSpPr/>
              <p:nvPr/>
            </p:nvSpPr>
            <p:spPr>
              <a:xfrm>
                <a:off x="2624152" y="1786321"/>
                <a:ext cx="8721819" cy="1433860"/>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100">
                  <a:solidFill>
                    <a:schemeClr val="tx1"/>
                  </a:solidFill>
                </a:endParaRPr>
              </a:p>
            </p:txBody>
          </p:sp>
          <p:sp>
            <p:nvSpPr>
              <p:cNvPr id="35" name="TextBox 37">
                <a:extLst>
                  <a:ext uri="{FF2B5EF4-FFF2-40B4-BE49-F238E27FC236}">
                    <a16:creationId xmlns:a16="http://schemas.microsoft.com/office/drawing/2014/main" id="{68A1DE6F-C163-294A-1C6D-382B0FD0826D}"/>
                  </a:ext>
                </a:extLst>
              </p:cNvPr>
              <p:cNvSpPr txBox="1"/>
              <p:nvPr/>
            </p:nvSpPr>
            <p:spPr>
              <a:xfrm>
                <a:off x="3497219" y="2034734"/>
                <a:ext cx="8118208" cy="1184241"/>
              </a:xfrm>
              <a:prstGeom prst="rect">
                <a:avLst/>
              </a:prstGeom>
              <a:noFill/>
            </p:spPr>
            <p:txBody>
              <a:bodyPr wrap="square" rtlCol="0">
                <a:spAutoFit/>
              </a:bodyPr>
              <a:lstStyle/>
              <a:p>
                <a:pPr lvl="0" algn="ctr"/>
                <a:r>
                  <a:rPr lang="en-US" altLang="en-US" sz="4000" dirty="0">
                    <a:cs typeface="Times New Roman" panose="02020603050405020304" pitchFamily="18" charset="0"/>
                  </a:rPr>
                  <a:t>Quy </a:t>
                </a:r>
                <a:r>
                  <a:rPr lang="en-US" altLang="en-US" sz="4000" dirty="0" err="1">
                    <a:cs typeface="Times New Roman" panose="02020603050405020304" pitchFamily="18" charset="0"/>
                  </a:rPr>
                  <a:t>luật</a:t>
                </a:r>
                <a:r>
                  <a:rPr lang="en-US" altLang="en-US" sz="4000" dirty="0">
                    <a:cs typeface="Times New Roman" panose="02020603050405020304" pitchFamily="18" charset="0"/>
                  </a:rPr>
                  <a:t> </a:t>
                </a:r>
                <a:r>
                  <a:rPr lang="en-US" altLang="en-US" sz="4000" dirty="0" err="1">
                    <a:cs typeface="Times New Roman" panose="02020603050405020304" pitchFamily="18" charset="0"/>
                  </a:rPr>
                  <a:t>về</a:t>
                </a:r>
                <a:r>
                  <a:rPr lang="en-US" altLang="en-US" sz="4000" dirty="0">
                    <a:cs typeface="Times New Roman" panose="02020603050405020304" pitchFamily="18" charset="0"/>
                  </a:rPr>
                  <a:t> </a:t>
                </a:r>
                <a:r>
                  <a:rPr lang="en-US" altLang="en-US" sz="4000" dirty="0" err="1">
                    <a:cs typeface="Times New Roman" panose="02020603050405020304" pitchFamily="18" charset="0"/>
                  </a:rPr>
                  <a:t>sự</a:t>
                </a:r>
                <a:r>
                  <a:rPr lang="en-US" altLang="en-US" sz="4000" dirty="0">
                    <a:cs typeface="Times New Roman" panose="02020603050405020304" pitchFamily="18" charset="0"/>
                  </a:rPr>
                  <a:t> </a:t>
                </a:r>
                <a:r>
                  <a:rPr lang="en-US" altLang="en-US" sz="4000" dirty="0" err="1">
                    <a:cs typeface="Times New Roman" panose="02020603050405020304" pitchFamily="18" charset="0"/>
                  </a:rPr>
                  <a:t>phù</a:t>
                </a:r>
                <a:r>
                  <a:rPr lang="en-US" altLang="en-US" sz="4000" dirty="0">
                    <a:cs typeface="Times New Roman" panose="02020603050405020304" pitchFamily="18" charset="0"/>
                  </a:rPr>
                  <a:t> </a:t>
                </a:r>
                <a:r>
                  <a:rPr lang="en-US" altLang="en-US" sz="4000" dirty="0" err="1">
                    <a:cs typeface="Times New Roman" panose="02020603050405020304" pitchFamily="18" charset="0"/>
                  </a:rPr>
                  <a:t>hợp</a:t>
                </a:r>
                <a:r>
                  <a:rPr lang="en-US" altLang="en-US" sz="4000" dirty="0">
                    <a:cs typeface="Times New Roman" panose="02020603050405020304" pitchFamily="18" charset="0"/>
                  </a:rPr>
                  <a:t> </a:t>
                </a:r>
                <a:r>
                  <a:rPr lang="en-US" altLang="en-US" sz="4000" dirty="0" err="1">
                    <a:cs typeface="Times New Roman" panose="02020603050405020304" pitchFamily="18" charset="0"/>
                  </a:rPr>
                  <a:t>của</a:t>
                </a:r>
                <a:r>
                  <a:rPr lang="en-US" altLang="en-US" sz="4000" dirty="0">
                    <a:cs typeface="Times New Roman" panose="02020603050405020304" pitchFamily="18" charset="0"/>
                  </a:rPr>
                  <a:t> </a:t>
                </a:r>
                <a:r>
                  <a:rPr lang="en-US" altLang="en-US" sz="4000" dirty="0" err="1">
                    <a:cs typeface="Times New Roman" panose="02020603050405020304" pitchFamily="18" charset="0"/>
                  </a:rPr>
                  <a:t>quan</a:t>
                </a:r>
                <a:r>
                  <a:rPr lang="en-US" altLang="en-US" sz="4000" dirty="0">
                    <a:cs typeface="Times New Roman" panose="02020603050405020304" pitchFamily="18" charset="0"/>
                  </a:rPr>
                  <a:t> </a:t>
                </a:r>
                <a:r>
                  <a:rPr lang="en-US" altLang="en-US" sz="4000" dirty="0" err="1">
                    <a:cs typeface="Times New Roman" panose="02020603050405020304" pitchFamily="18" charset="0"/>
                  </a:rPr>
                  <a:t>hệ</a:t>
                </a:r>
                <a:r>
                  <a:rPr lang="en-US" altLang="en-US" sz="4000" dirty="0">
                    <a:cs typeface="Times New Roman" panose="02020603050405020304" pitchFamily="18" charset="0"/>
                  </a:rPr>
                  <a:t> </a:t>
                </a:r>
                <a:r>
                  <a:rPr lang="en-US" altLang="en-US" sz="4000" dirty="0" err="1">
                    <a:cs typeface="Times New Roman" panose="02020603050405020304" pitchFamily="18" charset="0"/>
                  </a:rPr>
                  <a:t>sản</a:t>
                </a:r>
                <a:r>
                  <a:rPr lang="en-US" altLang="en-US" sz="4000" dirty="0">
                    <a:cs typeface="Times New Roman" panose="02020603050405020304" pitchFamily="18" charset="0"/>
                  </a:rPr>
                  <a:t> </a:t>
                </a:r>
                <a:r>
                  <a:rPr lang="en-US" altLang="en-US" sz="4000" dirty="0" err="1">
                    <a:cs typeface="Times New Roman" panose="02020603050405020304" pitchFamily="18" charset="0"/>
                  </a:rPr>
                  <a:t>xuất</a:t>
                </a:r>
                <a:r>
                  <a:rPr lang="en-US" altLang="en-US" sz="4000" dirty="0">
                    <a:cs typeface="Times New Roman" panose="02020603050405020304" pitchFamily="18" charset="0"/>
                  </a:rPr>
                  <a:t> </a:t>
                </a:r>
                <a:r>
                  <a:rPr lang="en-US" altLang="en-US" sz="4000" dirty="0" err="1">
                    <a:cs typeface="Times New Roman" panose="02020603050405020304" pitchFamily="18" charset="0"/>
                  </a:rPr>
                  <a:t>với</a:t>
                </a:r>
                <a:r>
                  <a:rPr lang="en-US" altLang="en-US" sz="4000" dirty="0">
                    <a:cs typeface="Times New Roman" panose="02020603050405020304" pitchFamily="18" charset="0"/>
                  </a:rPr>
                  <a:t> </a:t>
                </a:r>
                <a:r>
                  <a:rPr lang="en-US" altLang="en-US" sz="4000" dirty="0" err="1">
                    <a:cs typeface="Times New Roman" panose="02020603050405020304" pitchFamily="18" charset="0"/>
                  </a:rPr>
                  <a:t>trình</a:t>
                </a:r>
                <a:r>
                  <a:rPr lang="en-US" altLang="en-US" sz="4000" dirty="0">
                    <a:cs typeface="Times New Roman" panose="02020603050405020304" pitchFamily="18" charset="0"/>
                  </a:rPr>
                  <a:t> </a:t>
                </a:r>
                <a:r>
                  <a:rPr lang="en-US" altLang="en-US" sz="4000" dirty="0" err="1">
                    <a:cs typeface="Times New Roman" panose="02020603050405020304" pitchFamily="18" charset="0"/>
                  </a:rPr>
                  <a:t>độ</a:t>
                </a:r>
                <a:r>
                  <a:rPr lang="en-US" altLang="en-US" sz="4000" dirty="0">
                    <a:cs typeface="Times New Roman" panose="02020603050405020304" pitchFamily="18" charset="0"/>
                  </a:rPr>
                  <a:t> </a:t>
                </a:r>
                <a:r>
                  <a:rPr lang="en-US" altLang="en-US" sz="4000" dirty="0" err="1">
                    <a:cs typeface="Times New Roman" panose="02020603050405020304" pitchFamily="18" charset="0"/>
                  </a:rPr>
                  <a:t>phát</a:t>
                </a:r>
                <a:r>
                  <a:rPr lang="en-US" altLang="en-US" sz="4000" dirty="0">
                    <a:cs typeface="Times New Roman" panose="02020603050405020304" pitchFamily="18" charset="0"/>
                  </a:rPr>
                  <a:t> </a:t>
                </a:r>
                <a:r>
                  <a:rPr lang="en-US" altLang="en-US" sz="4000" dirty="0" err="1">
                    <a:cs typeface="Times New Roman" panose="02020603050405020304" pitchFamily="18" charset="0"/>
                  </a:rPr>
                  <a:t>triển</a:t>
                </a:r>
                <a:r>
                  <a:rPr lang="en-US" altLang="en-US" sz="4000" dirty="0">
                    <a:cs typeface="Times New Roman" panose="02020603050405020304" pitchFamily="18" charset="0"/>
                  </a:rPr>
                  <a:t> </a:t>
                </a:r>
                <a:r>
                  <a:rPr lang="en-US" altLang="en-US" sz="4000" dirty="0" err="1">
                    <a:cs typeface="Times New Roman" panose="02020603050405020304" pitchFamily="18" charset="0"/>
                  </a:rPr>
                  <a:t>của</a:t>
                </a:r>
                <a:r>
                  <a:rPr lang="en-US" altLang="en-US" sz="4000" dirty="0">
                    <a:cs typeface="Times New Roman" panose="02020603050405020304" pitchFamily="18" charset="0"/>
                  </a:rPr>
                  <a:t> </a:t>
                </a:r>
                <a:r>
                  <a:rPr lang="en-US" altLang="en-US" sz="4000" dirty="0" err="1">
                    <a:cs typeface="Times New Roman" panose="02020603050405020304" pitchFamily="18" charset="0"/>
                  </a:rPr>
                  <a:t>lực</a:t>
                </a:r>
                <a:r>
                  <a:rPr lang="en-US" altLang="en-US" sz="4000" dirty="0">
                    <a:cs typeface="Times New Roman" panose="02020603050405020304" pitchFamily="18" charset="0"/>
                  </a:rPr>
                  <a:t> </a:t>
                </a:r>
                <a:r>
                  <a:rPr lang="en-US" altLang="en-US" sz="4000" dirty="0" err="1">
                    <a:cs typeface="Times New Roman" panose="02020603050405020304" pitchFamily="18" charset="0"/>
                  </a:rPr>
                  <a:t>lượng</a:t>
                </a:r>
                <a:r>
                  <a:rPr lang="en-US" altLang="en-US" sz="4000" dirty="0">
                    <a:cs typeface="Times New Roman" panose="02020603050405020304" pitchFamily="18" charset="0"/>
                  </a:rPr>
                  <a:t> </a:t>
                </a:r>
                <a:r>
                  <a:rPr lang="en-US" altLang="en-US" sz="4000" dirty="0" err="1">
                    <a:cs typeface="Times New Roman" panose="02020603050405020304" pitchFamily="18" charset="0"/>
                  </a:rPr>
                  <a:t>sản</a:t>
                </a:r>
                <a:r>
                  <a:rPr lang="en-US" altLang="en-US" sz="4000" dirty="0">
                    <a:cs typeface="Times New Roman" panose="02020603050405020304" pitchFamily="18" charset="0"/>
                  </a:rPr>
                  <a:t> </a:t>
                </a:r>
                <a:r>
                  <a:rPr lang="en-US" altLang="en-US" sz="4000" dirty="0" err="1">
                    <a:cs typeface="Times New Roman" panose="02020603050405020304" pitchFamily="18" charset="0"/>
                  </a:rPr>
                  <a:t>xuất</a:t>
                </a:r>
                <a:endParaRPr lang="en-US" sz="4000" dirty="0"/>
              </a:p>
            </p:txBody>
          </p:sp>
        </p:grpSp>
        <p:grpSp>
          <p:nvGrpSpPr>
            <p:cNvPr id="26" name="Nhóm 44">
              <a:extLst>
                <a:ext uri="{FF2B5EF4-FFF2-40B4-BE49-F238E27FC236}">
                  <a16:creationId xmlns:a16="http://schemas.microsoft.com/office/drawing/2014/main" id="{28F910D7-FBE6-3B79-7BAA-298635684EEB}"/>
                </a:ext>
              </a:extLst>
            </p:cNvPr>
            <p:cNvGrpSpPr/>
            <p:nvPr/>
          </p:nvGrpSpPr>
          <p:grpSpPr>
            <a:xfrm>
              <a:off x="581631" y="3687895"/>
              <a:ext cx="1801284" cy="971612"/>
              <a:chOff x="2065680" y="2581466"/>
              <a:chExt cx="1608398" cy="867568"/>
            </a:xfrm>
          </p:grpSpPr>
          <p:grpSp>
            <p:nvGrpSpPr>
              <p:cNvPr id="27" name="Nhóm 45">
                <a:extLst>
                  <a:ext uri="{FF2B5EF4-FFF2-40B4-BE49-F238E27FC236}">
                    <a16:creationId xmlns:a16="http://schemas.microsoft.com/office/drawing/2014/main" id="{8D9FADC1-2E62-1401-AE0E-EDCA438E9CC3}"/>
                  </a:ext>
                </a:extLst>
              </p:cNvPr>
              <p:cNvGrpSpPr/>
              <p:nvPr/>
            </p:nvGrpSpPr>
            <p:grpSpPr>
              <a:xfrm>
                <a:off x="2065680" y="2581466"/>
                <a:ext cx="1608398" cy="867568"/>
                <a:chOff x="940472" y="2460836"/>
                <a:chExt cx="1608398" cy="867568"/>
              </a:xfrm>
            </p:grpSpPr>
            <p:sp>
              <p:nvSpPr>
                <p:cNvPr id="29" name="Hình giọt nước 47">
                  <a:extLst>
                    <a:ext uri="{FF2B5EF4-FFF2-40B4-BE49-F238E27FC236}">
                      <a16:creationId xmlns:a16="http://schemas.microsoft.com/office/drawing/2014/main" id="{12AF5D8B-8CAB-0D2A-59A3-62454B5891BA}"/>
                    </a:ext>
                  </a:extLst>
                </p:cNvPr>
                <p:cNvSpPr/>
                <p:nvPr/>
              </p:nvSpPr>
              <p:spPr>
                <a:xfrm rot="13523614">
                  <a:off x="1681302" y="2460836"/>
                  <a:ext cx="867568" cy="867568"/>
                </a:xfrm>
                <a:prstGeom prst="teardrop">
                  <a:avLst>
                    <a:gd name="adj" fmla="val 117725"/>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grpSp>
              <p:nvGrpSpPr>
                <p:cNvPr id="30" name="Nhóm 48">
                  <a:extLst>
                    <a:ext uri="{FF2B5EF4-FFF2-40B4-BE49-F238E27FC236}">
                      <a16:creationId xmlns:a16="http://schemas.microsoft.com/office/drawing/2014/main" id="{FEC71603-8FB6-BC18-8A69-474CA550E8EE}"/>
                    </a:ext>
                  </a:extLst>
                </p:cNvPr>
                <p:cNvGrpSpPr/>
                <p:nvPr/>
              </p:nvGrpSpPr>
              <p:grpSpPr>
                <a:xfrm flipV="1">
                  <a:off x="940472" y="2788499"/>
                  <a:ext cx="239179" cy="239179"/>
                  <a:chOff x="968711" y="2294519"/>
                  <a:chExt cx="367401" cy="367401"/>
                </a:xfrm>
              </p:grpSpPr>
              <p:sp>
                <p:nvSpPr>
                  <p:cNvPr id="32" name="Hình Bầu dục 50">
                    <a:extLst>
                      <a:ext uri="{FF2B5EF4-FFF2-40B4-BE49-F238E27FC236}">
                        <a16:creationId xmlns:a16="http://schemas.microsoft.com/office/drawing/2014/main" id="{170B59B8-AB27-D767-6DC9-AA6BF4F9B2DD}"/>
                      </a:ext>
                    </a:extLst>
                  </p:cNvPr>
                  <p:cNvSpPr/>
                  <p:nvPr/>
                </p:nvSpPr>
                <p:spPr>
                  <a:xfrm>
                    <a:off x="1055152" y="2380960"/>
                    <a:ext cx="194521" cy="194520"/>
                  </a:xfrm>
                  <a:prstGeom prst="ellipse">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sp>
                <p:nvSpPr>
                  <p:cNvPr id="33" name="Hình Bầu dục 51">
                    <a:extLst>
                      <a:ext uri="{FF2B5EF4-FFF2-40B4-BE49-F238E27FC236}">
                        <a16:creationId xmlns:a16="http://schemas.microsoft.com/office/drawing/2014/main" id="{615C3F4F-80FF-D15B-C54D-6954AF84362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grpSp>
            <p:cxnSp>
              <p:nvCxnSpPr>
                <p:cNvPr id="31" name="Đường nối Thẳng 49">
                  <a:extLst>
                    <a:ext uri="{FF2B5EF4-FFF2-40B4-BE49-F238E27FC236}">
                      <a16:creationId xmlns:a16="http://schemas.microsoft.com/office/drawing/2014/main" id="{C5BEF6B5-26D5-60D7-2FE4-945A128B9A3A}"/>
                    </a:ext>
                  </a:extLst>
                </p:cNvPr>
                <p:cNvCxnSpPr>
                  <a:cxnSpLocks/>
                  <a:stCxn id="33" idx="6"/>
                  <a:endCxn id="29" idx="7"/>
                </p:cNvCxnSpPr>
                <p:nvPr/>
              </p:nvCxnSpPr>
              <p:spPr>
                <a:xfrm>
                  <a:off x="1179651" y="2908088"/>
                  <a:ext cx="248758" cy="20979"/>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8" name="Hình Bầu dục 46">
                <a:extLst>
                  <a:ext uri="{FF2B5EF4-FFF2-40B4-BE49-F238E27FC236}">
                    <a16:creationId xmlns:a16="http://schemas.microsoft.com/office/drawing/2014/main" id="{ABEA2C0F-91B8-2065-C8C8-5A22FF8C3EFE}"/>
                  </a:ext>
                </a:extLst>
              </p:cNvPr>
              <p:cNvSpPr/>
              <p:nvPr/>
            </p:nvSpPr>
            <p:spPr>
              <a:xfrm>
                <a:off x="2898127" y="2720868"/>
                <a:ext cx="605779" cy="605779"/>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latin typeface="Arial" panose="020B0604020202020204" pitchFamily="34" charset="0"/>
                    <a:cs typeface="Arial" panose="020B0604020202020204" pitchFamily="34" charset="0"/>
                  </a:rPr>
                  <a:t>1</a:t>
                </a:r>
              </a:p>
            </p:txBody>
          </p:sp>
        </p:grpSp>
      </p:grpSp>
      <p:sp>
        <p:nvSpPr>
          <p:cNvPr id="47" name="Line Callout 1 (Border and Accent Bar) 3">
            <a:extLst>
              <a:ext uri="{FF2B5EF4-FFF2-40B4-BE49-F238E27FC236}">
                <a16:creationId xmlns:a16="http://schemas.microsoft.com/office/drawing/2014/main" id="{ED3C9EB7-3146-A51E-ED6C-44CE72D036B7}"/>
              </a:ext>
            </a:extLst>
          </p:cNvPr>
          <p:cNvSpPr/>
          <p:nvPr/>
        </p:nvSpPr>
        <p:spPr>
          <a:xfrm>
            <a:off x="233362" y="116706"/>
            <a:ext cx="12268200" cy="1602400"/>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spcBef>
                <a:spcPts val="1500"/>
              </a:spcBef>
            </a:pPr>
            <a:r>
              <a:rPr lang="en-US" altLang="en-US" sz="3600" b="1" dirty="0">
                <a:solidFill>
                  <a:srgbClr val="0000FF"/>
                </a:solidFill>
                <a:cs typeface="Times New Roman" panose="02020603050405020304" pitchFamily="18" charset="0"/>
              </a:rPr>
              <a:t>1.2. </a:t>
            </a:r>
            <a:r>
              <a:rPr lang="vi-VN" altLang="en-US" sz="3600" b="1" dirty="0">
                <a:solidFill>
                  <a:srgbClr val="0000FF"/>
                </a:solidFill>
                <a:cs typeface="Times New Roman" panose="02020603050405020304" pitchFamily="18" charset="0"/>
              </a:rPr>
              <a:t>Nguồn gốc hình thành chủ nghĩa Mác</a:t>
            </a:r>
            <a:r>
              <a:rPr lang="en-US" altLang="en-US" sz="3600" b="1" dirty="0">
                <a:solidFill>
                  <a:srgbClr val="0000FF"/>
                </a:solidFill>
                <a:cs typeface="Times New Roman" panose="02020603050405020304" pitchFamily="18" charset="0"/>
              </a:rPr>
              <a:t> - </a:t>
            </a:r>
            <a:r>
              <a:rPr lang="en-US" altLang="en-US" sz="3600" b="1" dirty="0" err="1">
                <a:solidFill>
                  <a:srgbClr val="0000FF"/>
                </a:solidFill>
                <a:cs typeface="Times New Roman" panose="02020603050405020304" pitchFamily="18" charset="0"/>
              </a:rPr>
              <a:t>Lênin</a:t>
            </a:r>
            <a:endParaRPr lang="en-US" altLang="en-US" sz="3600" dirty="0">
              <a:solidFill>
                <a:srgbClr val="0000FF"/>
              </a:solidFill>
              <a:cs typeface="Times New Roman" panose="02020603050405020304" pitchFamily="18" charset="0"/>
            </a:endParaRPr>
          </a:p>
        </p:txBody>
      </p:sp>
      <p:grpSp>
        <p:nvGrpSpPr>
          <p:cNvPr id="60" name="Nhóm 66">
            <a:extLst>
              <a:ext uri="{FF2B5EF4-FFF2-40B4-BE49-F238E27FC236}">
                <a16:creationId xmlns:a16="http://schemas.microsoft.com/office/drawing/2014/main" id="{CED7CE64-F9D7-55A5-95A7-4C0F922B735F}"/>
              </a:ext>
            </a:extLst>
          </p:cNvPr>
          <p:cNvGrpSpPr/>
          <p:nvPr/>
        </p:nvGrpSpPr>
        <p:grpSpPr>
          <a:xfrm>
            <a:off x="1010651" y="6682748"/>
            <a:ext cx="16235254" cy="1615574"/>
            <a:chOff x="581632" y="3790509"/>
            <a:chExt cx="10100900" cy="905726"/>
          </a:xfrm>
        </p:grpSpPr>
        <p:grpSp>
          <p:nvGrpSpPr>
            <p:cNvPr id="61" name="Group 35">
              <a:extLst>
                <a:ext uri="{FF2B5EF4-FFF2-40B4-BE49-F238E27FC236}">
                  <a16:creationId xmlns:a16="http://schemas.microsoft.com/office/drawing/2014/main" id="{6569A4E0-319D-46EF-F89B-56CC6B4BA163}"/>
                </a:ext>
              </a:extLst>
            </p:cNvPr>
            <p:cNvGrpSpPr/>
            <p:nvPr/>
          </p:nvGrpSpPr>
          <p:grpSpPr>
            <a:xfrm>
              <a:off x="1867026" y="3824999"/>
              <a:ext cx="8815506" cy="849536"/>
              <a:chOff x="2602550" y="2115332"/>
              <a:chExt cx="8815506" cy="849536"/>
            </a:xfrm>
          </p:grpSpPr>
          <p:sp>
            <p:nvSpPr>
              <p:cNvPr id="68" name="Rectangle: Rounded Corners 36">
                <a:extLst>
                  <a:ext uri="{FF2B5EF4-FFF2-40B4-BE49-F238E27FC236}">
                    <a16:creationId xmlns:a16="http://schemas.microsoft.com/office/drawing/2014/main" id="{7FBDDAB6-7DA3-8ADF-51E8-D120246843C1}"/>
                  </a:ext>
                </a:extLst>
              </p:cNvPr>
              <p:cNvSpPr/>
              <p:nvPr/>
            </p:nvSpPr>
            <p:spPr>
              <a:xfrm>
                <a:off x="2602550" y="2115332"/>
                <a:ext cx="8815506" cy="849536"/>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100">
                  <a:solidFill>
                    <a:schemeClr val="tx1"/>
                  </a:solidFill>
                </a:endParaRPr>
              </a:p>
            </p:txBody>
          </p:sp>
          <p:sp>
            <p:nvSpPr>
              <p:cNvPr id="69" name="TextBox 37">
                <a:extLst>
                  <a:ext uri="{FF2B5EF4-FFF2-40B4-BE49-F238E27FC236}">
                    <a16:creationId xmlns:a16="http://schemas.microsoft.com/office/drawing/2014/main" id="{C6B97CCA-E60E-373C-383F-E626DCE8893A}"/>
                  </a:ext>
                </a:extLst>
              </p:cNvPr>
              <p:cNvSpPr txBox="1"/>
              <p:nvPr/>
            </p:nvSpPr>
            <p:spPr>
              <a:xfrm>
                <a:off x="3204324" y="2115332"/>
                <a:ext cx="8110931" cy="741949"/>
              </a:xfrm>
              <a:prstGeom prst="rect">
                <a:avLst/>
              </a:prstGeom>
              <a:noFill/>
            </p:spPr>
            <p:txBody>
              <a:bodyPr wrap="square" rtlCol="0">
                <a:spAutoFit/>
              </a:bodyPr>
              <a:lstStyle/>
              <a:p>
                <a:pPr lvl="0" algn="ctr"/>
                <a:r>
                  <a:rPr lang="en-US" altLang="en-US" sz="4000" dirty="0">
                    <a:cs typeface="Times New Roman" panose="02020603050405020304" pitchFamily="18" charset="0"/>
                  </a:rPr>
                  <a:t>Quy </a:t>
                </a:r>
                <a:r>
                  <a:rPr lang="en-US" altLang="en-US" sz="4000" dirty="0" err="1">
                    <a:cs typeface="Times New Roman" panose="02020603050405020304" pitchFamily="18" charset="0"/>
                  </a:rPr>
                  <a:t>luật</a:t>
                </a:r>
                <a:r>
                  <a:rPr lang="en-US" altLang="en-US" sz="4000" dirty="0">
                    <a:cs typeface="Times New Roman" panose="02020603050405020304" pitchFamily="18" charset="0"/>
                  </a:rPr>
                  <a:t> </a:t>
                </a:r>
                <a:r>
                  <a:rPr lang="en-US" altLang="en-US" sz="4000" dirty="0" err="1">
                    <a:cs typeface="Times New Roman" panose="02020603050405020304" pitchFamily="18" charset="0"/>
                  </a:rPr>
                  <a:t>về</a:t>
                </a:r>
                <a:r>
                  <a:rPr lang="en-US" altLang="en-US" sz="4000" dirty="0">
                    <a:cs typeface="Times New Roman" panose="02020603050405020304" pitchFamily="18" charset="0"/>
                  </a:rPr>
                  <a:t> </a:t>
                </a:r>
                <a:r>
                  <a:rPr lang="en-US" altLang="en-US" sz="4000" dirty="0" err="1">
                    <a:cs typeface="Times New Roman" panose="02020603050405020304" pitchFamily="18" charset="0"/>
                  </a:rPr>
                  <a:t>mối</a:t>
                </a:r>
                <a:r>
                  <a:rPr lang="en-US" altLang="en-US" sz="4000" dirty="0">
                    <a:cs typeface="Times New Roman" panose="02020603050405020304" pitchFamily="18" charset="0"/>
                  </a:rPr>
                  <a:t> </a:t>
                </a:r>
                <a:r>
                  <a:rPr lang="en-US" altLang="en-US" sz="4000" dirty="0" err="1">
                    <a:cs typeface="Times New Roman" panose="02020603050405020304" pitchFamily="18" charset="0"/>
                  </a:rPr>
                  <a:t>quan</a:t>
                </a:r>
                <a:r>
                  <a:rPr lang="en-US" altLang="en-US" sz="4000" dirty="0">
                    <a:cs typeface="Times New Roman" panose="02020603050405020304" pitchFamily="18" charset="0"/>
                  </a:rPr>
                  <a:t> </a:t>
                </a:r>
                <a:r>
                  <a:rPr lang="en-US" altLang="en-US" sz="4000" dirty="0" err="1">
                    <a:cs typeface="Times New Roman" panose="02020603050405020304" pitchFamily="18" charset="0"/>
                  </a:rPr>
                  <a:t>hệ</a:t>
                </a:r>
                <a:r>
                  <a:rPr lang="en-US" altLang="en-US" sz="4000" dirty="0">
                    <a:cs typeface="Times New Roman" panose="02020603050405020304" pitchFamily="18" charset="0"/>
                  </a:rPr>
                  <a:t> </a:t>
                </a:r>
                <a:r>
                  <a:rPr lang="en-US" altLang="en-US" sz="4000" dirty="0" err="1">
                    <a:cs typeface="Times New Roman" panose="02020603050405020304" pitchFamily="18" charset="0"/>
                  </a:rPr>
                  <a:t>biện</a:t>
                </a:r>
                <a:r>
                  <a:rPr lang="en-US" altLang="en-US" sz="4000" dirty="0">
                    <a:cs typeface="Times New Roman" panose="02020603050405020304" pitchFamily="18" charset="0"/>
                  </a:rPr>
                  <a:t> </a:t>
                </a:r>
                <a:r>
                  <a:rPr lang="en-US" altLang="en-US" sz="4000" dirty="0" err="1">
                    <a:cs typeface="Times New Roman" panose="02020603050405020304" pitchFamily="18" charset="0"/>
                  </a:rPr>
                  <a:t>chứng</a:t>
                </a:r>
                <a:r>
                  <a:rPr lang="en-US" altLang="en-US" sz="4000" dirty="0">
                    <a:cs typeface="Times New Roman" panose="02020603050405020304" pitchFamily="18" charset="0"/>
                  </a:rPr>
                  <a:t> </a:t>
                </a:r>
                <a:r>
                  <a:rPr lang="en-US" altLang="en-US" sz="4000" dirty="0" err="1">
                    <a:cs typeface="Times New Roman" panose="02020603050405020304" pitchFamily="18" charset="0"/>
                  </a:rPr>
                  <a:t>giữa</a:t>
                </a:r>
                <a:r>
                  <a:rPr lang="en-US" altLang="en-US" sz="4000" dirty="0">
                    <a:cs typeface="Times New Roman" panose="02020603050405020304" pitchFamily="18" charset="0"/>
                  </a:rPr>
                  <a:t> </a:t>
                </a:r>
                <a:r>
                  <a:rPr lang="en-US" altLang="en-US" sz="4000" dirty="0" err="1">
                    <a:cs typeface="Times New Roman" panose="02020603050405020304" pitchFamily="18" charset="0"/>
                  </a:rPr>
                  <a:t>cơ</a:t>
                </a:r>
                <a:r>
                  <a:rPr lang="en-US" altLang="en-US" sz="4000" dirty="0">
                    <a:cs typeface="Times New Roman" panose="02020603050405020304" pitchFamily="18" charset="0"/>
                  </a:rPr>
                  <a:t> </a:t>
                </a:r>
                <a:r>
                  <a:rPr lang="en-US" altLang="en-US" sz="4000" dirty="0" err="1">
                    <a:cs typeface="Times New Roman" panose="02020603050405020304" pitchFamily="18" charset="0"/>
                  </a:rPr>
                  <a:t>sở</a:t>
                </a:r>
                <a:r>
                  <a:rPr lang="en-US" altLang="en-US" sz="4000" dirty="0">
                    <a:cs typeface="Times New Roman" panose="02020603050405020304" pitchFamily="18" charset="0"/>
                  </a:rPr>
                  <a:t> </a:t>
                </a:r>
                <a:r>
                  <a:rPr lang="en-US" altLang="en-US" sz="4000" dirty="0" err="1">
                    <a:cs typeface="Times New Roman" panose="02020603050405020304" pitchFamily="18" charset="0"/>
                  </a:rPr>
                  <a:t>hạ</a:t>
                </a:r>
                <a:r>
                  <a:rPr lang="en-US" altLang="en-US" sz="4000" dirty="0">
                    <a:cs typeface="Times New Roman" panose="02020603050405020304" pitchFamily="18" charset="0"/>
                  </a:rPr>
                  <a:t> </a:t>
                </a:r>
                <a:r>
                  <a:rPr lang="en-US" altLang="en-US" sz="4000" dirty="0" err="1">
                    <a:cs typeface="Times New Roman" panose="02020603050405020304" pitchFamily="18" charset="0"/>
                  </a:rPr>
                  <a:t>tầng</a:t>
                </a:r>
                <a:r>
                  <a:rPr lang="en-US" altLang="en-US" sz="4000" dirty="0">
                    <a:cs typeface="Times New Roman" panose="02020603050405020304" pitchFamily="18" charset="0"/>
                  </a:rPr>
                  <a:t> </a:t>
                </a:r>
                <a:r>
                  <a:rPr lang="en-US" altLang="en-US" sz="4000" dirty="0" err="1">
                    <a:cs typeface="Times New Roman" panose="02020603050405020304" pitchFamily="18" charset="0"/>
                  </a:rPr>
                  <a:t>và</a:t>
                </a:r>
                <a:r>
                  <a:rPr lang="en-US" altLang="en-US" sz="4000" dirty="0">
                    <a:cs typeface="Times New Roman" panose="02020603050405020304" pitchFamily="18" charset="0"/>
                  </a:rPr>
                  <a:t> </a:t>
                </a:r>
                <a:r>
                  <a:rPr lang="en-US" altLang="en-US" sz="4000" dirty="0" err="1">
                    <a:cs typeface="Times New Roman" panose="02020603050405020304" pitchFamily="18" charset="0"/>
                  </a:rPr>
                  <a:t>kiến</a:t>
                </a:r>
                <a:r>
                  <a:rPr lang="en-US" altLang="en-US" sz="4000" dirty="0">
                    <a:cs typeface="Times New Roman" panose="02020603050405020304" pitchFamily="18" charset="0"/>
                  </a:rPr>
                  <a:t> </a:t>
                </a:r>
                <a:r>
                  <a:rPr lang="en-US" altLang="en-US" sz="4000" dirty="0" err="1">
                    <a:cs typeface="Times New Roman" panose="02020603050405020304" pitchFamily="18" charset="0"/>
                  </a:rPr>
                  <a:t>trúc</a:t>
                </a:r>
                <a:r>
                  <a:rPr lang="en-US" altLang="en-US" sz="4000" dirty="0">
                    <a:cs typeface="Times New Roman" panose="02020603050405020304" pitchFamily="18" charset="0"/>
                  </a:rPr>
                  <a:t> </a:t>
                </a:r>
                <a:r>
                  <a:rPr lang="en-US" altLang="en-US" sz="4000" dirty="0" err="1">
                    <a:cs typeface="Times New Roman" panose="02020603050405020304" pitchFamily="18" charset="0"/>
                  </a:rPr>
                  <a:t>thượng</a:t>
                </a:r>
                <a:r>
                  <a:rPr lang="en-US" altLang="en-US" sz="4000" dirty="0">
                    <a:cs typeface="Times New Roman" panose="02020603050405020304" pitchFamily="18" charset="0"/>
                  </a:rPr>
                  <a:t> </a:t>
                </a:r>
                <a:r>
                  <a:rPr lang="en-US" altLang="en-US" sz="4000" dirty="0" err="1">
                    <a:cs typeface="Times New Roman" panose="02020603050405020304" pitchFamily="18" charset="0"/>
                  </a:rPr>
                  <a:t>tầng</a:t>
                </a:r>
                <a:endParaRPr lang="en-US" sz="4000" dirty="0">
                  <a:cs typeface="Times New Roman" panose="02020603050405020304" pitchFamily="18" charset="0"/>
                </a:endParaRPr>
              </a:p>
            </p:txBody>
          </p:sp>
        </p:grpSp>
        <p:grpSp>
          <p:nvGrpSpPr>
            <p:cNvPr id="62" name="Nhóm 69">
              <a:extLst>
                <a:ext uri="{FF2B5EF4-FFF2-40B4-BE49-F238E27FC236}">
                  <a16:creationId xmlns:a16="http://schemas.microsoft.com/office/drawing/2014/main" id="{8CE2B45F-EC7B-FD1D-2EB2-2E7AACDD3EE0}"/>
                </a:ext>
              </a:extLst>
            </p:cNvPr>
            <p:cNvGrpSpPr/>
            <p:nvPr/>
          </p:nvGrpSpPr>
          <p:grpSpPr>
            <a:xfrm>
              <a:off x="581632" y="3790509"/>
              <a:ext cx="1789299" cy="905726"/>
              <a:chOff x="940472" y="2552464"/>
              <a:chExt cx="1597693" cy="808738"/>
            </a:xfrm>
          </p:grpSpPr>
          <p:sp>
            <p:nvSpPr>
              <p:cNvPr id="63" name="Hình giọt nước 71">
                <a:extLst>
                  <a:ext uri="{FF2B5EF4-FFF2-40B4-BE49-F238E27FC236}">
                    <a16:creationId xmlns:a16="http://schemas.microsoft.com/office/drawing/2014/main" id="{B09E4AE7-7EF0-3DE5-2DD9-7294DA958980}"/>
                  </a:ext>
                </a:extLst>
              </p:cNvPr>
              <p:cNvSpPr/>
              <p:nvPr/>
            </p:nvSpPr>
            <p:spPr>
              <a:xfrm rot="13523614">
                <a:off x="1739030" y="2562066"/>
                <a:ext cx="808738" cy="789533"/>
              </a:xfrm>
              <a:prstGeom prst="teardrop">
                <a:avLst>
                  <a:gd name="adj" fmla="val 11772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solidFill>
                    <a:schemeClr val="tx1"/>
                  </a:solidFill>
                </a:endParaRPr>
              </a:p>
            </p:txBody>
          </p:sp>
          <p:grpSp>
            <p:nvGrpSpPr>
              <p:cNvPr id="64" name="Nhóm 72">
                <a:extLst>
                  <a:ext uri="{FF2B5EF4-FFF2-40B4-BE49-F238E27FC236}">
                    <a16:creationId xmlns:a16="http://schemas.microsoft.com/office/drawing/2014/main" id="{DECBE488-B140-CC86-677B-D56A296D1FF4}"/>
                  </a:ext>
                </a:extLst>
              </p:cNvPr>
              <p:cNvGrpSpPr/>
              <p:nvPr/>
            </p:nvGrpSpPr>
            <p:grpSpPr>
              <a:xfrm flipV="1">
                <a:off x="940472" y="2788499"/>
                <a:ext cx="239179" cy="239179"/>
                <a:chOff x="968711" y="2294519"/>
                <a:chExt cx="367401" cy="367401"/>
              </a:xfrm>
            </p:grpSpPr>
            <p:sp>
              <p:nvSpPr>
                <p:cNvPr id="66" name="Hình Bầu dục 74">
                  <a:extLst>
                    <a:ext uri="{FF2B5EF4-FFF2-40B4-BE49-F238E27FC236}">
                      <a16:creationId xmlns:a16="http://schemas.microsoft.com/office/drawing/2014/main" id="{066899BC-DC21-539D-B13C-225FEB7DB423}"/>
                    </a:ext>
                  </a:extLst>
                </p:cNvPr>
                <p:cNvSpPr/>
                <p:nvPr/>
              </p:nvSpPr>
              <p:spPr>
                <a:xfrm>
                  <a:off x="1055151" y="2380959"/>
                  <a:ext cx="194521" cy="19452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solidFill>
                      <a:schemeClr val="tx1"/>
                    </a:solidFill>
                  </a:endParaRPr>
                </a:p>
              </p:txBody>
            </p:sp>
            <p:sp>
              <p:nvSpPr>
                <p:cNvPr id="67" name="Hình Bầu dục 75">
                  <a:extLst>
                    <a:ext uri="{FF2B5EF4-FFF2-40B4-BE49-F238E27FC236}">
                      <a16:creationId xmlns:a16="http://schemas.microsoft.com/office/drawing/2014/main" id="{B44EC5FC-5EF1-0682-A4DE-B99F5F0B225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grpSp>
          <p:cxnSp>
            <p:nvCxnSpPr>
              <p:cNvPr id="65" name="Đường nối Thẳng 73">
                <a:extLst>
                  <a:ext uri="{FF2B5EF4-FFF2-40B4-BE49-F238E27FC236}">
                    <a16:creationId xmlns:a16="http://schemas.microsoft.com/office/drawing/2014/main" id="{90E7A609-98A0-970C-D902-7E13A34424C2}"/>
                  </a:ext>
                </a:extLst>
              </p:cNvPr>
              <p:cNvCxnSpPr>
                <a:cxnSpLocks/>
                <a:stCxn id="67" idx="6"/>
                <a:endCxn id="63" idx="7"/>
              </p:cNvCxnSpPr>
              <p:nvPr/>
            </p:nvCxnSpPr>
            <p:spPr>
              <a:xfrm>
                <a:off x="1179651" y="2908088"/>
                <a:ext cx="272136" cy="12254"/>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sp>
        <p:nvSpPr>
          <p:cNvPr id="70" name="Hình Bầu dục 46">
            <a:extLst>
              <a:ext uri="{FF2B5EF4-FFF2-40B4-BE49-F238E27FC236}">
                <a16:creationId xmlns:a16="http://schemas.microsoft.com/office/drawing/2014/main" id="{1C993885-73B7-BFA1-40E7-6D0A45B52990}"/>
              </a:ext>
            </a:extLst>
          </p:cNvPr>
          <p:cNvSpPr/>
          <p:nvPr/>
        </p:nvSpPr>
        <p:spPr>
          <a:xfrm>
            <a:off x="2612095" y="7088583"/>
            <a:ext cx="917630" cy="876782"/>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accent3">
                    <a:lumMod val="50000"/>
                  </a:schemeClr>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20661896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outHorizontal)">
                                      <p:cBhvr>
                                        <p:cTn id="12" dur="1250"/>
                                        <p:tgtEl>
                                          <p:spTgt spid="23"/>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1000"/>
                                        <p:tgtEl>
                                          <p:spTgt spid="60"/>
                                        </p:tgtEl>
                                      </p:cBhvr>
                                    </p:animEffect>
                                    <p:anim calcmode="lin" valueType="num">
                                      <p:cBhvr>
                                        <p:cTn id="17" dur="1000" fill="hold"/>
                                        <p:tgtEl>
                                          <p:spTgt spid="60"/>
                                        </p:tgtEl>
                                        <p:attrNameLst>
                                          <p:attrName>ppt_x</p:attrName>
                                        </p:attrNameLst>
                                      </p:cBhvr>
                                      <p:tavLst>
                                        <p:tav tm="0">
                                          <p:val>
                                            <p:strVal val="#ppt_x"/>
                                          </p:val>
                                        </p:tav>
                                        <p:tav tm="100000">
                                          <p:val>
                                            <p:strVal val="#ppt_x"/>
                                          </p:val>
                                        </p:tav>
                                      </p:tavLst>
                                    </p:anim>
                                    <p:anim calcmode="lin" valueType="num">
                                      <p:cBhvr>
                                        <p:cTn id="18" dur="1000" fill="hold"/>
                                        <p:tgtEl>
                                          <p:spTgt spid="60"/>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70"/>
                                        </p:tgtEl>
                                        <p:attrNameLst>
                                          <p:attrName>style.visibility</p:attrName>
                                        </p:attrNameLst>
                                      </p:cBhvr>
                                      <p:to>
                                        <p:strVal val="visible"/>
                                      </p:to>
                                    </p:set>
                                    <p:animEffect transition="in" filter="fade">
                                      <p:cBhvr>
                                        <p:cTn id="21" dur="1000"/>
                                        <p:tgtEl>
                                          <p:spTgt spid="70"/>
                                        </p:tgtEl>
                                      </p:cBhvr>
                                    </p:animEffect>
                                    <p:anim calcmode="lin" valueType="num">
                                      <p:cBhvr>
                                        <p:cTn id="22" dur="1000" fill="hold"/>
                                        <p:tgtEl>
                                          <p:spTgt spid="70"/>
                                        </p:tgtEl>
                                        <p:attrNameLst>
                                          <p:attrName>ppt_x</p:attrName>
                                        </p:attrNameLst>
                                      </p:cBhvr>
                                      <p:tavLst>
                                        <p:tav tm="0">
                                          <p:val>
                                            <p:strVal val="#ppt_x"/>
                                          </p:val>
                                        </p:tav>
                                        <p:tav tm="100000">
                                          <p:val>
                                            <p:strVal val="#ppt_x"/>
                                          </p:val>
                                        </p:tav>
                                      </p:tavLst>
                                    </p:anim>
                                    <p:anim calcmode="lin" valueType="num">
                                      <p:cBhvr>
                                        <p:cTn id="23"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AutoShape 2" descr="Nói và nghe Thảo luận nhóm về một vấn đề trong đời sống - HoaTieu.vn">
            <a:extLst>
              <a:ext uri="{FF2B5EF4-FFF2-40B4-BE49-F238E27FC236}">
                <a16:creationId xmlns:a16="http://schemas.microsoft.com/office/drawing/2014/main" id="{03CD0B75-6112-5D6A-8D8F-AD30A2502446}"/>
              </a:ext>
            </a:extLst>
          </p:cNvPr>
          <p:cNvSpPr>
            <a:spLocks noChangeAspect="1" noChangeArrowheads="1"/>
          </p:cNvSpPr>
          <p:nvPr/>
        </p:nvSpPr>
        <p:spPr bwMode="auto">
          <a:xfrm>
            <a:off x="223838" y="-216693"/>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latin typeface=".VnTime" panose="020B7200000000000000" pitchFamily="34" charset="0"/>
            </a:endParaRPr>
          </a:p>
        </p:txBody>
      </p:sp>
      <p:sp>
        <p:nvSpPr>
          <p:cNvPr id="34820" name="AutoShape 4" descr="Nói và nghe Thảo luận nhóm về một vấn đề trong đời sống - HoaTieu.vn">
            <a:extLst>
              <a:ext uri="{FF2B5EF4-FFF2-40B4-BE49-F238E27FC236}">
                <a16:creationId xmlns:a16="http://schemas.microsoft.com/office/drawing/2014/main" id="{E821D299-A327-9192-B905-514018192A26}"/>
              </a:ext>
            </a:extLst>
          </p:cNvPr>
          <p:cNvSpPr>
            <a:spLocks noChangeAspect="1" noChangeArrowheads="1"/>
          </p:cNvSpPr>
          <p:nvPr/>
        </p:nvSpPr>
        <p:spPr bwMode="auto">
          <a:xfrm>
            <a:off x="452438" y="1190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latin typeface=".VnTime" panose="020B7200000000000000" pitchFamily="34" charset="0"/>
            </a:endParaRPr>
          </a:p>
        </p:txBody>
      </p:sp>
      <p:pic>
        <p:nvPicPr>
          <p:cNvPr id="34821" name="Picture 6" descr="Nói và nghe Thảo luận nhóm về một vấn đề trong đời sống - HoaTieu.vn">
            <a:extLst>
              <a:ext uri="{FF2B5EF4-FFF2-40B4-BE49-F238E27FC236}">
                <a16:creationId xmlns:a16="http://schemas.microsoft.com/office/drawing/2014/main" id="{11146BCD-796A-918A-933B-803182B714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2" y="4574383"/>
            <a:ext cx="6398420" cy="483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2" name="AutoShape 8">
            <a:hlinkClick r:id="rId3" action="ppaction://hlinkfile"/>
            <a:extLst>
              <a:ext uri="{FF2B5EF4-FFF2-40B4-BE49-F238E27FC236}">
                <a16:creationId xmlns:a16="http://schemas.microsoft.com/office/drawing/2014/main" id="{134BAC0A-55D1-4D42-B042-2C0095457F5D}"/>
              </a:ext>
            </a:extLst>
          </p:cNvPr>
          <p:cNvSpPr>
            <a:spLocks noChangeArrowheads="1"/>
          </p:cNvSpPr>
          <p:nvPr/>
        </p:nvSpPr>
        <p:spPr bwMode="auto">
          <a:xfrm>
            <a:off x="681039" y="502444"/>
            <a:ext cx="5655470" cy="3559968"/>
          </a:xfrm>
          <a:prstGeom prst="cloudCallout">
            <a:avLst>
              <a:gd name="adj1" fmla="val 15690"/>
              <a:gd name="adj2" fmla="val 77199"/>
            </a:avLst>
          </a:prstGeom>
          <a:solidFill>
            <a:srgbClr val="0000FF"/>
          </a:solidFill>
          <a:ln w="9525">
            <a:solidFill>
              <a:srgbClr val="FF0066"/>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endParaRPr lang="vi-VN" altLang="vi-VN" sz="2700">
              <a:solidFill>
                <a:srgbClr val="990000"/>
              </a:solidFill>
              <a:latin typeface="Verdana" panose="020B0604030504040204" pitchFamily="34" charset="0"/>
            </a:endParaRPr>
          </a:p>
        </p:txBody>
      </p:sp>
      <p:sp>
        <p:nvSpPr>
          <p:cNvPr id="34823" name="TextBox 7">
            <a:extLst>
              <a:ext uri="{FF2B5EF4-FFF2-40B4-BE49-F238E27FC236}">
                <a16:creationId xmlns:a16="http://schemas.microsoft.com/office/drawing/2014/main" id="{654FC5C3-A662-C6A9-AB5E-6014A71F6144}"/>
              </a:ext>
            </a:extLst>
          </p:cNvPr>
          <p:cNvSpPr txBox="1">
            <a:spLocks noChangeArrowheads="1"/>
          </p:cNvSpPr>
          <p:nvPr/>
        </p:nvSpPr>
        <p:spPr bwMode="auto">
          <a:xfrm>
            <a:off x="-685799" y="1676401"/>
            <a:ext cx="799385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3600" b="1">
                <a:solidFill>
                  <a:schemeClr val="bg1"/>
                </a:solidFill>
                <a:latin typeface="Times New Roman" panose="02020603050405020304" pitchFamily="18" charset="0"/>
                <a:cs typeface="Times New Roman" panose="02020603050405020304" pitchFamily="18" charset="0"/>
              </a:rPr>
              <a:t>THẢO LUẬN NHÓM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502446" y="497685"/>
            <a:ext cx="17283112" cy="162163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3900" b="1" i="1" dirty="0">
                <a:solidFill>
                  <a:srgbClr val="0000FF"/>
                </a:solidFill>
                <a:cs typeface="Times New Roman" panose="02020603050405020304" pitchFamily="18" charset="0"/>
              </a:rPr>
              <a:t>2.2. </a:t>
            </a:r>
            <a:r>
              <a:rPr lang="en-US" sz="3900" b="1" i="1" dirty="0" err="1">
                <a:solidFill>
                  <a:srgbClr val="0000FF"/>
                </a:solidFill>
                <a:cs typeface="Times New Roman" panose="02020603050405020304" pitchFamily="18" charset="0"/>
              </a:rPr>
              <a:t>Kinh</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tế</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chính</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trị</a:t>
            </a:r>
            <a:endParaRPr lang="en-US" sz="3900" b="1" i="1" dirty="0">
              <a:solidFill>
                <a:srgbClr val="0000FF"/>
              </a:solidFill>
              <a:cs typeface="Times New Roman" panose="02020603050405020304" pitchFamily="18" charset="0"/>
            </a:endParaRPr>
          </a:p>
          <a:p>
            <a:pPr marL="0" indent="0">
              <a:buNone/>
              <a:defRPr/>
            </a:pPr>
            <a:r>
              <a:rPr lang="en-US" altLang="en-US" sz="3900" b="1" i="1" dirty="0">
                <a:solidFill>
                  <a:srgbClr val="C00000"/>
                </a:solidFill>
                <a:cs typeface="Times New Roman" panose="02020603050405020304" pitchFamily="18" charset="0"/>
              </a:rPr>
              <a:t>2.2.1. </a:t>
            </a:r>
            <a:r>
              <a:rPr lang="en-US" altLang="en-US" sz="3900" b="1" i="1" dirty="0" err="1">
                <a:solidFill>
                  <a:srgbClr val="C00000"/>
                </a:solidFill>
                <a:cs typeface="Times New Roman" panose="02020603050405020304" pitchFamily="18" charset="0"/>
              </a:rPr>
              <a:t>Học</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thuyết</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giá</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trị</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và</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giá</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trị</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thặng</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dư</a:t>
            </a:r>
            <a:endParaRPr lang="en-US" sz="3600" b="1" i="1" dirty="0">
              <a:solidFill>
                <a:srgbClr val="C00000"/>
              </a:solidFill>
              <a:cs typeface="Times New Roman" panose="02020603050405020304" pitchFamily="18" charset="0"/>
            </a:endParaRPr>
          </a:p>
        </p:txBody>
      </p:sp>
      <p:sp>
        <p:nvSpPr>
          <p:cNvPr id="5" name="Title 1">
            <a:extLst>
              <a:ext uri="{FF2B5EF4-FFF2-40B4-BE49-F238E27FC236}">
                <a16:creationId xmlns:a16="http://schemas.microsoft.com/office/drawing/2014/main" id="{E77E98A9-8ACF-0B46-FD29-57834A47491E}"/>
              </a:ext>
            </a:extLst>
          </p:cNvPr>
          <p:cNvSpPr>
            <a:spLocks noGrp="1"/>
          </p:cNvSpPr>
          <p:nvPr>
            <p:ph type="title"/>
          </p:nvPr>
        </p:nvSpPr>
        <p:spPr>
          <a:xfrm>
            <a:off x="2124076" y="2336009"/>
            <a:ext cx="5507832" cy="1497806"/>
          </a:xfrm>
          <a:extLst>
            <a:ext uri="{91240B29-F687-4F45-9708-019B960494DF}">
              <a14:hiddenLine xmlns:a14="http://schemas.microsoft.com/office/drawing/2010/main" w="28575">
                <a:solidFill>
                  <a:srgbClr val="000000"/>
                </a:solidFill>
                <a:miter lim="800000"/>
                <a:headEnd/>
                <a:tailEnd/>
              </a14:hiddenLine>
            </a:ext>
          </a:extLst>
        </p:spPr>
        <p:txBody>
          <a:bodyPr/>
          <a:lstStyle/>
          <a:p>
            <a:pPr marL="514350" indent="-514350">
              <a:buFont typeface="Wingdings" panose="05000000000000000000" pitchFamily="2" charset="2"/>
              <a:buChar char="v"/>
            </a:pPr>
            <a:r>
              <a:rPr lang="en-US" altLang="en-US" sz="3600" b="1" dirty="0" err="1">
                <a:latin typeface="+mn-lt"/>
                <a:cs typeface="Times New Roman" panose="02020603050405020304" pitchFamily="18" charset="0"/>
              </a:rPr>
              <a:t>Hàng</a:t>
            </a:r>
            <a:r>
              <a:rPr lang="en-US" altLang="en-US" sz="3600" b="1" dirty="0">
                <a:latin typeface="+mn-lt"/>
                <a:cs typeface="Times New Roman" panose="02020603050405020304" pitchFamily="18" charset="0"/>
              </a:rPr>
              <a:t> </a:t>
            </a:r>
            <a:r>
              <a:rPr lang="en-US" altLang="en-US" sz="3600" b="1" dirty="0" err="1">
                <a:latin typeface="+mn-lt"/>
                <a:cs typeface="Times New Roman" panose="02020603050405020304" pitchFamily="18" charset="0"/>
              </a:rPr>
              <a:t>hóa</a:t>
            </a:r>
            <a:endParaRPr lang="en-US" altLang="en-US" sz="3600" dirty="0">
              <a:latin typeface="+mn-lt"/>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8153402" y="3688081"/>
            <a:ext cx="10027920" cy="2967514"/>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just">
              <a:lnSpc>
                <a:spcPct val="150000"/>
              </a:lnSpc>
              <a:defRPr/>
            </a:pPr>
            <a:r>
              <a:rPr lang="en-US" sz="3600" i="1" dirty="0">
                <a:latin typeface="+mn-lt"/>
                <a:cs typeface="Times New Roman" panose="02020603050405020304" pitchFamily="18" charset="0"/>
              </a:rPr>
              <a:t>- </a:t>
            </a:r>
            <a:r>
              <a:rPr lang="en-US" sz="4000" i="1" dirty="0" err="1">
                <a:solidFill>
                  <a:srgbClr val="111111"/>
                </a:solidFill>
                <a:latin typeface="+mn-lt"/>
                <a:cs typeface="Times New Roman" panose="02020603050405020304" pitchFamily="18" charset="0"/>
              </a:rPr>
              <a:t>Khái</a:t>
            </a:r>
            <a:r>
              <a:rPr lang="en-US" sz="4000" i="1" dirty="0">
                <a:solidFill>
                  <a:srgbClr val="111111"/>
                </a:solidFill>
                <a:latin typeface="+mn-lt"/>
                <a:cs typeface="Times New Roman" panose="02020603050405020304" pitchFamily="18" charset="0"/>
              </a:rPr>
              <a:t> </a:t>
            </a:r>
            <a:r>
              <a:rPr lang="en-US" sz="4000" i="1" dirty="0" err="1">
                <a:solidFill>
                  <a:srgbClr val="111111"/>
                </a:solidFill>
                <a:latin typeface="+mn-lt"/>
                <a:cs typeface="Times New Roman" panose="02020603050405020304" pitchFamily="18" charset="0"/>
              </a:rPr>
              <a:t>niệm</a:t>
            </a:r>
            <a:r>
              <a:rPr lang="en-US" sz="4000" i="1" dirty="0">
                <a:solidFill>
                  <a:srgbClr val="111111"/>
                </a:solidFill>
                <a:latin typeface="+mn-lt"/>
                <a:cs typeface="Times New Roman" panose="02020603050405020304" pitchFamily="18" charset="0"/>
              </a:rPr>
              <a:t>: </a:t>
            </a:r>
            <a:r>
              <a:rPr lang="en-US" altLang="vi-VN" sz="4000" dirty="0" err="1">
                <a:solidFill>
                  <a:srgbClr val="111111"/>
                </a:solidFill>
                <a:latin typeface="+mn-lt"/>
              </a:rPr>
              <a:t>Hàng</a:t>
            </a:r>
            <a:r>
              <a:rPr lang="en-US" altLang="vi-VN" sz="4000" dirty="0">
                <a:solidFill>
                  <a:srgbClr val="111111"/>
                </a:solidFill>
                <a:latin typeface="+mn-lt"/>
              </a:rPr>
              <a:t> </a:t>
            </a:r>
            <a:r>
              <a:rPr lang="en-US" altLang="vi-VN" sz="4000" dirty="0" err="1">
                <a:solidFill>
                  <a:srgbClr val="111111"/>
                </a:solidFill>
                <a:latin typeface="+mn-lt"/>
              </a:rPr>
              <a:t>hóa</a:t>
            </a:r>
            <a:r>
              <a:rPr lang="en-US" altLang="vi-VN" sz="4000" dirty="0">
                <a:solidFill>
                  <a:srgbClr val="111111"/>
                </a:solidFill>
                <a:latin typeface="+mn-lt"/>
              </a:rPr>
              <a:t> </a:t>
            </a:r>
            <a:r>
              <a:rPr lang="en-US" altLang="vi-VN" sz="4000" dirty="0" err="1">
                <a:solidFill>
                  <a:srgbClr val="111111"/>
                </a:solidFill>
                <a:latin typeface="+mn-lt"/>
              </a:rPr>
              <a:t>là</a:t>
            </a:r>
            <a:r>
              <a:rPr lang="en-US" altLang="vi-VN" sz="4000" dirty="0">
                <a:solidFill>
                  <a:srgbClr val="111111"/>
                </a:solidFill>
                <a:latin typeface="+mn-lt"/>
              </a:rPr>
              <a:t> </a:t>
            </a:r>
            <a:r>
              <a:rPr lang="en-US" altLang="vi-VN" sz="4000" u="sng" dirty="0" err="1">
                <a:solidFill>
                  <a:srgbClr val="111111"/>
                </a:solidFill>
                <a:latin typeface="+mn-lt"/>
              </a:rPr>
              <a:t>sản</a:t>
            </a:r>
            <a:r>
              <a:rPr lang="en-US" altLang="vi-VN" sz="4000" u="sng" dirty="0">
                <a:solidFill>
                  <a:srgbClr val="111111"/>
                </a:solidFill>
                <a:latin typeface="+mn-lt"/>
              </a:rPr>
              <a:t> </a:t>
            </a:r>
            <a:r>
              <a:rPr lang="en-US" altLang="vi-VN" sz="4000" u="sng" dirty="0" err="1">
                <a:solidFill>
                  <a:srgbClr val="111111"/>
                </a:solidFill>
                <a:latin typeface="+mn-lt"/>
              </a:rPr>
              <a:t>phẩm</a:t>
            </a:r>
            <a:r>
              <a:rPr lang="en-US" altLang="vi-VN" sz="4000" u="sng" dirty="0">
                <a:solidFill>
                  <a:srgbClr val="111111"/>
                </a:solidFill>
                <a:latin typeface="+mn-lt"/>
              </a:rPr>
              <a:t> </a:t>
            </a:r>
            <a:r>
              <a:rPr lang="en-US" altLang="vi-VN" sz="4000" u="sng" dirty="0" err="1">
                <a:solidFill>
                  <a:srgbClr val="111111"/>
                </a:solidFill>
                <a:latin typeface="+mn-lt"/>
              </a:rPr>
              <a:t>của</a:t>
            </a:r>
            <a:r>
              <a:rPr lang="en-US" altLang="vi-VN" sz="4000" u="sng" dirty="0">
                <a:solidFill>
                  <a:srgbClr val="111111"/>
                </a:solidFill>
                <a:latin typeface="+mn-lt"/>
              </a:rPr>
              <a:t> </a:t>
            </a:r>
            <a:r>
              <a:rPr lang="en-US" altLang="vi-VN" sz="4000" u="sng" dirty="0" err="1">
                <a:solidFill>
                  <a:srgbClr val="111111"/>
                </a:solidFill>
                <a:latin typeface="+mn-lt"/>
              </a:rPr>
              <a:t>lao</a:t>
            </a:r>
            <a:r>
              <a:rPr lang="en-US" altLang="vi-VN" sz="4000" u="sng" dirty="0">
                <a:solidFill>
                  <a:srgbClr val="111111"/>
                </a:solidFill>
                <a:latin typeface="+mn-lt"/>
              </a:rPr>
              <a:t> </a:t>
            </a:r>
            <a:r>
              <a:rPr lang="en-US" altLang="vi-VN" sz="4000" u="sng" dirty="0" err="1">
                <a:solidFill>
                  <a:srgbClr val="111111"/>
                </a:solidFill>
                <a:latin typeface="+mn-lt"/>
              </a:rPr>
              <a:t>động</a:t>
            </a:r>
            <a:r>
              <a:rPr lang="en-US" altLang="vi-VN" sz="4000" dirty="0">
                <a:solidFill>
                  <a:srgbClr val="111111"/>
                </a:solidFill>
                <a:latin typeface="+mn-lt"/>
              </a:rPr>
              <a:t>, </a:t>
            </a:r>
            <a:r>
              <a:rPr lang="en-US" altLang="vi-VN" sz="4000" u="sng" dirty="0" err="1">
                <a:solidFill>
                  <a:srgbClr val="111111"/>
                </a:solidFill>
                <a:latin typeface="+mn-lt"/>
              </a:rPr>
              <a:t>thỏa</a:t>
            </a:r>
            <a:r>
              <a:rPr lang="en-US" altLang="vi-VN" sz="4000" u="sng" dirty="0">
                <a:solidFill>
                  <a:srgbClr val="111111"/>
                </a:solidFill>
                <a:latin typeface="+mn-lt"/>
              </a:rPr>
              <a:t> </a:t>
            </a:r>
            <a:r>
              <a:rPr lang="en-US" altLang="vi-VN" sz="4000" u="sng" dirty="0" err="1">
                <a:solidFill>
                  <a:srgbClr val="111111"/>
                </a:solidFill>
                <a:latin typeface="+mn-lt"/>
              </a:rPr>
              <a:t>mãn</a:t>
            </a:r>
            <a:r>
              <a:rPr lang="en-US" altLang="vi-VN" sz="4000" u="sng" dirty="0">
                <a:solidFill>
                  <a:srgbClr val="111111"/>
                </a:solidFill>
                <a:latin typeface="+mn-lt"/>
              </a:rPr>
              <a:t> </a:t>
            </a:r>
            <a:r>
              <a:rPr lang="en-US" altLang="vi-VN" sz="4000" u="sng" dirty="0" err="1">
                <a:solidFill>
                  <a:srgbClr val="111111"/>
                </a:solidFill>
                <a:latin typeface="+mn-lt"/>
              </a:rPr>
              <a:t>nhu</a:t>
            </a:r>
            <a:r>
              <a:rPr lang="en-US" altLang="vi-VN" sz="4000" u="sng" dirty="0">
                <a:solidFill>
                  <a:srgbClr val="111111"/>
                </a:solidFill>
                <a:latin typeface="+mn-lt"/>
              </a:rPr>
              <a:t> </a:t>
            </a:r>
            <a:r>
              <a:rPr lang="en-US" altLang="vi-VN" sz="4000" u="sng" dirty="0" err="1">
                <a:solidFill>
                  <a:srgbClr val="111111"/>
                </a:solidFill>
                <a:latin typeface="+mn-lt"/>
              </a:rPr>
              <a:t>cầu</a:t>
            </a:r>
            <a:r>
              <a:rPr lang="en-US" altLang="vi-VN" sz="4000" u="sng" dirty="0">
                <a:solidFill>
                  <a:srgbClr val="111111"/>
                </a:solidFill>
                <a:latin typeface="+mn-lt"/>
              </a:rPr>
              <a:t> </a:t>
            </a:r>
            <a:r>
              <a:rPr lang="en-US" altLang="vi-VN" sz="4000" dirty="0" err="1">
                <a:solidFill>
                  <a:srgbClr val="111111"/>
                </a:solidFill>
                <a:latin typeface="+mn-lt"/>
              </a:rPr>
              <a:t>nào</a:t>
            </a:r>
            <a:r>
              <a:rPr lang="en-US" altLang="vi-VN" sz="4000" dirty="0">
                <a:solidFill>
                  <a:srgbClr val="111111"/>
                </a:solidFill>
                <a:latin typeface="+mn-lt"/>
              </a:rPr>
              <a:t> </a:t>
            </a:r>
            <a:r>
              <a:rPr lang="en-US" altLang="vi-VN" sz="4000" dirty="0" err="1">
                <a:solidFill>
                  <a:srgbClr val="111111"/>
                </a:solidFill>
                <a:latin typeface="+mn-lt"/>
              </a:rPr>
              <a:t>đó</a:t>
            </a:r>
            <a:r>
              <a:rPr lang="en-US" altLang="vi-VN" sz="4000" dirty="0">
                <a:solidFill>
                  <a:srgbClr val="111111"/>
                </a:solidFill>
                <a:latin typeface="+mn-lt"/>
              </a:rPr>
              <a:t> </a:t>
            </a:r>
            <a:r>
              <a:rPr lang="en-US" altLang="vi-VN" sz="4000" dirty="0" err="1">
                <a:solidFill>
                  <a:srgbClr val="111111"/>
                </a:solidFill>
                <a:latin typeface="+mn-lt"/>
              </a:rPr>
              <a:t>của</a:t>
            </a:r>
            <a:r>
              <a:rPr lang="en-US" altLang="vi-VN" sz="4000" dirty="0">
                <a:solidFill>
                  <a:srgbClr val="111111"/>
                </a:solidFill>
                <a:latin typeface="+mn-lt"/>
              </a:rPr>
              <a:t> con </a:t>
            </a:r>
            <a:r>
              <a:rPr lang="en-US" altLang="vi-VN" sz="4000" dirty="0" err="1">
                <a:solidFill>
                  <a:srgbClr val="111111"/>
                </a:solidFill>
                <a:latin typeface="+mn-lt"/>
              </a:rPr>
              <a:t>người</a:t>
            </a:r>
            <a:r>
              <a:rPr lang="en-US" altLang="vi-VN" sz="4000" dirty="0">
                <a:solidFill>
                  <a:srgbClr val="111111"/>
                </a:solidFill>
                <a:latin typeface="+mn-lt"/>
              </a:rPr>
              <a:t>, </a:t>
            </a:r>
            <a:r>
              <a:rPr lang="en-US" altLang="vi-VN" sz="4000" dirty="0" err="1">
                <a:solidFill>
                  <a:srgbClr val="111111"/>
                </a:solidFill>
                <a:latin typeface="+mn-lt"/>
              </a:rPr>
              <a:t>thông</a:t>
            </a:r>
            <a:r>
              <a:rPr lang="en-US" altLang="vi-VN" sz="4000" dirty="0">
                <a:solidFill>
                  <a:srgbClr val="111111"/>
                </a:solidFill>
                <a:latin typeface="+mn-lt"/>
              </a:rPr>
              <a:t> qua </a:t>
            </a:r>
            <a:r>
              <a:rPr lang="en-US" altLang="vi-VN" sz="4000" u="sng" dirty="0" err="1">
                <a:solidFill>
                  <a:srgbClr val="111111"/>
                </a:solidFill>
                <a:latin typeface="+mn-lt"/>
              </a:rPr>
              <a:t>trao</a:t>
            </a:r>
            <a:r>
              <a:rPr lang="en-US" altLang="vi-VN" sz="4000" u="sng" dirty="0">
                <a:solidFill>
                  <a:srgbClr val="111111"/>
                </a:solidFill>
                <a:latin typeface="+mn-lt"/>
              </a:rPr>
              <a:t> </a:t>
            </a:r>
            <a:r>
              <a:rPr lang="en-US" altLang="vi-VN" sz="4000" u="sng" dirty="0" err="1">
                <a:solidFill>
                  <a:srgbClr val="111111"/>
                </a:solidFill>
                <a:latin typeface="+mn-lt"/>
              </a:rPr>
              <a:t>đổi</a:t>
            </a:r>
            <a:r>
              <a:rPr lang="en-US" altLang="vi-VN" sz="4000" u="sng" dirty="0">
                <a:solidFill>
                  <a:srgbClr val="111111"/>
                </a:solidFill>
                <a:latin typeface="+mn-lt"/>
              </a:rPr>
              <a:t> </a:t>
            </a:r>
            <a:r>
              <a:rPr lang="en-US" altLang="vi-VN" sz="4000" u="sng" dirty="0" err="1">
                <a:solidFill>
                  <a:srgbClr val="111111"/>
                </a:solidFill>
                <a:latin typeface="+mn-lt"/>
              </a:rPr>
              <a:t>mua</a:t>
            </a:r>
            <a:r>
              <a:rPr lang="en-US" altLang="vi-VN" sz="4000" u="sng" dirty="0">
                <a:solidFill>
                  <a:srgbClr val="111111"/>
                </a:solidFill>
                <a:latin typeface="+mn-lt"/>
              </a:rPr>
              <a:t> – </a:t>
            </a:r>
            <a:r>
              <a:rPr lang="en-US" altLang="vi-VN" sz="4000" u="sng" dirty="0" err="1">
                <a:solidFill>
                  <a:srgbClr val="111111"/>
                </a:solidFill>
                <a:latin typeface="+mn-lt"/>
              </a:rPr>
              <a:t>bán</a:t>
            </a:r>
            <a:r>
              <a:rPr lang="en-US" altLang="vi-VN" sz="4000" dirty="0">
                <a:solidFill>
                  <a:srgbClr val="111111"/>
                </a:solidFill>
                <a:latin typeface="+mn-lt"/>
              </a:rPr>
              <a:t>.</a:t>
            </a:r>
          </a:p>
          <a:p>
            <a:pPr algn="l">
              <a:defRPr/>
            </a:pPr>
            <a:endParaRPr lang="en-US" altLang="en-US" sz="3600" u="sng" dirty="0">
              <a:latin typeface="Times New Roman" panose="02020603050405020304" pitchFamily="18" charset="0"/>
              <a:cs typeface="Times New Roman" panose="02020603050405020304" pitchFamily="18" charset="0"/>
            </a:endParaRPr>
          </a:p>
        </p:txBody>
      </p:sp>
      <p:pic>
        <p:nvPicPr>
          <p:cNvPr id="162818" name="Picture 2" descr="Tấp nập chợ hoa ngày cận Tết">
            <a:extLst>
              <a:ext uri="{FF2B5EF4-FFF2-40B4-BE49-F238E27FC236}">
                <a16:creationId xmlns:a16="http://schemas.microsoft.com/office/drawing/2014/main" id="{BD446F15-2989-9175-949E-ECA05895C8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367" y="3476625"/>
            <a:ext cx="7803354" cy="595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par>
                                <p:cTn id="13" presetID="16" presetClass="entr" presetSubtype="21" fill="hold" nodeType="withEffect">
                                  <p:stCondLst>
                                    <p:cond delay="0"/>
                                  </p:stCondLst>
                                  <p:childTnLst>
                                    <p:set>
                                      <p:cBhvr>
                                        <p:cTn id="14" dur="1" fill="hold">
                                          <p:stCondLst>
                                            <p:cond delay="0"/>
                                          </p:stCondLst>
                                        </p:cTn>
                                        <p:tgtEl>
                                          <p:spTgt spid="162818"/>
                                        </p:tgtEl>
                                        <p:attrNameLst>
                                          <p:attrName>style.visibility</p:attrName>
                                        </p:attrNameLst>
                                      </p:cBhvr>
                                      <p:to>
                                        <p:strVal val="visible"/>
                                      </p:to>
                                    </p:set>
                                    <p:animEffect transition="in" filter="barn(inVertical)">
                                      <p:cBhvr>
                                        <p:cTn id="15" dur="500"/>
                                        <p:tgtEl>
                                          <p:spTgt spid="162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16" name="TextBox 15">
            <a:extLst>
              <a:ext uri="{FF2B5EF4-FFF2-40B4-BE49-F238E27FC236}">
                <a16:creationId xmlns:a16="http://schemas.microsoft.com/office/drawing/2014/main" id="{54837994-7CE5-B3D0-6DD2-6FE2DACE523A}"/>
              </a:ext>
            </a:extLst>
          </p:cNvPr>
          <p:cNvSpPr txBox="1"/>
          <p:nvPr/>
        </p:nvSpPr>
        <p:spPr>
          <a:xfrm>
            <a:off x="9601200" y="1570632"/>
            <a:ext cx="5119116" cy="830997"/>
          </a:xfrm>
          <a:prstGeom prst="rect">
            <a:avLst/>
          </a:prstGeom>
          <a:noFill/>
        </p:spPr>
        <p:txBody>
          <a:bodyPr wrap="square" rtlCol="0">
            <a:spAutoFit/>
          </a:bodyPr>
          <a:lstStyle/>
          <a:p>
            <a:pPr algn="ctr"/>
            <a:r>
              <a:rPr lang="en-US" altLang="en-US" sz="4800" b="1" dirty="0" err="1">
                <a:solidFill>
                  <a:srgbClr val="00B050"/>
                </a:solidFill>
                <a:cs typeface="Times New Roman" panose="02020603050405020304" pitchFamily="18" charset="0"/>
              </a:rPr>
              <a:t>Hàng</a:t>
            </a:r>
            <a:r>
              <a:rPr lang="en-US" altLang="en-US" sz="4800" b="1" dirty="0">
                <a:solidFill>
                  <a:srgbClr val="00B050"/>
                </a:solidFill>
                <a:cs typeface="Times New Roman" panose="02020603050405020304" pitchFamily="18" charset="0"/>
              </a:rPr>
              <a:t> </a:t>
            </a:r>
            <a:r>
              <a:rPr lang="en-US" altLang="en-US" sz="4800" b="1" dirty="0" err="1">
                <a:solidFill>
                  <a:srgbClr val="00B050"/>
                </a:solidFill>
                <a:cs typeface="Times New Roman" panose="02020603050405020304" pitchFamily="18" charset="0"/>
              </a:rPr>
              <a:t>hóa</a:t>
            </a:r>
            <a:endParaRPr lang="vi-VN" sz="4800" b="1" dirty="0">
              <a:solidFill>
                <a:srgbClr val="00B050"/>
              </a:solidFill>
              <a:latin typeface="Arial" panose="020B0604020202020204" pitchFamily="34" charset="0"/>
              <a:ea typeface="Roboto" panose="02000000000000000000" pitchFamily="2" charset="0"/>
              <a:cs typeface="Arial" panose="020B0604020202020204" pitchFamily="34" charset="0"/>
            </a:endParaRPr>
          </a:p>
        </p:txBody>
      </p:sp>
      <p:grpSp>
        <p:nvGrpSpPr>
          <p:cNvPr id="47" name="Nhóm 70">
            <a:extLst>
              <a:ext uri="{FF2B5EF4-FFF2-40B4-BE49-F238E27FC236}">
                <a16:creationId xmlns:a16="http://schemas.microsoft.com/office/drawing/2014/main" id="{F303BA05-CBE6-174B-9F99-A4203BD96144}"/>
              </a:ext>
            </a:extLst>
          </p:cNvPr>
          <p:cNvGrpSpPr/>
          <p:nvPr/>
        </p:nvGrpSpPr>
        <p:grpSpPr>
          <a:xfrm>
            <a:off x="5675769" y="3861252"/>
            <a:ext cx="12048390" cy="1360823"/>
            <a:chOff x="669416" y="2553057"/>
            <a:chExt cx="5788586" cy="907216"/>
          </a:xfrm>
        </p:grpSpPr>
        <p:sp>
          <p:nvSpPr>
            <p:cNvPr id="48" name="TextBox 27">
              <a:extLst>
                <a:ext uri="{FF2B5EF4-FFF2-40B4-BE49-F238E27FC236}">
                  <a16:creationId xmlns:a16="http://schemas.microsoft.com/office/drawing/2014/main" id="{317C4C56-C5C3-8959-4589-9F510B40E5A9}"/>
                </a:ext>
              </a:extLst>
            </p:cNvPr>
            <p:cNvSpPr txBox="1"/>
            <p:nvPr/>
          </p:nvSpPr>
          <p:spPr>
            <a:xfrm>
              <a:off x="1085689" y="2553057"/>
              <a:ext cx="5372313" cy="907216"/>
            </a:xfrm>
            <a:prstGeom prst="rect">
              <a:avLst/>
            </a:prstGeom>
            <a:noFill/>
          </p:spPr>
          <p:txBody>
            <a:bodyPr wrap="square" rtlCol="0">
              <a:spAutoFit/>
            </a:bodyPr>
            <a:lstStyle/>
            <a:p>
              <a:pPr algn="just">
                <a:lnSpc>
                  <a:spcPct val="120000"/>
                </a:lnSpc>
              </a:pPr>
              <a:r>
                <a:rPr lang="en-US" sz="3600" i="1" dirty="0" err="1">
                  <a:solidFill>
                    <a:srgbClr val="111111"/>
                  </a:solidFill>
                  <a:cs typeface="Times New Roman" panose="02020603050405020304" pitchFamily="18" charset="0"/>
                </a:rPr>
                <a:t>Giá</a:t>
              </a:r>
              <a:r>
                <a:rPr lang="en-US" sz="3600" i="1" dirty="0">
                  <a:solidFill>
                    <a:srgbClr val="111111"/>
                  </a:solidFill>
                  <a:cs typeface="Times New Roman" panose="02020603050405020304" pitchFamily="18" charset="0"/>
                </a:rPr>
                <a:t> </a:t>
              </a:r>
              <a:r>
                <a:rPr lang="en-US" sz="3600" i="1" dirty="0" err="1">
                  <a:solidFill>
                    <a:srgbClr val="111111"/>
                  </a:solidFill>
                  <a:cs typeface="Times New Roman" panose="02020603050405020304" pitchFamily="18" charset="0"/>
                </a:rPr>
                <a:t>trị</a:t>
              </a:r>
              <a:r>
                <a:rPr lang="en-US" sz="3600" i="1" dirty="0">
                  <a:solidFill>
                    <a:srgbClr val="111111"/>
                  </a:solidFill>
                  <a:cs typeface="Times New Roman" panose="02020603050405020304" pitchFamily="18" charset="0"/>
                </a:rPr>
                <a:t> </a:t>
              </a:r>
              <a:r>
                <a:rPr lang="en-US" sz="3600" i="1" dirty="0" err="1">
                  <a:solidFill>
                    <a:srgbClr val="111111"/>
                  </a:solidFill>
                  <a:cs typeface="Times New Roman" panose="02020603050405020304" pitchFamily="18" charset="0"/>
                </a:rPr>
                <a:t>sử</a:t>
              </a:r>
              <a:r>
                <a:rPr lang="en-US" sz="3600" i="1" dirty="0">
                  <a:solidFill>
                    <a:srgbClr val="111111"/>
                  </a:solidFill>
                  <a:cs typeface="Times New Roman" panose="02020603050405020304" pitchFamily="18" charset="0"/>
                </a:rPr>
                <a:t> </a:t>
              </a:r>
              <a:r>
                <a:rPr lang="en-US" sz="3600" i="1" dirty="0" err="1">
                  <a:solidFill>
                    <a:srgbClr val="111111"/>
                  </a:solidFill>
                  <a:cs typeface="Times New Roman" panose="02020603050405020304" pitchFamily="18" charset="0"/>
                </a:rPr>
                <a:t>dụng</a:t>
              </a:r>
              <a:r>
                <a:rPr lang="en-US" sz="3600" dirty="0">
                  <a:solidFill>
                    <a:srgbClr val="111111"/>
                  </a:solidFill>
                  <a:cs typeface="Times New Roman" panose="02020603050405020304" pitchFamily="18" charset="0"/>
                </a:rPr>
                <a:t> </a:t>
              </a:r>
              <a:r>
                <a:rPr lang="en-US" sz="3600" i="1" dirty="0" err="1">
                  <a:solidFill>
                    <a:srgbClr val="111111"/>
                  </a:solidFill>
                  <a:cs typeface="Times New Roman" panose="02020603050405020304" pitchFamily="18" charset="0"/>
                </a:rPr>
                <a:t>của</a:t>
              </a:r>
              <a:r>
                <a:rPr lang="en-US" sz="3600" i="1" dirty="0">
                  <a:solidFill>
                    <a:srgbClr val="111111"/>
                  </a:solidFill>
                  <a:cs typeface="Times New Roman" panose="02020603050405020304" pitchFamily="18" charset="0"/>
                </a:rPr>
                <a:t> </a:t>
              </a:r>
              <a:r>
                <a:rPr lang="en-US" sz="3600" i="1" dirty="0" err="1">
                  <a:solidFill>
                    <a:srgbClr val="111111"/>
                  </a:solidFill>
                  <a:cs typeface="Times New Roman" panose="02020603050405020304" pitchFamily="18" charset="0"/>
                </a:rPr>
                <a:t>hàng</a:t>
              </a:r>
              <a:r>
                <a:rPr lang="en-US" sz="3600" i="1" dirty="0">
                  <a:solidFill>
                    <a:srgbClr val="111111"/>
                  </a:solidFill>
                  <a:cs typeface="Times New Roman" panose="02020603050405020304" pitchFamily="18" charset="0"/>
                </a:rPr>
                <a:t> </a:t>
              </a:r>
              <a:r>
                <a:rPr lang="en-US" sz="3600" i="1" dirty="0" err="1">
                  <a:solidFill>
                    <a:srgbClr val="111111"/>
                  </a:solidFill>
                  <a:cs typeface="Times New Roman" panose="02020603050405020304" pitchFamily="18" charset="0"/>
                </a:rPr>
                <a:t>hóa</a:t>
              </a:r>
              <a:r>
                <a:rPr lang="en-US" sz="3600" dirty="0">
                  <a:solidFill>
                    <a:srgbClr val="111111"/>
                  </a:solidFill>
                  <a:cs typeface="Times New Roman" panose="02020603050405020304" pitchFamily="18" charset="0"/>
                </a:rPr>
                <a:t> </a:t>
              </a:r>
              <a:r>
                <a:rPr lang="en-US" sz="3600" dirty="0" err="1">
                  <a:solidFill>
                    <a:srgbClr val="111111"/>
                  </a:solidFill>
                  <a:cs typeface="Times New Roman" panose="02020603050405020304" pitchFamily="18" charset="0"/>
                </a:rPr>
                <a:t>là</a:t>
              </a:r>
              <a:r>
                <a:rPr lang="en-US" sz="3600" dirty="0">
                  <a:solidFill>
                    <a:srgbClr val="111111"/>
                  </a:solidFill>
                  <a:cs typeface="Times New Roman" panose="02020603050405020304" pitchFamily="18" charset="0"/>
                </a:rPr>
                <a:t>………………. </a:t>
              </a:r>
              <a:r>
                <a:rPr lang="en-US" sz="3600" dirty="0" err="1">
                  <a:solidFill>
                    <a:srgbClr val="111111"/>
                  </a:solidFill>
                  <a:cs typeface="Times New Roman" panose="02020603050405020304" pitchFamily="18" charset="0"/>
                </a:rPr>
                <a:t>của</a:t>
              </a:r>
              <a:r>
                <a:rPr lang="en-US" sz="3600" dirty="0">
                  <a:solidFill>
                    <a:srgbClr val="111111"/>
                  </a:solidFill>
                  <a:cs typeface="Times New Roman" panose="02020603050405020304" pitchFamily="18" charset="0"/>
                </a:rPr>
                <a:t> </a:t>
              </a:r>
              <a:r>
                <a:rPr lang="en-US" sz="3600" dirty="0" err="1">
                  <a:solidFill>
                    <a:srgbClr val="111111"/>
                  </a:solidFill>
                  <a:cs typeface="Times New Roman" panose="02020603050405020304" pitchFamily="18" charset="0"/>
                </a:rPr>
                <a:t>vật</a:t>
              </a:r>
              <a:r>
                <a:rPr lang="en-US" sz="3600" dirty="0">
                  <a:solidFill>
                    <a:srgbClr val="111111"/>
                  </a:solidFill>
                  <a:cs typeface="Times New Roman" panose="02020603050405020304" pitchFamily="18" charset="0"/>
                </a:rPr>
                <a:t> </a:t>
              </a:r>
              <a:r>
                <a:rPr lang="en-US" sz="3600" dirty="0" err="1">
                  <a:solidFill>
                    <a:srgbClr val="111111"/>
                  </a:solidFill>
                  <a:cs typeface="Times New Roman" panose="02020603050405020304" pitchFamily="18" charset="0"/>
                </a:rPr>
                <a:t>phẩm</a:t>
              </a:r>
              <a:r>
                <a:rPr lang="en-US" sz="3600" dirty="0">
                  <a:solidFill>
                    <a:srgbClr val="111111"/>
                  </a:solidFill>
                  <a:cs typeface="Times New Roman" panose="02020603050405020304" pitchFamily="18" charset="0"/>
                </a:rPr>
                <a:t> </a:t>
              </a:r>
              <a:r>
                <a:rPr lang="en-US" sz="3600" dirty="0" err="1">
                  <a:solidFill>
                    <a:srgbClr val="111111"/>
                  </a:solidFill>
                  <a:cs typeface="Times New Roman" panose="02020603050405020304" pitchFamily="18" charset="0"/>
                </a:rPr>
                <a:t>có</a:t>
              </a:r>
              <a:r>
                <a:rPr lang="en-US" sz="3600" dirty="0">
                  <a:solidFill>
                    <a:srgbClr val="111111"/>
                  </a:solidFill>
                  <a:cs typeface="Times New Roman" panose="02020603050405020304" pitchFamily="18" charset="0"/>
                </a:rPr>
                <a:t> </a:t>
              </a:r>
              <a:r>
                <a:rPr lang="en-US" sz="3600" dirty="0" err="1">
                  <a:solidFill>
                    <a:srgbClr val="111111"/>
                  </a:solidFill>
                  <a:cs typeface="Times New Roman" panose="02020603050405020304" pitchFamily="18" charset="0"/>
                </a:rPr>
                <a:t>thể</a:t>
              </a:r>
              <a:r>
                <a:rPr lang="en-US" sz="3600" dirty="0">
                  <a:solidFill>
                    <a:srgbClr val="111111"/>
                  </a:solidFill>
                  <a:cs typeface="Times New Roman" panose="02020603050405020304" pitchFamily="18" charset="0"/>
                </a:rPr>
                <a:t> </a:t>
              </a:r>
              <a:r>
                <a:rPr lang="en-US" sz="3600" dirty="0" err="1">
                  <a:solidFill>
                    <a:srgbClr val="111111"/>
                  </a:solidFill>
                  <a:cs typeface="Times New Roman" panose="02020603050405020304" pitchFamily="18" charset="0"/>
                </a:rPr>
                <a:t>thoả</a:t>
              </a:r>
              <a:r>
                <a:rPr lang="en-US" sz="3600" dirty="0">
                  <a:solidFill>
                    <a:srgbClr val="111111"/>
                  </a:solidFill>
                  <a:cs typeface="Times New Roman" panose="02020603050405020304" pitchFamily="18" charset="0"/>
                </a:rPr>
                <a:t> </a:t>
              </a:r>
              <a:r>
                <a:rPr lang="en-US" sz="3600" dirty="0" err="1">
                  <a:solidFill>
                    <a:srgbClr val="111111"/>
                  </a:solidFill>
                  <a:cs typeface="Times New Roman" panose="02020603050405020304" pitchFamily="18" charset="0"/>
                </a:rPr>
                <a:t>mãn</a:t>
              </a:r>
              <a:r>
                <a:rPr lang="en-US" sz="3600" dirty="0">
                  <a:solidFill>
                    <a:srgbClr val="111111"/>
                  </a:solidFill>
                  <a:cs typeface="Times New Roman" panose="02020603050405020304" pitchFamily="18" charset="0"/>
                </a:rPr>
                <a:t> </a:t>
              </a:r>
              <a:r>
                <a:rPr lang="en-US" sz="3600" dirty="0" err="1">
                  <a:solidFill>
                    <a:srgbClr val="111111"/>
                  </a:solidFill>
                  <a:cs typeface="Times New Roman" panose="02020603050405020304" pitchFamily="18" charset="0"/>
                </a:rPr>
                <a:t>nhu</a:t>
              </a:r>
              <a:r>
                <a:rPr lang="en-US" sz="3600" dirty="0">
                  <a:solidFill>
                    <a:srgbClr val="111111"/>
                  </a:solidFill>
                  <a:cs typeface="Times New Roman" panose="02020603050405020304" pitchFamily="18" charset="0"/>
                </a:rPr>
                <a:t> </a:t>
              </a:r>
              <a:r>
                <a:rPr lang="en-US" sz="3600" dirty="0" err="1">
                  <a:solidFill>
                    <a:srgbClr val="111111"/>
                  </a:solidFill>
                  <a:cs typeface="Times New Roman" panose="02020603050405020304" pitchFamily="18" charset="0"/>
                </a:rPr>
                <a:t>cầu</a:t>
              </a:r>
              <a:r>
                <a:rPr lang="en-US" sz="3600" dirty="0">
                  <a:solidFill>
                    <a:srgbClr val="111111"/>
                  </a:solidFill>
                  <a:cs typeface="Times New Roman" panose="02020603050405020304" pitchFamily="18" charset="0"/>
                </a:rPr>
                <a:t> </a:t>
              </a:r>
              <a:r>
                <a:rPr lang="en-US" sz="3600" dirty="0" err="1">
                  <a:solidFill>
                    <a:srgbClr val="111111"/>
                  </a:solidFill>
                  <a:cs typeface="Times New Roman" panose="02020603050405020304" pitchFamily="18" charset="0"/>
                </a:rPr>
                <a:t>của</a:t>
              </a:r>
              <a:r>
                <a:rPr lang="en-US" sz="3600" dirty="0">
                  <a:solidFill>
                    <a:srgbClr val="111111"/>
                  </a:solidFill>
                  <a:cs typeface="Times New Roman" panose="02020603050405020304" pitchFamily="18" charset="0"/>
                </a:rPr>
                <a:t> con </a:t>
              </a:r>
              <a:r>
                <a:rPr lang="en-US" sz="3600" dirty="0" err="1">
                  <a:solidFill>
                    <a:srgbClr val="111111"/>
                  </a:solidFill>
                  <a:cs typeface="Times New Roman" panose="02020603050405020304" pitchFamily="18" charset="0"/>
                </a:rPr>
                <a:t>người</a:t>
              </a:r>
              <a:r>
                <a:rPr lang="en-US" sz="3600" dirty="0">
                  <a:solidFill>
                    <a:srgbClr val="111111"/>
                  </a:solidFill>
                  <a:cs typeface="Times New Roman" panose="02020603050405020304" pitchFamily="18" charset="0"/>
                </a:rPr>
                <a:t>.</a:t>
              </a:r>
              <a:endParaRPr lang="en-US" sz="3750" dirty="0">
                <a:latin typeface="Arial" panose="020B0604020202020204" pitchFamily="34" charset="0"/>
                <a:ea typeface="Batang" panose="02030600000101010101" pitchFamily="18" charset="-127"/>
                <a:cs typeface="Arial" panose="020B0604020202020204" pitchFamily="34" charset="0"/>
              </a:endParaRPr>
            </a:p>
          </p:txBody>
        </p:sp>
        <p:grpSp>
          <p:nvGrpSpPr>
            <p:cNvPr id="49" name="Nhóm 72">
              <a:extLst>
                <a:ext uri="{FF2B5EF4-FFF2-40B4-BE49-F238E27FC236}">
                  <a16:creationId xmlns:a16="http://schemas.microsoft.com/office/drawing/2014/main" id="{F890CA21-C0CE-1F09-985C-0507EE6E146E}"/>
                </a:ext>
              </a:extLst>
            </p:cNvPr>
            <p:cNvGrpSpPr/>
            <p:nvPr/>
          </p:nvGrpSpPr>
          <p:grpSpPr>
            <a:xfrm rot="16200000">
              <a:off x="690749" y="3085589"/>
              <a:ext cx="330518" cy="373184"/>
              <a:chOff x="5963428" y="786027"/>
              <a:chExt cx="867388" cy="1034112"/>
            </a:xfrm>
          </p:grpSpPr>
          <p:sp>
            <p:nvSpPr>
              <p:cNvPr id="61" name="Lưu Đồ: Quyết Định 84">
                <a:extLst>
                  <a:ext uri="{FF2B5EF4-FFF2-40B4-BE49-F238E27FC236}">
                    <a16:creationId xmlns:a16="http://schemas.microsoft.com/office/drawing/2014/main" id="{3C0401FB-57CF-C726-157F-B5BC1386723A}"/>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sp>
            <p:nvSpPr>
              <p:cNvPr id="59" name="Lưu Đồ: Quyết Định 82">
                <a:extLst>
                  <a:ext uri="{FF2B5EF4-FFF2-40B4-BE49-F238E27FC236}">
                    <a16:creationId xmlns:a16="http://schemas.microsoft.com/office/drawing/2014/main" id="{987E904D-25EA-FF8D-FAEA-F1492BE3A07D}"/>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sp>
            <p:nvSpPr>
              <p:cNvPr id="57" name="Lưu Đồ: Quyết Định 80">
                <a:extLst>
                  <a:ext uri="{FF2B5EF4-FFF2-40B4-BE49-F238E27FC236}">
                    <a16:creationId xmlns:a16="http://schemas.microsoft.com/office/drawing/2014/main" id="{27F5FAC7-F436-0B51-2B15-00600D5AF6AA}"/>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sp>
            <p:nvSpPr>
              <p:cNvPr id="55" name="Lưu Đồ: Quyết Định 78">
                <a:extLst>
                  <a:ext uri="{FF2B5EF4-FFF2-40B4-BE49-F238E27FC236}">
                    <a16:creationId xmlns:a16="http://schemas.microsoft.com/office/drawing/2014/main" id="{BC077C8D-D843-DADE-01E8-475C0C3C7164}"/>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solidFill>
                    <a:schemeClr val="tx1"/>
                  </a:solidFill>
                </a:endParaRPr>
              </a:p>
            </p:txBody>
          </p:sp>
        </p:grpSp>
      </p:grpSp>
      <p:sp>
        <p:nvSpPr>
          <p:cNvPr id="4" name="TextBox 3">
            <a:extLst>
              <a:ext uri="{FF2B5EF4-FFF2-40B4-BE49-F238E27FC236}">
                <a16:creationId xmlns:a16="http://schemas.microsoft.com/office/drawing/2014/main" id="{87A939F8-D8CD-E5CD-DF48-2F26DD788E21}"/>
              </a:ext>
            </a:extLst>
          </p:cNvPr>
          <p:cNvSpPr txBox="1"/>
          <p:nvPr/>
        </p:nvSpPr>
        <p:spPr>
          <a:xfrm>
            <a:off x="461962" y="1028529"/>
            <a:ext cx="10025064" cy="646331"/>
          </a:xfrm>
          <a:prstGeom prst="rect">
            <a:avLst/>
          </a:prstGeom>
          <a:noFill/>
        </p:spPr>
        <p:txBody>
          <a:bodyPr wrap="square">
            <a:spAutoFit/>
          </a:bodyPr>
          <a:lstStyle/>
          <a:p>
            <a:pPr>
              <a:defRPr/>
            </a:pPr>
            <a:r>
              <a:rPr lang="en-US" altLang="en-US" sz="3600" b="1" i="1" dirty="0">
                <a:solidFill>
                  <a:srgbClr val="C00000"/>
                </a:solidFill>
                <a:cs typeface="Times New Roman" panose="02020603050405020304" pitchFamily="18" charset="0"/>
              </a:rPr>
              <a:t>2.2.1. </a:t>
            </a:r>
            <a:r>
              <a:rPr lang="en-US" altLang="en-US" sz="3600" b="1" i="1" dirty="0" err="1">
                <a:solidFill>
                  <a:srgbClr val="C00000"/>
                </a:solidFill>
                <a:cs typeface="Times New Roman" panose="02020603050405020304" pitchFamily="18" charset="0"/>
              </a:rPr>
              <a:t>Học</a:t>
            </a:r>
            <a:r>
              <a:rPr lang="en-US" altLang="en-US" sz="3600" b="1" i="1" dirty="0">
                <a:solidFill>
                  <a:srgbClr val="C00000"/>
                </a:solidFill>
                <a:cs typeface="Times New Roman" panose="02020603050405020304" pitchFamily="18" charset="0"/>
              </a:rPr>
              <a:t> </a:t>
            </a:r>
            <a:r>
              <a:rPr lang="en-US" altLang="en-US" sz="3600" b="1" i="1" dirty="0" err="1">
                <a:solidFill>
                  <a:srgbClr val="C00000"/>
                </a:solidFill>
                <a:cs typeface="Times New Roman" panose="02020603050405020304" pitchFamily="18" charset="0"/>
              </a:rPr>
              <a:t>thuyết</a:t>
            </a:r>
            <a:r>
              <a:rPr lang="en-US" altLang="en-US" sz="3600" b="1" i="1" dirty="0">
                <a:solidFill>
                  <a:srgbClr val="C00000"/>
                </a:solidFill>
                <a:cs typeface="Times New Roman" panose="02020603050405020304" pitchFamily="18" charset="0"/>
              </a:rPr>
              <a:t> </a:t>
            </a:r>
            <a:r>
              <a:rPr lang="en-US" altLang="en-US" sz="3600" b="1" i="1" dirty="0" err="1">
                <a:solidFill>
                  <a:srgbClr val="C00000"/>
                </a:solidFill>
                <a:cs typeface="Times New Roman" panose="02020603050405020304" pitchFamily="18" charset="0"/>
              </a:rPr>
              <a:t>giá</a:t>
            </a:r>
            <a:r>
              <a:rPr lang="en-US" altLang="en-US" sz="3600" b="1" i="1" dirty="0">
                <a:solidFill>
                  <a:srgbClr val="C00000"/>
                </a:solidFill>
                <a:cs typeface="Times New Roman" panose="02020603050405020304" pitchFamily="18" charset="0"/>
              </a:rPr>
              <a:t> </a:t>
            </a:r>
            <a:r>
              <a:rPr lang="en-US" altLang="en-US" sz="3600" b="1" i="1" dirty="0" err="1">
                <a:solidFill>
                  <a:srgbClr val="C00000"/>
                </a:solidFill>
                <a:cs typeface="Times New Roman" panose="02020603050405020304" pitchFamily="18" charset="0"/>
              </a:rPr>
              <a:t>trị</a:t>
            </a:r>
            <a:r>
              <a:rPr lang="en-US" altLang="en-US" sz="3600" b="1" i="1" dirty="0">
                <a:solidFill>
                  <a:srgbClr val="C00000"/>
                </a:solidFill>
                <a:cs typeface="Times New Roman" panose="02020603050405020304" pitchFamily="18" charset="0"/>
              </a:rPr>
              <a:t> </a:t>
            </a:r>
            <a:r>
              <a:rPr lang="en-US" altLang="en-US" sz="3600" b="1" i="1" dirty="0" err="1">
                <a:solidFill>
                  <a:srgbClr val="C00000"/>
                </a:solidFill>
                <a:cs typeface="Times New Roman" panose="02020603050405020304" pitchFamily="18" charset="0"/>
              </a:rPr>
              <a:t>và</a:t>
            </a:r>
            <a:r>
              <a:rPr lang="en-US" altLang="en-US" sz="3600" b="1" i="1" dirty="0">
                <a:solidFill>
                  <a:srgbClr val="C00000"/>
                </a:solidFill>
                <a:cs typeface="Times New Roman" panose="02020603050405020304" pitchFamily="18" charset="0"/>
              </a:rPr>
              <a:t> </a:t>
            </a:r>
            <a:r>
              <a:rPr lang="en-US" altLang="en-US" sz="3600" b="1" i="1" dirty="0" err="1">
                <a:solidFill>
                  <a:srgbClr val="C00000"/>
                </a:solidFill>
                <a:cs typeface="Times New Roman" panose="02020603050405020304" pitchFamily="18" charset="0"/>
              </a:rPr>
              <a:t>giá</a:t>
            </a:r>
            <a:r>
              <a:rPr lang="en-US" altLang="en-US" sz="3600" b="1" i="1" dirty="0">
                <a:solidFill>
                  <a:srgbClr val="C00000"/>
                </a:solidFill>
                <a:cs typeface="Times New Roman" panose="02020603050405020304" pitchFamily="18" charset="0"/>
              </a:rPr>
              <a:t> </a:t>
            </a:r>
            <a:r>
              <a:rPr lang="en-US" altLang="en-US" sz="3600" b="1" i="1" dirty="0" err="1">
                <a:solidFill>
                  <a:srgbClr val="C00000"/>
                </a:solidFill>
                <a:cs typeface="Times New Roman" panose="02020603050405020304" pitchFamily="18" charset="0"/>
              </a:rPr>
              <a:t>trị</a:t>
            </a:r>
            <a:r>
              <a:rPr lang="en-US" altLang="en-US" sz="3600" b="1" i="1" dirty="0">
                <a:solidFill>
                  <a:srgbClr val="C00000"/>
                </a:solidFill>
                <a:cs typeface="Times New Roman" panose="02020603050405020304" pitchFamily="18" charset="0"/>
              </a:rPr>
              <a:t> </a:t>
            </a:r>
            <a:r>
              <a:rPr lang="en-US" altLang="en-US" sz="3600" b="1" i="1" dirty="0" err="1">
                <a:solidFill>
                  <a:srgbClr val="C00000"/>
                </a:solidFill>
                <a:cs typeface="Times New Roman" panose="02020603050405020304" pitchFamily="18" charset="0"/>
              </a:rPr>
              <a:t>thặng</a:t>
            </a:r>
            <a:r>
              <a:rPr lang="en-US" altLang="en-US" sz="3600" b="1" i="1" dirty="0">
                <a:solidFill>
                  <a:srgbClr val="C00000"/>
                </a:solidFill>
                <a:cs typeface="Times New Roman" panose="02020603050405020304" pitchFamily="18" charset="0"/>
              </a:rPr>
              <a:t> </a:t>
            </a:r>
            <a:r>
              <a:rPr lang="en-US" altLang="en-US" sz="3600" b="1" i="1" dirty="0" err="1">
                <a:solidFill>
                  <a:srgbClr val="C00000"/>
                </a:solidFill>
                <a:cs typeface="Times New Roman" panose="02020603050405020304" pitchFamily="18" charset="0"/>
              </a:rPr>
              <a:t>dư</a:t>
            </a:r>
            <a:endParaRPr lang="en-US" sz="3200" b="1" i="1" dirty="0">
              <a:solidFill>
                <a:srgbClr val="C00000"/>
              </a:solidFill>
              <a:cs typeface="Times New Roman" panose="02020603050405020304" pitchFamily="18" charset="0"/>
            </a:endParaRPr>
          </a:p>
        </p:txBody>
      </p:sp>
      <p:sp>
        <p:nvSpPr>
          <p:cNvPr id="15" name="TextBox 14">
            <a:extLst>
              <a:ext uri="{FF2B5EF4-FFF2-40B4-BE49-F238E27FC236}">
                <a16:creationId xmlns:a16="http://schemas.microsoft.com/office/drawing/2014/main" id="{727A9690-1223-975E-85F8-BD0D83F60604}"/>
              </a:ext>
            </a:extLst>
          </p:cNvPr>
          <p:cNvSpPr txBox="1">
            <a:spLocks noChangeArrowheads="1"/>
          </p:cNvSpPr>
          <p:nvPr/>
        </p:nvSpPr>
        <p:spPr bwMode="auto">
          <a:xfrm>
            <a:off x="13258800" y="3833777"/>
            <a:ext cx="331732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4000" dirty="0" err="1">
                <a:solidFill>
                  <a:srgbClr val="C00000"/>
                </a:solidFill>
                <a:latin typeface="+mn-lt"/>
                <a:cs typeface="Times New Roman" panose="02020603050405020304" pitchFamily="18" charset="0"/>
              </a:rPr>
              <a:t>công</a:t>
            </a:r>
            <a:r>
              <a:rPr lang="en-US" altLang="en-US" sz="4000" dirty="0">
                <a:solidFill>
                  <a:srgbClr val="C00000"/>
                </a:solidFill>
                <a:latin typeface="+mn-lt"/>
                <a:cs typeface="Times New Roman" panose="02020603050405020304" pitchFamily="18" charset="0"/>
              </a:rPr>
              <a:t> </a:t>
            </a:r>
            <a:r>
              <a:rPr lang="en-US" altLang="en-US" sz="4000" dirty="0" err="1">
                <a:solidFill>
                  <a:srgbClr val="C00000"/>
                </a:solidFill>
                <a:latin typeface="+mn-lt"/>
                <a:cs typeface="Times New Roman" panose="02020603050405020304" pitchFamily="18" charset="0"/>
              </a:rPr>
              <a:t>dụng</a:t>
            </a:r>
            <a:endParaRPr lang="en-US" altLang="en-US" sz="4000" dirty="0">
              <a:solidFill>
                <a:srgbClr val="C00000"/>
              </a:solidFill>
              <a:latin typeface="+mn-lt"/>
            </a:endParaRPr>
          </a:p>
        </p:txBody>
      </p:sp>
      <p:pic>
        <p:nvPicPr>
          <p:cNvPr id="20" name="Picture 7" descr="12 sản phẩm từ gạo ngon và dễ làm tại nhà | Gạo Trung An">
            <a:extLst>
              <a:ext uri="{FF2B5EF4-FFF2-40B4-BE49-F238E27FC236}">
                <a16:creationId xmlns:a16="http://schemas.microsoft.com/office/drawing/2014/main" id="{05428CFA-68E9-9B8B-F3D8-98F41BA73B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936" y="4329112"/>
            <a:ext cx="5225848" cy="5141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1690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wipe(up)">
                                      <p:cBhvr>
                                        <p:cTn id="11" dur="750"/>
                                        <p:tgtEl>
                                          <p:spTgt spid="47"/>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499"/>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5"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descr="Nền kinh tế trao đổi hiện vật là gì? Những hạn chế của nền kinh tế trao đổi  hiện vật">
            <a:extLst>
              <a:ext uri="{FF2B5EF4-FFF2-40B4-BE49-F238E27FC236}">
                <a16:creationId xmlns:a16="http://schemas.microsoft.com/office/drawing/2014/main" id="{67DBD30C-8B22-9CC0-D99D-4A5A79BDC9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13621" y="1924528"/>
            <a:ext cx="8210550" cy="745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Title 1">
            <a:extLst>
              <a:ext uri="{FF2B5EF4-FFF2-40B4-BE49-F238E27FC236}">
                <a16:creationId xmlns:a16="http://schemas.microsoft.com/office/drawing/2014/main" id="{6BC6381B-5D4B-7F4F-5173-DC8E745D9445}"/>
              </a:ext>
            </a:extLst>
          </p:cNvPr>
          <p:cNvSpPr>
            <a:spLocks noGrp="1"/>
          </p:cNvSpPr>
          <p:nvPr>
            <p:ph type="title"/>
          </p:nvPr>
        </p:nvSpPr>
        <p:spPr>
          <a:xfrm>
            <a:off x="1473996" y="2767015"/>
            <a:ext cx="7453312" cy="1404938"/>
          </a:xfrm>
          <a:ln w="28575">
            <a:noFill/>
            <a:miter lim="800000"/>
            <a:headEnd/>
            <a:tailEnd/>
          </a:ln>
        </p:spPr>
        <p:txBody>
          <a:bodyPr/>
          <a:lstStyle/>
          <a:p>
            <a:r>
              <a:rPr lang="en-US" altLang="en-US" sz="3600" b="1" dirty="0" err="1">
                <a:latin typeface="+mn-lt"/>
                <a:cs typeface="Times New Roman" panose="02020603050405020304" pitchFamily="18" charset="0"/>
              </a:rPr>
              <a:t>Hàng</a:t>
            </a:r>
            <a:r>
              <a:rPr lang="en-US" altLang="en-US" sz="3600" b="1" dirty="0">
                <a:latin typeface="+mn-lt"/>
                <a:cs typeface="Times New Roman" panose="02020603050405020304" pitchFamily="18" charset="0"/>
              </a:rPr>
              <a:t> </a:t>
            </a:r>
            <a:r>
              <a:rPr lang="en-US" altLang="en-US" sz="3600" b="1" dirty="0" err="1">
                <a:latin typeface="+mn-lt"/>
                <a:cs typeface="Times New Roman" panose="02020603050405020304" pitchFamily="18" charset="0"/>
              </a:rPr>
              <a:t>hóa</a:t>
            </a:r>
            <a:r>
              <a:rPr lang="en-US" altLang="en-US" sz="3600" b="1" dirty="0">
                <a:latin typeface="+mn-lt"/>
                <a:cs typeface="Times New Roman" panose="02020603050405020304" pitchFamily="18" charset="0"/>
              </a:rPr>
              <a:t> (A) = </a:t>
            </a:r>
            <a:r>
              <a:rPr lang="en-US" altLang="en-US" sz="3600" b="1" dirty="0" err="1">
                <a:latin typeface="+mn-lt"/>
                <a:cs typeface="Times New Roman" panose="02020603050405020304" pitchFamily="18" charset="0"/>
              </a:rPr>
              <a:t>Hàng</a:t>
            </a:r>
            <a:r>
              <a:rPr lang="en-US" altLang="en-US" sz="3600" b="1" dirty="0">
                <a:latin typeface="+mn-lt"/>
                <a:cs typeface="Times New Roman" panose="02020603050405020304" pitchFamily="18" charset="0"/>
              </a:rPr>
              <a:t> </a:t>
            </a:r>
            <a:r>
              <a:rPr lang="en-US" altLang="en-US" sz="3600" b="1" dirty="0" err="1">
                <a:latin typeface="+mn-lt"/>
                <a:cs typeface="Times New Roman" panose="02020603050405020304" pitchFamily="18" charset="0"/>
              </a:rPr>
              <a:t>hoá</a:t>
            </a:r>
            <a:r>
              <a:rPr lang="en-US" altLang="en-US" sz="3600" b="1" dirty="0">
                <a:latin typeface="+mn-lt"/>
                <a:cs typeface="Times New Roman" panose="02020603050405020304" pitchFamily="18" charset="0"/>
              </a:rPr>
              <a:t> (B)</a:t>
            </a:r>
            <a:endParaRPr lang="en-US" altLang="en-US" sz="3600" dirty="0">
              <a:latin typeface="+mn-lt"/>
              <a:cs typeface="Times New Roman" panose="02020603050405020304" pitchFamily="18" charset="0"/>
            </a:endParaRPr>
          </a:p>
        </p:txBody>
      </p:sp>
      <p:sp>
        <p:nvSpPr>
          <p:cNvPr id="5" name="Title 1">
            <a:extLst>
              <a:ext uri="{FF2B5EF4-FFF2-40B4-BE49-F238E27FC236}">
                <a16:creationId xmlns:a16="http://schemas.microsoft.com/office/drawing/2014/main" id="{87CCFAE4-6E7F-0CBC-C75D-5B2B00E76944}"/>
              </a:ext>
            </a:extLst>
          </p:cNvPr>
          <p:cNvSpPr txBox="1">
            <a:spLocks/>
          </p:cNvSpPr>
          <p:nvPr/>
        </p:nvSpPr>
        <p:spPr bwMode="auto">
          <a:xfrm>
            <a:off x="1583534" y="4495801"/>
            <a:ext cx="7453312" cy="140493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defRPr/>
            </a:pPr>
            <a:r>
              <a:rPr lang="en-US" altLang="en-US" sz="3600" b="1" dirty="0" err="1">
                <a:solidFill>
                  <a:srgbClr val="111111"/>
                </a:solidFill>
                <a:latin typeface="+mn-lt"/>
                <a:cs typeface="Times New Roman" panose="02020603050405020304" pitchFamily="18" charset="0"/>
              </a:rPr>
              <a:t>Cơ</a:t>
            </a:r>
            <a:r>
              <a:rPr lang="en-US" altLang="en-US" sz="3600" b="1" dirty="0">
                <a:solidFill>
                  <a:srgbClr val="111111"/>
                </a:solidFill>
                <a:latin typeface="+mn-lt"/>
                <a:cs typeface="Times New Roman" panose="02020603050405020304" pitchFamily="18" charset="0"/>
              </a:rPr>
              <a:t> </a:t>
            </a:r>
            <a:r>
              <a:rPr lang="en-US" altLang="en-US" sz="3600" b="1" dirty="0" err="1">
                <a:solidFill>
                  <a:srgbClr val="111111"/>
                </a:solidFill>
                <a:latin typeface="+mn-lt"/>
                <a:cs typeface="Times New Roman" panose="02020603050405020304" pitchFamily="18" charset="0"/>
              </a:rPr>
              <a:t>sở</a:t>
            </a:r>
            <a:r>
              <a:rPr lang="en-US" altLang="en-US" sz="3600" b="1" dirty="0">
                <a:solidFill>
                  <a:srgbClr val="111111"/>
                </a:solidFill>
                <a:latin typeface="+mn-lt"/>
                <a:cs typeface="Times New Roman" panose="02020603050405020304" pitchFamily="18" charset="0"/>
              </a:rPr>
              <a:t> </a:t>
            </a:r>
            <a:r>
              <a:rPr lang="en-US" altLang="en-US" sz="3600" b="1" dirty="0" err="1">
                <a:solidFill>
                  <a:srgbClr val="111111"/>
                </a:solidFill>
                <a:latin typeface="+mn-lt"/>
                <a:cs typeface="Times New Roman" panose="02020603050405020304" pitchFamily="18" charset="0"/>
              </a:rPr>
              <a:t>chung</a:t>
            </a:r>
            <a:r>
              <a:rPr lang="en-US" altLang="en-US" sz="3600" b="1" dirty="0">
                <a:solidFill>
                  <a:srgbClr val="111111"/>
                </a:solidFill>
                <a:latin typeface="+mn-lt"/>
                <a:cs typeface="Times New Roman" panose="02020603050405020304" pitchFamily="18" charset="0"/>
              </a:rPr>
              <a:t>: </a:t>
            </a:r>
            <a:r>
              <a:rPr lang="en-US" altLang="en-US" sz="3600" b="1" dirty="0" err="1">
                <a:solidFill>
                  <a:srgbClr val="111111"/>
                </a:solidFill>
                <a:latin typeface="+mn-lt"/>
                <a:cs typeface="Times New Roman" panose="02020603050405020304" pitchFamily="18" charset="0"/>
              </a:rPr>
              <a:t>Hao</a:t>
            </a:r>
            <a:r>
              <a:rPr lang="en-US" altLang="en-US" sz="3600" b="1" dirty="0">
                <a:solidFill>
                  <a:srgbClr val="111111"/>
                </a:solidFill>
                <a:latin typeface="+mn-lt"/>
                <a:cs typeface="Times New Roman" panose="02020603050405020304" pitchFamily="18" charset="0"/>
              </a:rPr>
              <a:t> </a:t>
            </a:r>
            <a:r>
              <a:rPr lang="en-US" altLang="en-US" sz="3600" b="1" dirty="0" err="1">
                <a:solidFill>
                  <a:srgbClr val="111111"/>
                </a:solidFill>
                <a:latin typeface="+mn-lt"/>
                <a:cs typeface="Times New Roman" panose="02020603050405020304" pitchFamily="18" charset="0"/>
              </a:rPr>
              <a:t>phí</a:t>
            </a:r>
            <a:r>
              <a:rPr lang="en-US" altLang="en-US" sz="3600" b="1" dirty="0">
                <a:solidFill>
                  <a:srgbClr val="111111"/>
                </a:solidFill>
                <a:latin typeface="+mn-lt"/>
                <a:cs typeface="Times New Roman" panose="02020603050405020304" pitchFamily="18" charset="0"/>
              </a:rPr>
              <a:t> </a:t>
            </a:r>
            <a:r>
              <a:rPr lang="en-US" altLang="en-US" sz="3600" b="1" dirty="0" err="1">
                <a:solidFill>
                  <a:srgbClr val="111111"/>
                </a:solidFill>
                <a:latin typeface="+mn-lt"/>
                <a:cs typeface="Times New Roman" panose="02020603050405020304" pitchFamily="18" charset="0"/>
              </a:rPr>
              <a:t>lao</a:t>
            </a:r>
            <a:r>
              <a:rPr lang="en-US" altLang="en-US" sz="3600" b="1" dirty="0">
                <a:solidFill>
                  <a:srgbClr val="111111"/>
                </a:solidFill>
                <a:latin typeface="+mn-lt"/>
                <a:cs typeface="Times New Roman" panose="02020603050405020304" pitchFamily="18" charset="0"/>
              </a:rPr>
              <a:t> </a:t>
            </a:r>
            <a:r>
              <a:rPr lang="en-US" altLang="en-US" sz="3600" b="1" dirty="0" err="1">
                <a:solidFill>
                  <a:srgbClr val="111111"/>
                </a:solidFill>
                <a:latin typeface="+mn-lt"/>
                <a:cs typeface="Times New Roman" panose="02020603050405020304" pitchFamily="18" charset="0"/>
              </a:rPr>
              <a:t>động</a:t>
            </a:r>
            <a:endParaRPr lang="en-US" altLang="en-US" sz="3600" dirty="0">
              <a:solidFill>
                <a:srgbClr val="111111"/>
              </a:solidFill>
              <a:latin typeface="+mn-lt"/>
              <a:cs typeface="Times New Roman" panose="02020603050405020304" pitchFamily="18" charset="0"/>
            </a:endParaRPr>
          </a:p>
        </p:txBody>
      </p:sp>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502446" y="497685"/>
            <a:ext cx="17283112" cy="162163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3900" b="1" i="1" dirty="0">
                <a:solidFill>
                  <a:srgbClr val="0000FF"/>
                </a:solidFill>
                <a:cs typeface="Times New Roman" panose="02020603050405020304" pitchFamily="18" charset="0"/>
              </a:rPr>
              <a:t>2.2. </a:t>
            </a:r>
            <a:r>
              <a:rPr lang="en-US" sz="3900" b="1" i="1" dirty="0" err="1">
                <a:solidFill>
                  <a:srgbClr val="0000FF"/>
                </a:solidFill>
                <a:cs typeface="Times New Roman" panose="02020603050405020304" pitchFamily="18" charset="0"/>
              </a:rPr>
              <a:t>Kinh</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tế</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chính</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trị</a:t>
            </a:r>
            <a:endParaRPr lang="en-US" sz="3900" b="1" i="1" dirty="0">
              <a:solidFill>
                <a:srgbClr val="0000FF"/>
              </a:solidFill>
              <a:cs typeface="Times New Roman" panose="02020603050405020304" pitchFamily="18" charset="0"/>
            </a:endParaRPr>
          </a:p>
          <a:p>
            <a:pPr marL="0" indent="0">
              <a:buNone/>
              <a:defRPr/>
            </a:pPr>
            <a:r>
              <a:rPr lang="en-US" altLang="en-US" sz="3900" b="1" i="1" dirty="0">
                <a:solidFill>
                  <a:srgbClr val="C00000"/>
                </a:solidFill>
                <a:cs typeface="Times New Roman" panose="02020603050405020304" pitchFamily="18" charset="0"/>
              </a:rPr>
              <a:t>2.2.1. </a:t>
            </a:r>
            <a:r>
              <a:rPr lang="en-US" altLang="en-US" sz="3900" b="1" i="1" dirty="0" err="1">
                <a:solidFill>
                  <a:srgbClr val="C00000"/>
                </a:solidFill>
                <a:cs typeface="Times New Roman" panose="02020603050405020304" pitchFamily="18" charset="0"/>
              </a:rPr>
              <a:t>Học</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thuyết</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giá</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trị</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và</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giá</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trị</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thặng</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dư</a:t>
            </a:r>
            <a:endParaRPr lang="en-US" sz="3600" b="1" i="1" dirty="0">
              <a:solidFill>
                <a:srgbClr val="C00000"/>
              </a:solidFill>
              <a:cs typeface="Times New Roman" panose="02020603050405020304" pitchFamily="18" charset="0"/>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862253" y="1866085"/>
            <a:ext cx="5724286" cy="1405754"/>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i="1" dirty="0" err="1">
                <a:solidFill>
                  <a:schemeClr val="tx1"/>
                </a:solidFill>
                <a:cs typeface="Times New Roman" panose="02020603050405020304" pitchFamily="18" charset="0"/>
              </a:rPr>
              <a:t>Giá</a:t>
            </a:r>
            <a:r>
              <a:rPr lang="en-US" sz="4000" i="1" dirty="0">
                <a:solidFill>
                  <a:schemeClr val="tx1"/>
                </a:solidFill>
                <a:cs typeface="Times New Roman" panose="02020603050405020304" pitchFamily="18" charset="0"/>
              </a:rPr>
              <a:t> </a:t>
            </a:r>
            <a:r>
              <a:rPr lang="en-US" sz="4000" i="1" dirty="0" err="1">
                <a:solidFill>
                  <a:schemeClr val="tx1"/>
                </a:solidFill>
                <a:cs typeface="Times New Roman" panose="02020603050405020304" pitchFamily="18" charset="0"/>
              </a:rPr>
              <a:t>trị</a:t>
            </a:r>
            <a:r>
              <a:rPr lang="en-US" sz="4000" i="1" dirty="0">
                <a:solidFill>
                  <a:schemeClr val="tx1"/>
                </a:solidFill>
                <a:cs typeface="Times New Roman" panose="02020603050405020304" pitchFamily="18" charset="0"/>
              </a:rPr>
              <a:t> </a:t>
            </a:r>
            <a:r>
              <a:rPr lang="en-US" sz="4000" i="1" dirty="0" err="1">
                <a:solidFill>
                  <a:schemeClr val="tx1"/>
                </a:solidFill>
                <a:cs typeface="Times New Roman" panose="02020603050405020304" pitchFamily="18" charset="0"/>
              </a:rPr>
              <a:t>của</a:t>
            </a:r>
            <a:r>
              <a:rPr lang="en-US" sz="4000" i="1" dirty="0">
                <a:solidFill>
                  <a:schemeClr val="tx1"/>
                </a:solidFill>
                <a:cs typeface="Times New Roman" panose="02020603050405020304" pitchFamily="18" charset="0"/>
              </a:rPr>
              <a:t> </a:t>
            </a:r>
            <a:r>
              <a:rPr lang="en-US" sz="4000" i="1" dirty="0" err="1">
                <a:solidFill>
                  <a:schemeClr val="tx1"/>
                </a:solidFill>
                <a:cs typeface="Times New Roman" panose="02020603050405020304" pitchFamily="18" charset="0"/>
              </a:rPr>
              <a:t>hàng</a:t>
            </a:r>
            <a:r>
              <a:rPr lang="en-US" sz="4000" i="1" dirty="0">
                <a:solidFill>
                  <a:schemeClr val="tx1"/>
                </a:solidFill>
                <a:cs typeface="Times New Roman" panose="02020603050405020304" pitchFamily="18" charset="0"/>
              </a:rPr>
              <a:t> </a:t>
            </a:r>
            <a:r>
              <a:rPr lang="en-US" sz="4000" i="1" dirty="0" err="1">
                <a:solidFill>
                  <a:schemeClr val="tx1"/>
                </a:solidFill>
                <a:cs typeface="Times New Roman" panose="02020603050405020304" pitchFamily="18" charset="0"/>
              </a:rPr>
              <a:t>hóa</a:t>
            </a:r>
            <a:endParaRPr lang="en-US" sz="4000" b="1" dirty="0">
              <a:solidFill>
                <a:schemeClr val="tx2">
                  <a:lumMod val="50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V="1">
            <a:off x="6352263" y="8577190"/>
            <a:ext cx="1678934" cy="60022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8031197" y="2568961"/>
            <a:ext cx="9436958" cy="6308342"/>
            <a:chOff x="8305800" y="2648423"/>
            <a:chExt cx="9372600" cy="6000279"/>
          </a:xfrm>
        </p:grpSpPr>
        <p:grpSp>
          <p:nvGrpSpPr>
            <p:cNvPr id="7" name="Group 6">
              <a:extLst>
                <a:ext uri="{FF2B5EF4-FFF2-40B4-BE49-F238E27FC236}">
                  <a16:creationId xmlns:a16="http://schemas.microsoft.com/office/drawing/2014/main" id="{13D8F94D-41EE-33A7-B019-0D52A3D44087}"/>
                </a:ext>
              </a:extLst>
            </p:cNvPr>
            <p:cNvGrpSpPr/>
            <p:nvPr/>
          </p:nvGrpSpPr>
          <p:grpSpPr>
            <a:xfrm>
              <a:off x="8305800" y="3964470"/>
              <a:ext cx="9372600" cy="4684232"/>
              <a:chOff x="702894" y="4908929"/>
              <a:chExt cx="16350489" cy="3720236"/>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702894" y="4908929"/>
                <a:ext cx="16350489" cy="3720236"/>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1442788" y="5376856"/>
                <a:ext cx="14870702" cy="2936808"/>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defRPr/>
                </a:pPr>
                <a:r>
                  <a:rPr lang="en-US" sz="4200">
                    <a:solidFill>
                      <a:schemeClr val="tx1"/>
                    </a:solidFill>
                    <a:cs typeface="Times New Roman" panose="02020603050405020304" pitchFamily="18" charset="0"/>
                  </a:rPr>
                  <a:t>Là lao động xã hội cần thiết của người sản xuất hàng hóa kết tinh trong hàng hóa. </a:t>
                </a:r>
                <a:endParaRPr lang="en-US" altLang="en-US" sz="4200" dirty="0">
                  <a:solidFill>
                    <a:schemeClr val="tx1"/>
                  </a:solidFill>
                  <a:cs typeface="Times New Roman" panose="02020603050405020304" pitchFamily="18"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4"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1951040" y="2648423"/>
              <a:ext cx="1406997" cy="1337105"/>
            </a:xfrm>
            <a:prstGeom prst="rect">
              <a:avLst/>
            </a:prstGeom>
          </p:spPr>
        </p:pic>
      </p:grpSp>
      <p:pic>
        <p:nvPicPr>
          <p:cNvPr id="11" name="Picture 4" descr="Nền kinh tế trao đổi hiện vật là gì? Những hạn chế của nền kinh tế trao đổi  hiện vậ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8375" y="4433733"/>
            <a:ext cx="5724286" cy="4924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367781"/>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862253" y="1562100"/>
            <a:ext cx="6100742" cy="2209800"/>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lnSpc>
                <a:spcPct val="90000"/>
              </a:lnSpc>
            </a:pPr>
            <a:r>
              <a:rPr lang="en-US" altLang="en-US" sz="4200" b="1">
                <a:solidFill>
                  <a:srgbClr val="0000FF"/>
                </a:solidFill>
                <a:latin typeface="Times New Roman" panose="02020603050405020304" pitchFamily="18" charset="0"/>
                <a:cs typeface="Times New Roman" panose="02020603050405020304" pitchFamily="18" charset="0"/>
              </a:rPr>
              <a:t>Quy luật giá trị</a:t>
            </a:r>
            <a:endParaRPr lang="vi-VN" altLang="en-US" sz="4200" b="1">
              <a:solidFill>
                <a:srgbClr val="0000FF"/>
              </a:solidFill>
              <a:latin typeface="Calibri" panose="020F0502020204030204" pitchFamily="34" charset="0"/>
            </a:endParaRP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V="1">
            <a:off x="6622857" y="8724900"/>
            <a:ext cx="1678934" cy="60022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8031197" y="1737497"/>
            <a:ext cx="9436958" cy="7139802"/>
            <a:chOff x="8305800" y="1857563"/>
            <a:chExt cx="9372600" cy="6791137"/>
          </a:xfrm>
        </p:grpSpPr>
        <p:grpSp>
          <p:nvGrpSpPr>
            <p:cNvPr id="7" name="Group 6">
              <a:extLst>
                <a:ext uri="{FF2B5EF4-FFF2-40B4-BE49-F238E27FC236}">
                  <a16:creationId xmlns:a16="http://schemas.microsoft.com/office/drawing/2014/main" id="{13D8F94D-41EE-33A7-B019-0D52A3D44087}"/>
                </a:ext>
              </a:extLst>
            </p:cNvPr>
            <p:cNvGrpSpPr/>
            <p:nvPr/>
          </p:nvGrpSpPr>
          <p:grpSpPr>
            <a:xfrm>
              <a:off x="8305800" y="3194668"/>
              <a:ext cx="9372600" cy="5454032"/>
              <a:chOff x="702894" y="4297550"/>
              <a:chExt cx="16350489" cy="4331615"/>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702894" y="4297550"/>
                <a:ext cx="16350489" cy="4331615"/>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1442788" y="4772444"/>
                <a:ext cx="14870702" cy="3541219"/>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defRPr/>
                </a:pPr>
                <a:r>
                  <a:rPr lang="pt-BR" sz="4200">
                    <a:solidFill>
                      <a:schemeClr val="tx1"/>
                    </a:solidFill>
                    <a:latin typeface="Times New Roman" panose="02020603050405020304" pitchFamily="18" charset="0"/>
                    <a:cs typeface="Times New Roman" panose="02020603050405020304" pitchFamily="18" charset="0"/>
                  </a:rPr>
                  <a:t>Ở đâu có sản xuất và trao đổi hàng hoá thì ở đó có sự tồn tại và phát huy tác dụng của quy luật giá trị. </a:t>
                </a:r>
                <a:endParaRPr lang="en-US" altLang="en-US" sz="4200" u="sng" dirty="0">
                  <a:solidFill>
                    <a:schemeClr val="tx1"/>
                  </a:solidFill>
                  <a:latin typeface="Times New Roman" panose="02020603050405020304" pitchFamily="18" charset="0"/>
                  <a:cs typeface="Times New Roman" panose="02020603050405020304" pitchFamily="18"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4"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2144181" y="1857563"/>
              <a:ext cx="1406997" cy="1337105"/>
            </a:xfrm>
            <a:prstGeom prst="rect">
              <a:avLst/>
            </a:prstGeom>
          </p:spPr>
        </p:pic>
      </p:grpSp>
      <p:pic>
        <p:nvPicPr>
          <p:cNvPr id="11" name="Picture 2" descr="Tả Cánh đồng Lúa Chín Vào Buổi Sáng - Cánh đồng Lúa Việt Na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6461" y="4722876"/>
            <a:ext cx="6556990" cy="4428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9844284"/>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ircle(in)">
                                      <p:cBhvr>
                                        <p:cTn id="2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502446" y="497685"/>
            <a:ext cx="17283112" cy="162163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3900" b="1" i="1" dirty="0">
                <a:solidFill>
                  <a:srgbClr val="0000FF"/>
                </a:solidFill>
                <a:cs typeface="Times New Roman" panose="02020603050405020304" pitchFamily="18" charset="0"/>
              </a:rPr>
              <a:t>2.2. </a:t>
            </a:r>
            <a:r>
              <a:rPr lang="en-US" sz="3900" b="1" i="1" dirty="0" err="1">
                <a:solidFill>
                  <a:srgbClr val="0000FF"/>
                </a:solidFill>
                <a:cs typeface="Times New Roman" panose="02020603050405020304" pitchFamily="18" charset="0"/>
              </a:rPr>
              <a:t>Kinh</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tế</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chính</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trị</a:t>
            </a:r>
            <a:endParaRPr lang="en-US" sz="3900" b="1" i="1" dirty="0">
              <a:solidFill>
                <a:srgbClr val="0000FF"/>
              </a:solidFill>
              <a:cs typeface="Times New Roman" panose="02020603050405020304" pitchFamily="18" charset="0"/>
            </a:endParaRPr>
          </a:p>
          <a:p>
            <a:pPr marL="0" indent="0">
              <a:buNone/>
              <a:defRPr/>
            </a:pPr>
            <a:r>
              <a:rPr lang="en-US" altLang="en-US" sz="3900" b="1" i="1" dirty="0">
                <a:solidFill>
                  <a:srgbClr val="C00000"/>
                </a:solidFill>
                <a:cs typeface="Times New Roman" panose="02020603050405020304" pitchFamily="18" charset="0"/>
              </a:rPr>
              <a:t>2.2.1. </a:t>
            </a:r>
            <a:r>
              <a:rPr lang="en-US" altLang="en-US" sz="3900" b="1" i="1" dirty="0" err="1">
                <a:solidFill>
                  <a:srgbClr val="C00000"/>
                </a:solidFill>
                <a:cs typeface="Times New Roman" panose="02020603050405020304" pitchFamily="18" charset="0"/>
              </a:rPr>
              <a:t>Học</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thuyết</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giá</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trị</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và</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giá</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trị</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thặng</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dư</a:t>
            </a:r>
            <a:endParaRPr lang="en-US" sz="3600" b="1" i="1" dirty="0">
              <a:solidFill>
                <a:srgbClr val="C00000"/>
              </a:solidFill>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7269480" y="4062412"/>
            <a:ext cx="10406540" cy="3457576"/>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514350" indent="-514350" algn="just">
              <a:lnSpc>
                <a:spcPct val="150000"/>
              </a:lnSpc>
              <a:buFontTx/>
              <a:buChar char="-"/>
              <a:defRPr/>
            </a:pPr>
            <a:r>
              <a:rPr lang="en-US" sz="3600" dirty="0">
                <a:solidFill>
                  <a:srgbClr val="111111"/>
                </a:solidFill>
                <a:latin typeface="+mn-lt"/>
                <a:cs typeface="Times New Roman" panose="02020603050405020304" pitchFamily="18" charset="0"/>
              </a:rPr>
              <a:t>Ý </a:t>
            </a:r>
            <a:r>
              <a:rPr lang="en-US" sz="3600" dirty="0" err="1">
                <a:solidFill>
                  <a:srgbClr val="111111"/>
                </a:solidFill>
                <a:latin typeface="+mn-lt"/>
                <a:cs typeface="Times New Roman" panose="02020603050405020304" pitchFamily="18" charset="0"/>
              </a:rPr>
              <a:t>nghĩa</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của</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học</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thuyết</a:t>
            </a:r>
            <a:endParaRPr lang="en-US" sz="3600" dirty="0">
              <a:solidFill>
                <a:srgbClr val="111111"/>
              </a:solidFill>
              <a:latin typeface="+mn-lt"/>
              <a:cs typeface="Times New Roman" panose="02020603050405020304" pitchFamily="18" charset="0"/>
            </a:endParaRPr>
          </a:p>
          <a:p>
            <a:pPr algn="just">
              <a:lnSpc>
                <a:spcPct val="150000"/>
              </a:lnSpc>
              <a:defRPr/>
            </a:pP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Điều</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tiết</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sản</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xuất</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và</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lưu</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thông</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hàng</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hóa</a:t>
            </a:r>
            <a:endParaRPr lang="en-US" sz="3600" dirty="0">
              <a:solidFill>
                <a:srgbClr val="111111"/>
              </a:solidFill>
              <a:latin typeface="+mn-lt"/>
              <a:cs typeface="Times New Roman" panose="02020603050405020304" pitchFamily="18" charset="0"/>
            </a:endParaRPr>
          </a:p>
          <a:p>
            <a:pPr algn="just">
              <a:lnSpc>
                <a:spcPct val="150000"/>
              </a:lnSpc>
              <a:defRPr/>
            </a:pP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Thúc</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đẩy</a:t>
            </a:r>
            <a:r>
              <a:rPr lang="en-US" sz="3600" dirty="0">
                <a:solidFill>
                  <a:srgbClr val="111111"/>
                </a:solidFill>
                <a:latin typeface="+mn-lt"/>
                <a:cs typeface="Times New Roman" panose="02020603050405020304" pitchFamily="18" charset="0"/>
              </a:rPr>
              <a:t> KHKT </a:t>
            </a:r>
            <a:r>
              <a:rPr lang="en-US" sz="3600" dirty="0" err="1">
                <a:solidFill>
                  <a:srgbClr val="111111"/>
                </a:solidFill>
                <a:latin typeface="+mn-lt"/>
                <a:cs typeface="Times New Roman" panose="02020603050405020304" pitchFamily="18" charset="0"/>
              </a:rPr>
              <a:t>phát</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triển</a:t>
            </a:r>
            <a:endParaRPr lang="en-US" sz="3600" dirty="0">
              <a:solidFill>
                <a:srgbClr val="111111"/>
              </a:solidFill>
              <a:latin typeface="+mn-lt"/>
              <a:cs typeface="Times New Roman" panose="02020603050405020304" pitchFamily="18" charset="0"/>
            </a:endParaRPr>
          </a:p>
          <a:p>
            <a:pPr algn="just">
              <a:lnSpc>
                <a:spcPct val="150000"/>
              </a:lnSpc>
              <a:defRPr/>
            </a:pP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Phân</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hóa</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giàu</a:t>
            </a:r>
            <a:r>
              <a:rPr lang="en-US" sz="3600" dirty="0">
                <a:solidFill>
                  <a:srgbClr val="111111"/>
                </a:solidFill>
                <a:latin typeface="+mn-lt"/>
                <a:cs typeface="Times New Roman" panose="02020603050405020304" pitchFamily="18" charset="0"/>
              </a:rPr>
              <a:t> </a:t>
            </a:r>
            <a:r>
              <a:rPr lang="en-US" sz="3600" dirty="0" err="1">
                <a:solidFill>
                  <a:srgbClr val="111111"/>
                </a:solidFill>
                <a:latin typeface="+mn-lt"/>
                <a:cs typeface="Times New Roman" panose="02020603050405020304" pitchFamily="18" charset="0"/>
              </a:rPr>
              <a:t>nghèo</a:t>
            </a:r>
            <a:r>
              <a:rPr lang="en-US" sz="3600" dirty="0">
                <a:solidFill>
                  <a:srgbClr val="111111"/>
                </a:solidFill>
                <a:latin typeface="+mn-lt"/>
                <a:cs typeface="Times New Roman" panose="02020603050405020304" pitchFamily="18" charset="0"/>
              </a:rPr>
              <a:t>.</a:t>
            </a:r>
          </a:p>
          <a:p>
            <a:pPr algn="l">
              <a:defRPr/>
            </a:pPr>
            <a:endParaRPr lang="en-US" altLang="en-US" sz="3600" u="sng" dirty="0">
              <a:latin typeface="Times New Roman" panose="02020603050405020304" pitchFamily="18" charset="0"/>
              <a:cs typeface="Times New Roman" panose="02020603050405020304" pitchFamily="18" charset="0"/>
            </a:endParaRPr>
          </a:p>
        </p:txBody>
      </p:sp>
      <p:pic>
        <p:nvPicPr>
          <p:cNvPr id="172034" name="Picture 2" descr="Phát triển nông nghiệp ứng dụng công nghệ cao">
            <a:extLst>
              <a:ext uri="{FF2B5EF4-FFF2-40B4-BE49-F238E27FC236}">
                <a16:creationId xmlns:a16="http://schemas.microsoft.com/office/drawing/2014/main" id="{503E7C82-48D9-E187-3615-FD01CD15E3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44" y="3547587"/>
            <a:ext cx="6809896" cy="595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203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502446" y="497685"/>
            <a:ext cx="17283112" cy="162163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3900" b="1" i="1" dirty="0">
                <a:solidFill>
                  <a:srgbClr val="0000FF"/>
                </a:solidFill>
                <a:cs typeface="Times New Roman" panose="02020603050405020304" pitchFamily="18" charset="0"/>
              </a:rPr>
              <a:t>2.2. </a:t>
            </a:r>
            <a:r>
              <a:rPr lang="en-US" sz="3900" b="1" i="1" dirty="0" err="1">
                <a:solidFill>
                  <a:srgbClr val="0000FF"/>
                </a:solidFill>
                <a:cs typeface="Times New Roman" panose="02020603050405020304" pitchFamily="18" charset="0"/>
              </a:rPr>
              <a:t>Kinh</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tế</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chính</a:t>
            </a:r>
            <a:r>
              <a:rPr lang="en-US" sz="3900" b="1" i="1" dirty="0">
                <a:solidFill>
                  <a:srgbClr val="0000FF"/>
                </a:solidFill>
                <a:cs typeface="Times New Roman" panose="02020603050405020304" pitchFamily="18" charset="0"/>
              </a:rPr>
              <a:t> </a:t>
            </a:r>
            <a:r>
              <a:rPr lang="en-US" sz="3900" b="1" i="1" dirty="0" err="1">
                <a:solidFill>
                  <a:srgbClr val="0000FF"/>
                </a:solidFill>
                <a:cs typeface="Times New Roman" panose="02020603050405020304" pitchFamily="18" charset="0"/>
              </a:rPr>
              <a:t>trị</a:t>
            </a:r>
            <a:endParaRPr lang="en-US" sz="3900" b="1" i="1" dirty="0">
              <a:solidFill>
                <a:srgbClr val="0000FF"/>
              </a:solidFill>
              <a:cs typeface="Times New Roman" panose="02020603050405020304" pitchFamily="18" charset="0"/>
            </a:endParaRPr>
          </a:p>
          <a:p>
            <a:pPr marL="0" indent="0">
              <a:buNone/>
              <a:defRPr/>
            </a:pPr>
            <a:r>
              <a:rPr lang="en-US" altLang="en-US" sz="3900" b="1" i="1" dirty="0">
                <a:solidFill>
                  <a:srgbClr val="C00000"/>
                </a:solidFill>
                <a:cs typeface="Times New Roman" panose="02020603050405020304" pitchFamily="18" charset="0"/>
              </a:rPr>
              <a:t>2.2.1. </a:t>
            </a:r>
            <a:r>
              <a:rPr lang="en-US" altLang="en-US" sz="3900" b="1" i="1" dirty="0" err="1">
                <a:solidFill>
                  <a:srgbClr val="C00000"/>
                </a:solidFill>
                <a:cs typeface="Times New Roman" panose="02020603050405020304" pitchFamily="18" charset="0"/>
              </a:rPr>
              <a:t>Học</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thuyết</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giá</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trị</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và</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giá</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trị</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thặng</a:t>
            </a:r>
            <a:r>
              <a:rPr lang="en-US" altLang="en-US" sz="3900" b="1" i="1" dirty="0">
                <a:solidFill>
                  <a:srgbClr val="C00000"/>
                </a:solidFill>
                <a:cs typeface="Times New Roman" panose="02020603050405020304" pitchFamily="18" charset="0"/>
              </a:rPr>
              <a:t> </a:t>
            </a:r>
            <a:r>
              <a:rPr lang="en-US" altLang="en-US" sz="3900" b="1" i="1" dirty="0" err="1">
                <a:solidFill>
                  <a:srgbClr val="C00000"/>
                </a:solidFill>
                <a:cs typeface="Times New Roman" panose="02020603050405020304" pitchFamily="18" charset="0"/>
              </a:rPr>
              <a:t>dư</a:t>
            </a:r>
            <a:endParaRPr lang="en-US" sz="3600" b="1" i="1" dirty="0">
              <a:solidFill>
                <a:srgbClr val="C00000"/>
              </a:solidFill>
              <a:cs typeface="Times New Roman" panose="02020603050405020304" pitchFamily="18" charset="0"/>
            </a:endParaRPr>
          </a:p>
        </p:txBody>
      </p:sp>
      <p:sp>
        <p:nvSpPr>
          <p:cNvPr id="41987" name="Title 1">
            <a:extLst>
              <a:ext uri="{FF2B5EF4-FFF2-40B4-BE49-F238E27FC236}">
                <a16:creationId xmlns:a16="http://schemas.microsoft.com/office/drawing/2014/main" id="{7774B4B5-AB79-0447-4CE8-7A0776BE9F0F}"/>
              </a:ext>
            </a:extLst>
          </p:cNvPr>
          <p:cNvSpPr>
            <a:spLocks noGrp="1"/>
          </p:cNvSpPr>
          <p:nvPr>
            <p:ph type="title"/>
          </p:nvPr>
        </p:nvSpPr>
        <p:spPr>
          <a:xfrm>
            <a:off x="2124076" y="2336009"/>
            <a:ext cx="5507832" cy="1497806"/>
          </a:xfrm>
          <a:extLst>
            <a:ext uri="{91240B29-F687-4F45-9708-019B960494DF}">
              <a14:hiddenLine xmlns:a14="http://schemas.microsoft.com/office/drawing/2010/main" w="28575">
                <a:solidFill>
                  <a:srgbClr val="000000"/>
                </a:solidFill>
                <a:miter lim="800000"/>
                <a:headEnd/>
                <a:tailEnd/>
              </a14:hiddenLine>
            </a:ext>
          </a:extLst>
        </p:spPr>
        <p:txBody>
          <a:bodyPr/>
          <a:lstStyle/>
          <a:p>
            <a:pPr marL="514350" indent="-514350">
              <a:buFont typeface="Wingdings" panose="05000000000000000000" pitchFamily="2" charset="2"/>
              <a:buChar char="v"/>
            </a:pPr>
            <a:r>
              <a:rPr lang="en-US" altLang="en-US" sz="3600" b="1">
                <a:latin typeface="Times New Roman" panose="02020603050405020304" pitchFamily="18" charset="0"/>
                <a:cs typeface="Times New Roman" panose="02020603050405020304" pitchFamily="18" charset="0"/>
              </a:rPr>
              <a:t>Hàng hóa sức lao động</a:t>
            </a:r>
            <a:endParaRPr lang="en-US" altLang="en-US" sz="360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5A438544-36BE-C056-4597-5ABF70EA4971}"/>
              </a:ext>
            </a:extLst>
          </p:cNvPr>
          <p:cNvSpPr txBox="1">
            <a:spLocks/>
          </p:cNvSpPr>
          <p:nvPr/>
        </p:nvSpPr>
        <p:spPr bwMode="auto">
          <a:xfrm>
            <a:off x="223838" y="4062413"/>
            <a:ext cx="9244012" cy="2593182"/>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pt-BR" altLang="en-US" sz="3600" dirty="0">
                <a:solidFill>
                  <a:schemeClr val="tx2"/>
                </a:solidFill>
                <a:latin typeface="Times New Roman" panose="02020603050405020304" pitchFamily="18" charset="0"/>
                <a:cs typeface="Times New Roman" panose="02020603050405020304" pitchFamily="18" charset="0"/>
              </a:rPr>
              <a:t>-</a:t>
            </a:r>
            <a:r>
              <a:rPr lang="pt-BR" altLang="en-US" sz="6600" dirty="0">
                <a:solidFill>
                  <a:schemeClr val="tx2"/>
                </a:solidFill>
              </a:rPr>
              <a:t> </a:t>
            </a:r>
            <a:r>
              <a:rPr lang="pt-BR" altLang="en-US" sz="3600" i="1" dirty="0">
                <a:solidFill>
                  <a:srgbClr val="111111"/>
                </a:solidFill>
                <a:latin typeface="+mn-lt"/>
                <a:cs typeface="Times New Roman" panose="02020603050405020304" pitchFamily="18" charset="0"/>
              </a:rPr>
              <a:t>Khái niệm</a:t>
            </a:r>
            <a:r>
              <a:rPr lang="pt-BR"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Sức</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lao</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động</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là</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năng</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lực</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lao</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động</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của</a:t>
            </a:r>
            <a:r>
              <a:rPr lang="en-US" altLang="en-US" sz="3600" dirty="0">
                <a:solidFill>
                  <a:srgbClr val="111111"/>
                </a:solidFill>
                <a:latin typeface="+mn-lt"/>
                <a:cs typeface="Times New Roman" panose="02020603050405020304" pitchFamily="18" charset="0"/>
              </a:rPr>
              <a:t> con </a:t>
            </a:r>
            <a:r>
              <a:rPr lang="en-US" altLang="en-US" sz="3600" dirty="0" err="1">
                <a:solidFill>
                  <a:srgbClr val="111111"/>
                </a:solidFill>
                <a:latin typeface="+mn-lt"/>
                <a:cs typeface="Times New Roman" panose="02020603050405020304" pitchFamily="18" charset="0"/>
              </a:rPr>
              <a:t>người</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Nó</a:t>
            </a:r>
            <a:r>
              <a:rPr lang="en-US" altLang="en-US" sz="3600" dirty="0">
                <a:solidFill>
                  <a:srgbClr val="111111"/>
                </a:solidFill>
                <a:latin typeface="+mn-lt"/>
                <a:cs typeface="Times New Roman" panose="02020603050405020304" pitchFamily="18" charset="0"/>
              </a:rPr>
              <a:t> bao </a:t>
            </a:r>
            <a:r>
              <a:rPr lang="en-US" altLang="en-US" sz="3600" dirty="0" err="1">
                <a:solidFill>
                  <a:srgbClr val="111111"/>
                </a:solidFill>
                <a:latin typeface="+mn-lt"/>
                <a:cs typeface="Times New Roman" panose="02020603050405020304" pitchFamily="18" charset="0"/>
              </a:rPr>
              <a:t>gồm</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thể</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lực</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trí</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lực</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kỹ</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năng</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của</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người</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lao</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động</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và</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được</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sử</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dụng</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trong</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quá</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trình</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lao</a:t>
            </a:r>
            <a:r>
              <a:rPr lang="en-US" altLang="en-US" sz="3600" dirty="0">
                <a:solidFill>
                  <a:srgbClr val="111111"/>
                </a:solidFill>
                <a:latin typeface="+mn-lt"/>
                <a:cs typeface="Times New Roman" panose="02020603050405020304" pitchFamily="18" charset="0"/>
              </a:rPr>
              <a:t> </a:t>
            </a:r>
            <a:r>
              <a:rPr lang="en-US" altLang="en-US" sz="3600" dirty="0" err="1">
                <a:solidFill>
                  <a:srgbClr val="111111"/>
                </a:solidFill>
                <a:latin typeface="+mn-lt"/>
                <a:cs typeface="Times New Roman" panose="02020603050405020304" pitchFamily="18" charset="0"/>
              </a:rPr>
              <a:t>động</a:t>
            </a:r>
            <a:r>
              <a:rPr lang="en-US" altLang="en-US" sz="3600" dirty="0">
                <a:solidFill>
                  <a:srgbClr val="111111"/>
                </a:solidFill>
                <a:latin typeface="+mn-lt"/>
                <a:cs typeface="Times New Roman" panose="02020603050405020304" pitchFamily="18" charset="0"/>
              </a:rPr>
              <a:t>. </a:t>
            </a:r>
          </a:p>
        </p:txBody>
      </p:sp>
      <p:sp>
        <p:nvSpPr>
          <p:cNvPr id="41989" name="Rectangle 18">
            <a:extLst>
              <a:ext uri="{FF2B5EF4-FFF2-40B4-BE49-F238E27FC236}">
                <a16:creationId xmlns:a16="http://schemas.microsoft.com/office/drawing/2014/main" id="{4B23B652-D8BB-35A1-B203-98FA1E823EF5}"/>
              </a:ext>
            </a:extLst>
          </p:cNvPr>
          <p:cNvSpPr>
            <a:spLocks noChangeArrowheads="1"/>
          </p:cNvSpPr>
          <p:nvPr/>
        </p:nvSpPr>
        <p:spPr bwMode="auto">
          <a:xfrm>
            <a:off x="9527380" y="7994275"/>
            <a:ext cx="8593932" cy="1292662"/>
          </a:xfrm>
          <a:prstGeom prst="rect">
            <a:avLst/>
          </a:prstGeom>
          <a:solidFill>
            <a:srgbClr val="FFFFCC"/>
          </a:solidFill>
          <a:ln w="9525">
            <a:solidFill>
              <a:schemeClr val="tx1"/>
            </a:solidFill>
            <a:miter lim="800000"/>
            <a:headEnd/>
            <a:tailEnd/>
          </a:ln>
          <a:effectLst>
            <a:outerShdw dist="107763" dir="2700000" algn="ctr" rotWithShape="0">
              <a:schemeClr val="bg2"/>
            </a:outerShdw>
          </a:effectLst>
        </p:spPr>
        <p:txBody>
          <a:bodyPr wrap="squar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vi-VN" altLang="en-US" sz="3900" b="1" dirty="0">
                <a:solidFill>
                  <a:srgbClr val="C00000"/>
                </a:solidFill>
                <a:latin typeface="+mn-lt"/>
                <a:cs typeface="Times New Roman" panose="02020603050405020304" pitchFamily="18" charset="0"/>
              </a:rPr>
              <a:t>Lao động l</a:t>
            </a:r>
            <a:r>
              <a:rPr lang="vi-VN" altLang="en-US" sz="3900" b="1" dirty="0">
                <a:solidFill>
                  <a:srgbClr val="C00000"/>
                </a:solidFill>
                <a:latin typeface="+mn-lt"/>
                <a:ea typeface="Times New Roman" panose="02020603050405020304" pitchFamily="18" charset="0"/>
              </a:rPr>
              <a:t>à</a:t>
            </a:r>
            <a:r>
              <a:rPr lang="vi-VN" altLang="en-US" sz="3900" b="1" dirty="0">
                <a:solidFill>
                  <a:srgbClr val="C00000"/>
                </a:solidFill>
                <a:latin typeface="+mn-lt"/>
                <a:cs typeface="Times New Roman" panose="02020603050405020304" pitchFamily="18" charset="0"/>
              </a:rPr>
              <a:t> sự vận dụng sức lao động vào quá tr</a:t>
            </a:r>
            <a:r>
              <a:rPr lang="en-US" altLang="en-US" sz="3900" b="1" dirty="0">
                <a:solidFill>
                  <a:srgbClr val="C00000"/>
                </a:solidFill>
                <a:latin typeface="+mn-lt"/>
                <a:cs typeface="Times New Roman" panose="02020603050405020304" pitchFamily="18" charset="0"/>
              </a:rPr>
              <a:t>ì</a:t>
            </a:r>
            <a:r>
              <a:rPr lang="vi-VN" altLang="en-US" sz="3900" b="1" dirty="0">
                <a:solidFill>
                  <a:srgbClr val="C00000"/>
                </a:solidFill>
                <a:latin typeface="+mn-lt"/>
                <a:cs typeface="Times New Roman" panose="02020603050405020304" pitchFamily="18" charset="0"/>
              </a:rPr>
              <a:t>nh sản xuất</a:t>
            </a:r>
          </a:p>
        </p:txBody>
      </p:sp>
      <p:sp>
        <p:nvSpPr>
          <p:cNvPr id="41990" name="AutoShape 9" descr="Tả một người lao động đang làm việc lớp 5 ngắn gọn, hay nhất (50 Mẫu) -  thcs-thptlongphu.edu.vn">
            <a:extLst>
              <a:ext uri="{FF2B5EF4-FFF2-40B4-BE49-F238E27FC236}">
                <a16:creationId xmlns:a16="http://schemas.microsoft.com/office/drawing/2014/main" id="{16E3A0B2-C1AF-2543-F166-2D27BF536872}"/>
              </a:ext>
            </a:extLst>
          </p:cNvPr>
          <p:cNvSpPr>
            <a:spLocks noChangeAspect="1" noChangeArrowheads="1"/>
          </p:cNvSpPr>
          <p:nvPr/>
        </p:nvSpPr>
        <p:spPr bwMode="auto">
          <a:xfrm>
            <a:off x="223838" y="-216693"/>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latin typeface=".VnTime" panose="020B7200000000000000" pitchFamily="34" charset="0"/>
            </a:endParaRPr>
          </a:p>
        </p:txBody>
      </p:sp>
      <p:pic>
        <p:nvPicPr>
          <p:cNvPr id="41991" name="Picture 11" descr="Tả một người lao động đang làm việc lớp 5 ngắn gọn, hay nhất (50 Mẫu) -  thcs-thptlongphu.edu.vn">
            <a:extLst>
              <a:ext uri="{FF2B5EF4-FFF2-40B4-BE49-F238E27FC236}">
                <a16:creationId xmlns:a16="http://schemas.microsoft.com/office/drawing/2014/main" id="{7F75D378-CF9A-3E1B-E013-5E481367F3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67851" y="2526000"/>
            <a:ext cx="8712994" cy="5422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19"/>
          <p:cNvSpPr/>
          <p:nvPr/>
        </p:nvSpPr>
        <p:spPr>
          <a:xfrm>
            <a:off x="36251" y="51498"/>
            <a:ext cx="1055914" cy="886204"/>
          </a:xfrm>
          <a:custGeom>
            <a:avLst/>
            <a:gdLst/>
            <a:ahLst/>
            <a:cxnLst/>
            <a:rect l="l" t="t" r="r" b="b"/>
            <a:pathLst>
              <a:path w="1883240" h="1844006">
                <a:moveTo>
                  <a:pt x="0" y="0"/>
                </a:moveTo>
                <a:lnTo>
                  <a:pt x="1883240" y="0"/>
                </a:lnTo>
                <a:lnTo>
                  <a:pt x="1883240" y="1844006"/>
                </a:lnTo>
                <a:lnTo>
                  <a:pt x="0" y="184400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sz="2100">
              <a:latin typeface="Arial" panose="020B0604020202020204" pitchFamily="34" charset="0"/>
              <a:cs typeface="Arial" panose="020B0604020202020204" pitchFamily="34" charset="0"/>
            </a:endParaRPr>
          </a:p>
        </p:txBody>
      </p:sp>
      <p:grpSp>
        <p:nvGrpSpPr>
          <p:cNvPr id="12" name="Group 11">
            <a:extLst>
              <a:ext uri="{FF2B5EF4-FFF2-40B4-BE49-F238E27FC236}">
                <a16:creationId xmlns:a16="http://schemas.microsoft.com/office/drawing/2014/main" id="{6FAB3E13-06DB-21D5-C9F5-DD72B0DC65BB}"/>
              </a:ext>
            </a:extLst>
          </p:cNvPr>
          <p:cNvGrpSpPr/>
          <p:nvPr/>
        </p:nvGrpSpPr>
        <p:grpSpPr>
          <a:xfrm>
            <a:off x="4248533" y="896547"/>
            <a:ext cx="12249970" cy="4101124"/>
            <a:chOff x="4191000" y="1587872"/>
            <a:chExt cx="12249970" cy="4101123"/>
          </a:xfrm>
        </p:grpSpPr>
        <p:grpSp>
          <p:nvGrpSpPr>
            <p:cNvPr id="2" name="Group 10">
              <a:extLst>
                <a:ext uri="{FF2B5EF4-FFF2-40B4-BE49-F238E27FC236}">
                  <a16:creationId xmlns:a16="http://schemas.microsoft.com/office/drawing/2014/main" id="{80DD2B48-FB3C-A124-9704-096BF133EA45}"/>
                </a:ext>
              </a:extLst>
            </p:cNvPr>
            <p:cNvGrpSpPr/>
            <p:nvPr/>
          </p:nvGrpSpPr>
          <p:grpSpPr>
            <a:xfrm>
              <a:off x="4191000" y="2019300"/>
              <a:ext cx="12249970" cy="3669695"/>
              <a:chOff x="0" y="-38100"/>
              <a:chExt cx="3280976" cy="961859"/>
            </a:xfrm>
          </p:grpSpPr>
          <p:sp>
            <p:nvSpPr>
              <p:cNvPr id="3" name="Freeform 11">
                <a:extLst>
                  <a:ext uri="{FF2B5EF4-FFF2-40B4-BE49-F238E27FC236}">
                    <a16:creationId xmlns:a16="http://schemas.microsoft.com/office/drawing/2014/main" id="{1BCFBD8B-777F-D1CD-71E1-80531249C538}"/>
                  </a:ext>
                </a:extLst>
              </p:cNvPr>
              <p:cNvSpPr/>
              <p:nvPr/>
            </p:nvSpPr>
            <p:spPr>
              <a:xfrm>
                <a:off x="158345" y="0"/>
                <a:ext cx="3122631"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4">
                  <a:lumMod val="20000"/>
                  <a:lumOff val="80000"/>
                </a:schemeClr>
              </a:solidFill>
            </p:spPr>
            <p:txBody>
              <a:bodyPr/>
              <a:lstStyle/>
              <a:p>
                <a:endParaRPr lang="en-US" sz="2100"/>
              </a:p>
            </p:txBody>
          </p:sp>
          <p:sp>
            <p:nvSpPr>
              <p:cNvPr id="5" name="TextBox 12">
                <a:extLst>
                  <a:ext uri="{FF2B5EF4-FFF2-40B4-BE49-F238E27FC236}">
                    <a16:creationId xmlns:a16="http://schemas.microsoft.com/office/drawing/2014/main" id="{8AE30685-D519-BA2D-2C82-06541CC56D32}"/>
                  </a:ext>
                </a:extLst>
              </p:cNvPr>
              <p:cNvSpPr txBox="1"/>
              <p:nvPr/>
            </p:nvSpPr>
            <p:spPr>
              <a:xfrm>
                <a:off x="0" y="-38100"/>
                <a:ext cx="812800" cy="850900"/>
              </a:xfrm>
              <a:prstGeom prst="rect">
                <a:avLst/>
              </a:prstGeom>
            </p:spPr>
            <p:txBody>
              <a:bodyPr lIns="50800" tIns="50800" rIns="50800" bIns="50800" rtlCol="0" anchor="ctr"/>
              <a:lstStyle/>
              <a:p>
                <a:pPr algn="ctr">
                  <a:lnSpc>
                    <a:spcPts val="2660"/>
                  </a:lnSpc>
                </a:pPr>
                <a:endParaRPr sz="2100"/>
              </a:p>
            </p:txBody>
          </p:sp>
        </p:grpSp>
        <p:grpSp>
          <p:nvGrpSpPr>
            <p:cNvPr id="6" name="Group 5">
              <a:extLst>
                <a:ext uri="{FF2B5EF4-FFF2-40B4-BE49-F238E27FC236}">
                  <a16:creationId xmlns:a16="http://schemas.microsoft.com/office/drawing/2014/main" id="{55C15616-EDD2-C68C-A700-C1A64344D18E}"/>
                </a:ext>
              </a:extLst>
            </p:cNvPr>
            <p:cNvGrpSpPr/>
            <p:nvPr/>
          </p:nvGrpSpPr>
          <p:grpSpPr>
            <a:xfrm>
              <a:off x="9125770" y="1587872"/>
              <a:ext cx="5104056" cy="1153575"/>
              <a:chOff x="5914430" y="915759"/>
              <a:chExt cx="5104056" cy="1153575"/>
            </a:xfrm>
          </p:grpSpPr>
          <p:pic>
            <p:nvPicPr>
              <p:cNvPr id="8" name="Picture 9">
                <a:extLst>
                  <a:ext uri="{FF2B5EF4-FFF2-40B4-BE49-F238E27FC236}">
                    <a16:creationId xmlns:a16="http://schemas.microsoft.com/office/drawing/2014/main" id="{D40F1D94-2803-C244-0E61-3C1514315B5F}"/>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5914430" y="915759"/>
                <a:ext cx="5104056" cy="1153575"/>
              </a:xfrm>
              <a:prstGeom prst="rect">
                <a:avLst/>
              </a:prstGeom>
            </p:spPr>
          </p:pic>
          <p:sp>
            <p:nvSpPr>
              <p:cNvPr id="9" name="TextBox 8">
                <a:extLst>
                  <a:ext uri="{FF2B5EF4-FFF2-40B4-BE49-F238E27FC236}">
                    <a16:creationId xmlns:a16="http://schemas.microsoft.com/office/drawing/2014/main" id="{A433121E-B1A9-36E1-142C-C9CA2B854D8D}"/>
                  </a:ext>
                </a:extLst>
              </p:cNvPr>
              <p:cNvSpPr txBox="1"/>
              <p:nvPr/>
            </p:nvSpPr>
            <p:spPr>
              <a:xfrm>
                <a:off x="6106120" y="1055177"/>
                <a:ext cx="4720676" cy="769441"/>
              </a:xfrm>
              <a:prstGeom prst="rect">
                <a:avLst/>
              </a:prstGeom>
              <a:noFill/>
            </p:spPr>
            <p:txBody>
              <a:bodyPr wrap="square" rtlCol="0">
                <a:spAutoFit/>
              </a:bodyPr>
              <a:lstStyle/>
              <a:p>
                <a:pPr algn="ctr"/>
                <a:r>
                  <a:rPr lang="en-US" sz="4400" b="1">
                    <a:solidFill>
                      <a:schemeClr val="bg1"/>
                    </a:solidFill>
                    <a:latin typeface="Arial" panose="020B0604020202020204" pitchFamily="34" charset="0"/>
                    <a:cs typeface="Arial" panose="020B0604020202020204" pitchFamily="34" charset="0"/>
                  </a:rPr>
                  <a:t>1</a:t>
                </a:r>
                <a:endParaRPr lang="en-US" sz="4400" b="1" dirty="0">
                  <a:solidFill>
                    <a:schemeClr val="bg1"/>
                  </a:solidFill>
                  <a:latin typeface="Arial" panose="020B0604020202020204" pitchFamily="34" charset="0"/>
                  <a:cs typeface="Arial" panose="020B0604020202020204" pitchFamily="34" charset="0"/>
                </a:endParaRPr>
              </a:p>
            </p:txBody>
          </p:sp>
        </p:grpSp>
        <p:sp>
          <p:nvSpPr>
            <p:cNvPr id="10" name="TextBox 9">
              <a:extLst>
                <a:ext uri="{FF2B5EF4-FFF2-40B4-BE49-F238E27FC236}">
                  <a16:creationId xmlns:a16="http://schemas.microsoft.com/office/drawing/2014/main" id="{15B1D07F-6F89-B8E5-28B3-BEB19B4B9021}"/>
                </a:ext>
              </a:extLst>
            </p:cNvPr>
            <p:cNvSpPr txBox="1"/>
            <p:nvPr/>
          </p:nvSpPr>
          <p:spPr>
            <a:xfrm>
              <a:off x="7816900" y="3073520"/>
              <a:ext cx="8624070" cy="1915204"/>
            </a:xfrm>
            <a:prstGeom prst="rect">
              <a:avLst/>
            </a:prstGeom>
            <a:noFill/>
          </p:spPr>
          <p:txBody>
            <a:bodyPr wrap="square">
              <a:spAutoFit/>
            </a:bodyPr>
            <a:lstStyle/>
            <a:p>
              <a:pPr algn="just">
                <a:lnSpc>
                  <a:spcPct val="150000"/>
                </a:lnSpc>
                <a:defRPr/>
              </a:pPr>
              <a:r>
                <a:rPr lang="pt-BR" sz="4200">
                  <a:latin typeface="Times New Roman" panose="02020603050405020304" pitchFamily="18" charset="0"/>
                  <a:cs typeface="Times New Roman" panose="02020603050405020304" pitchFamily="18" charset="0"/>
                </a:rPr>
                <a:t>Người lao động tự do về thân thể, có quyền bán sức lao động của mình</a:t>
              </a:r>
              <a:endParaRPr lang="pt-BR" sz="4200" dirty="0">
                <a:latin typeface="Times New Roman" panose="02020603050405020304" pitchFamily="18" charset="0"/>
                <a:cs typeface="Times New Roman" panose="02020603050405020304" pitchFamily="18" charset="0"/>
              </a:endParaRPr>
            </a:p>
          </p:txBody>
        </p:sp>
      </p:grpSp>
      <p:grpSp>
        <p:nvGrpSpPr>
          <p:cNvPr id="13" name="Group 12">
            <a:extLst>
              <a:ext uri="{FF2B5EF4-FFF2-40B4-BE49-F238E27FC236}">
                <a16:creationId xmlns:a16="http://schemas.microsoft.com/office/drawing/2014/main" id="{84805A7C-B0C1-B292-5F08-3B4827043273}"/>
              </a:ext>
            </a:extLst>
          </p:cNvPr>
          <p:cNvGrpSpPr/>
          <p:nvPr/>
        </p:nvGrpSpPr>
        <p:grpSpPr>
          <a:xfrm>
            <a:off x="4230629" y="5574458"/>
            <a:ext cx="12249970" cy="4101124"/>
            <a:chOff x="4191000" y="1587872"/>
            <a:chExt cx="12249970" cy="4101123"/>
          </a:xfrm>
        </p:grpSpPr>
        <p:grpSp>
          <p:nvGrpSpPr>
            <p:cNvPr id="14" name="Group 10">
              <a:extLst>
                <a:ext uri="{FF2B5EF4-FFF2-40B4-BE49-F238E27FC236}">
                  <a16:creationId xmlns:a16="http://schemas.microsoft.com/office/drawing/2014/main" id="{A307D8DB-D7ED-B357-B4DF-E62E37CC8388}"/>
                </a:ext>
              </a:extLst>
            </p:cNvPr>
            <p:cNvGrpSpPr/>
            <p:nvPr/>
          </p:nvGrpSpPr>
          <p:grpSpPr>
            <a:xfrm>
              <a:off x="4191000" y="2019300"/>
              <a:ext cx="12249970" cy="3669695"/>
              <a:chOff x="0" y="-38100"/>
              <a:chExt cx="3280976" cy="961859"/>
            </a:xfrm>
          </p:grpSpPr>
          <p:sp>
            <p:nvSpPr>
              <p:cNvPr id="22" name="Freeform 11">
                <a:extLst>
                  <a:ext uri="{FF2B5EF4-FFF2-40B4-BE49-F238E27FC236}">
                    <a16:creationId xmlns:a16="http://schemas.microsoft.com/office/drawing/2014/main" id="{FA1094F5-FDAE-5F75-B4CC-515722DB4F34}"/>
                  </a:ext>
                </a:extLst>
              </p:cNvPr>
              <p:cNvSpPr/>
              <p:nvPr/>
            </p:nvSpPr>
            <p:spPr>
              <a:xfrm>
                <a:off x="158345" y="0"/>
                <a:ext cx="3122631"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6">
                  <a:lumMod val="20000"/>
                  <a:lumOff val="80000"/>
                </a:schemeClr>
              </a:solidFill>
            </p:spPr>
            <p:txBody>
              <a:bodyPr/>
              <a:lstStyle/>
              <a:p>
                <a:endParaRPr lang="en-US" sz="2100"/>
              </a:p>
            </p:txBody>
          </p:sp>
          <p:sp>
            <p:nvSpPr>
              <p:cNvPr id="23" name="TextBox 12">
                <a:extLst>
                  <a:ext uri="{FF2B5EF4-FFF2-40B4-BE49-F238E27FC236}">
                    <a16:creationId xmlns:a16="http://schemas.microsoft.com/office/drawing/2014/main" id="{06289103-3ED9-939F-66E0-432A1046DE72}"/>
                  </a:ext>
                </a:extLst>
              </p:cNvPr>
              <p:cNvSpPr txBox="1"/>
              <p:nvPr/>
            </p:nvSpPr>
            <p:spPr>
              <a:xfrm>
                <a:off x="0" y="-38100"/>
                <a:ext cx="812800" cy="850900"/>
              </a:xfrm>
              <a:prstGeom prst="rect">
                <a:avLst/>
              </a:prstGeom>
            </p:spPr>
            <p:txBody>
              <a:bodyPr lIns="50800" tIns="50800" rIns="50800" bIns="50800" rtlCol="0" anchor="ctr"/>
              <a:lstStyle/>
              <a:p>
                <a:pPr algn="ctr">
                  <a:lnSpc>
                    <a:spcPts val="2660"/>
                  </a:lnSpc>
                </a:pPr>
                <a:endParaRPr sz="2100"/>
              </a:p>
            </p:txBody>
          </p:sp>
        </p:grpSp>
        <p:grpSp>
          <p:nvGrpSpPr>
            <p:cNvPr id="15" name="Group 14">
              <a:extLst>
                <a:ext uri="{FF2B5EF4-FFF2-40B4-BE49-F238E27FC236}">
                  <a16:creationId xmlns:a16="http://schemas.microsoft.com/office/drawing/2014/main" id="{4C1DCB6F-1B08-433F-422A-E91F8108F647}"/>
                </a:ext>
              </a:extLst>
            </p:cNvPr>
            <p:cNvGrpSpPr/>
            <p:nvPr/>
          </p:nvGrpSpPr>
          <p:grpSpPr>
            <a:xfrm>
              <a:off x="9125770" y="1587872"/>
              <a:ext cx="5104056" cy="1153575"/>
              <a:chOff x="5914430" y="915759"/>
              <a:chExt cx="5104056" cy="1153575"/>
            </a:xfrm>
          </p:grpSpPr>
          <p:pic>
            <p:nvPicPr>
              <p:cNvPr id="18" name="Picture 9">
                <a:extLst>
                  <a:ext uri="{FF2B5EF4-FFF2-40B4-BE49-F238E27FC236}">
                    <a16:creationId xmlns:a16="http://schemas.microsoft.com/office/drawing/2014/main" id="{1FDA145B-3890-6F83-BCB4-5FDCC8397BB0}"/>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5914430" y="915759"/>
                <a:ext cx="5104056" cy="1153575"/>
              </a:xfrm>
              <a:prstGeom prst="rect">
                <a:avLst/>
              </a:prstGeom>
            </p:spPr>
          </p:pic>
          <p:sp>
            <p:nvSpPr>
              <p:cNvPr id="21" name="TextBox 20">
                <a:extLst>
                  <a:ext uri="{FF2B5EF4-FFF2-40B4-BE49-F238E27FC236}">
                    <a16:creationId xmlns:a16="http://schemas.microsoft.com/office/drawing/2014/main" id="{40B14592-FC1F-F488-DF2B-55BCD4CB2E20}"/>
                  </a:ext>
                </a:extLst>
              </p:cNvPr>
              <p:cNvSpPr txBox="1"/>
              <p:nvPr/>
            </p:nvSpPr>
            <p:spPr>
              <a:xfrm>
                <a:off x="6106120" y="1055177"/>
                <a:ext cx="4720676" cy="769441"/>
              </a:xfrm>
              <a:prstGeom prst="rect">
                <a:avLst/>
              </a:prstGeom>
              <a:noFill/>
            </p:spPr>
            <p:txBody>
              <a:bodyPr wrap="square" rtlCol="0">
                <a:spAutoFit/>
              </a:bodyPr>
              <a:lstStyle/>
              <a:p>
                <a:pPr algn="ctr"/>
                <a:r>
                  <a:rPr lang="en-US" sz="4400" b="1">
                    <a:solidFill>
                      <a:schemeClr val="bg1"/>
                    </a:solidFill>
                    <a:latin typeface="Arial" panose="020B0604020202020204" pitchFamily="34" charset="0"/>
                    <a:cs typeface="Arial" panose="020B0604020202020204" pitchFamily="34" charset="0"/>
                  </a:rPr>
                  <a:t>2</a:t>
                </a:r>
                <a:endParaRPr lang="en-US" sz="4400" b="1" dirty="0">
                  <a:solidFill>
                    <a:schemeClr val="bg1"/>
                  </a:solidFill>
                  <a:latin typeface="Arial" panose="020B0604020202020204" pitchFamily="34" charset="0"/>
                  <a:cs typeface="Arial" panose="020B0604020202020204" pitchFamily="34" charset="0"/>
                </a:endParaRPr>
              </a:p>
            </p:txBody>
          </p:sp>
        </p:grpSp>
        <p:sp>
          <p:nvSpPr>
            <p:cNvPr id="16" name="TextBox 15">
              <a:extLst>
                <a:ext uri="{FF2B5EF4-FFF2-40B4-BE49-F238E27FC236}">
                  <a16:creationId xmlns:a16="http://schemas.microsoft.com/office/drawing/2014/main" id="{9C1A0569-6135-4675-2C91-64131E3BE616}"/>
                </a:ext>
              </a:extLst>
            </p:cNvPr>
            <p:cNvSpPr txBox="1"/>
            <p:nvPr/>
          </p:nvSpPr>
          <p:spPr>
            <a:xfrm>
              <a:off x="7816902" y="3073520"/>
              <a:ext cx="8061474" cy="1915204"/>
            </a:xfrm>
            <a:prstGeom prst="rect">
              <a:avLst/>
            </a:prstGeom>
            <a:noFill/>
          </p:spPr>
          <p:txBody>
            <a:bodyPr wrap="square">
              <a:spAutoFit/>
            </a:bodyPr>
            <a:lstStyle/>
            <a:p>
              <a:pPr algn="ctr">
                <a:lnSpc>
                  <a:spcPct val="150000"/>
                </a:lnSpc>
                <a:defRPr/>
              </a:pPr>
              <a:r>
                <a:rPr lang="pt-BR" sz="4200">
                  <a:latin typeface="Times New Roman" panose="02020603050405020304" pitchFamily="18" charset="0"/>
                  <a:cs typeface="Times New Roman" panose="02020603050405020304" pitchFamily="18" charset="0"/>
                </a:rPr>
                <a:t>Người lao động không có tư liệu sản xuất</a:t>
              </a:r>
              <a:endParaRPr lang="en-US" sz="4200" dirty="0">
                <a:latin typeface="Times New Roman" panose="02020603050405020304" pitchFamily="18" charset="0"/>
                <a:cs typeface="Times New Roman" panose="02020603050405020304" pitchFamily="18" charset="0"/>
              </a:endParaRPr>
            </a:p>
          </p:txBody>
        </p:sp>
      </p:grpSp>
      <p:pic>
        <p:nvPicPr>
          <p:cNvPr id="26" name="Picture 2" descr="Lịch sử 10 Bài 32 - Cuộc cách mạng công nghiệp ở Châu Âu - aibennhayhon.com"/>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40065" y="5770981"/>
            <a:ext cx="6099790" cy="3669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Ngành Luật lao động trong hệ thống pháp luật Việt Nam"/>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51294" y="1443720"/>
            <a:ext cx="6231448" cy="3750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8653841"/>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grpSp>
        <p:nvGrpSpPr>
          <p:cNvPr id="17" name="Nhóm 8">
            <a:extLst>
              <a:ext uri="{FF2B5EF4-FFF2-40B4-BE49-F238E27FC236}">
                <a16:creationId xmlns:a16="http://schemas.microsoft.com/office/drawing/2014/main" id="{6C0944EF-4298-EFF7-360C-1E71F5FD48CC}"/>
              </a:ext>
            </a:extLst>
          </p:cNvPr>
          <p:cNvGrpSpPr/>
          <p:nvPr/>
        </p:nvGrpSpPr>
        <p:grpSpPr>
          <a:xfrm>
            <a:off x="690562" y="3769179"/>
            <a:ext cx="16085272" cy="2015938"/>
            <a:chOff x="1158239" y="3339451"/>
            <a:chExt cx="7358160" cy="1343960"/>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362468" cy="1241069"/>
              <a:chOff x="1189622" y="3163085"/>
              <a:chExt cx="3362468"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3236348" cy="430888"/>
              </a:xfrm>
              <a:prstGeom prst="rect">
                <a:avLst/>
              </a:prstGeom>
              <a:noFill/>
            </p:spPr>
            <p:txBody>
              <a:bodyPr wrap="square" rtlCol="0">
                <a:spAutoFit/>
              </a:bodyPr>
              <a:lstStyle/>
              <a:p>
                <a:r>
                  <a:rPr lang="en-US" sz="3600" dirty="0" err="1">
                    <a:solidFill>
                      <a:srgbClr val="C00000"/>
                    </a:solidFill>
                    <a:latin typeface="Arial" panose="020B0604020202020204" pitchFamily="34" charset="0"/>
                    <a:ea typeface="Roboto" panose="02000000000000000000" pitchFamily="2" charset="0"/>
                    <a:cs typeface="Arial" panose="020B0604020202020204" pitchFamily="34" charset="0"/>
                  </a:rPr>
                  <a:t>Giá</a:t>
                </a:r>
                <a:r>
                  <a:rPr lang="en-US" sz="3600" dirty="0">
                    <a:solidFill>
                      <a:srgbClr val="E7680F"/>
                    </a:solidFill>
                    <a:latin typeface="Arial" panose="020B0604020202020204" pitchFamily="34" charset="0"/>
                    <a:ea typeface="Roboto" panose="02000000000000000000" pitchFamily="2" charset="0"/>
                    <a:cs typeface="Arial" panose="020B0604020202020204" pitchFamily="34" charset="0"/>
                  </a:rPr>
                  <a:t> </a:t>
                </a:r>
                <a:r>
                  <a:rPr lang="en-US" sz="3600" dirty="0" err="1">
                    <a:solidFill>
                      <a:srgbClr val="C00000"/>
                    </a:solidFill>
                    <a:latin typeface="Arial" panose="020B0604020202020204" pitchFamily="34" charset="0"/>
                    <a:ea typeface="Roboto" panose="02000000000000000000" pitchFamily="2" charset="0"/>
                    <a:cs typeface="Arial" panose="020B0604020202020204" pitchFamily="34" charset="0"/>
                  </a:rPr>
                  <a:t>trị</a:t>
                </a:r>
                <a:r>
                  <a:rPr lang="en-US" sz="3600"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3600" dirty="0" err="1">
                    <a:solidFill>
                      <a:srgbClr val="C00000"/>
                    </a:solidFill>
                    <a:latin typeface="Arial" panose="020B0604020202020204" pitchFamily="34" charset="0"/>
                    <a:ea typeface="Roboto" panose="02000000000000000000" pitchFamily="2" charset="0"/>
                    <a:cs typeface="Arial" panose="020B0604020202020204" pitchFamily="34" charset="0"/>
                  </a:rPr>
                  <a:t>hàng</a:t>
                </a:r>
                <a:r>
                  <a:rPr lang="en-US" sz="3600"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3600" dirty="0" err="1">
                    <a:solidFill>
                      <a:srgbClr val="C00000"/>
                    </a:solidFill>
                    <a:latin typeface="Arial" panose="020B0604020202020204" pitchFamily="34" charset="0"/>
                    <a:ea typeface="Roboto" panose="02000000000000000000" pitchFamily="2" charset="0"/>
                    <a:cs typeface="Arial" panose="020B0604020202020204" pitchFamily="34" charset="0"/>
                  </a:rPr>
                  <a:t>hóa</a:t>
                </a:r>
                <a:r>
                  <a:rPr lang="en-US" sz="3600"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3600" dirty="0" err="1">
                    <a:solidFill>
                      <a:srgbClr val="C00000"/>
                    </a:solidFill>
                    <a:latin typeface="Arial" panose="020B0604020202020204" pitchFamily="34" charset="0"/>
                    <a:ea typeface="Roboto" panose="02000000000000000000" pitchFamily="2" charset="0"/>
                    <a:cs typeface="Arial" panose="020B0604020202020204" pitchFamily="34" charset="0"/>
                  </a:rPr>
                  <a:t>sức</a:t>
                </a:r>
                <a:r>
                  <a:rPr lang="en-US" sz="3600"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3600" dirty="0" err="1">
                    <a:solidFill>
                      <a:srgbClr val="C00000"/>
                    </a:solidFill>
                    <a:latin typeface="Arial" panose="020B0604020202020204" pitchFamily="34" charset="0"/>
                    <a:ea typeface="Roboto" panose="02000000000000000000" pitchFamily="2" charset="0"/>
                    <a:cs typeface="Arial" panose="020B0604020202020204" pitchFamily="34" charset="0"/>
                  </a:rPr>
                  <a:t>lao</a:t>
                </a:r>
                <a:r>
                  <a:rPr lang="en-US" sz="3600"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3600" dirty="0" err="1">
                    <a:solidFill>
                      <a:srgbClr val="C00000"/>
                    </a:solidFill>
                    <a:latin typeface="Arial" panose="020B0604020202020204" pitchFamily="34" charset="0"/>
                    <a:ea typeface="Roboto" panose="02000000000000000000" pitchFamily="2" charset="0"/>
                    <a:cs typeface="Arial" panose="020B0604020202020204" pitchFamily="34" charset="0"/>
                  </a:rPr>
                  <a:t>động</a:t>
                </a:r>
                <a:r>
                  <a:rPr lang="en-US" sz="3600" dirty="0">
                    <a:solidFill>
                      <a:srgbClr val="C00000"/>
                    </a:solidFill>
                    <a:latin typeface="Arial" panose="020B0604020202020204" pitchFamily="34" charset="0"/>
                    <a:ea typeface="Roboto" panose="02000000000000000000" pitchFamily="2" charset="0"/>
                    <a:cs typeface="Arial" panose="020B0604020202020204" pitchFamily="34" charset="0"/>
                  </a:rPr>
                  <a:t> </a:t>
                </a:r>
                <a:endParaRPr lang="vi-VN" sz="3600"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261010" y="3801117"/>
              <a:ext cx="7255389" cy="882294"/>
            </a:xfrm>
            <a:prstGeom prst="rect">
              <a:avLst/>
            </a:prstGeom>
            <a:noFill/>
          </p:spPr>
          <p:txBody>
            <a:bodyPr wrap="square" rtlCol="0">
              <a:spAutoFit/>
            </a:bodyPr>
            <a:lstStyle/>
            <a:p>
              <a:pPr lvl="0"/>
              <a:r>
                <a:rPr lang="pt-BR" altLang="vi-VN" sz="4000" dirty="0">
                  <a:cs typeface="Times New Roman" panose="02020603050405020304" pitchFamily="18" charset="0"/>
                </a:rPr>
                <a:t>được quyết định bởi lượng lao động xã hội cần thiết để sản xuất và tái sản xuất ra nó</a:t>
              </a:r>
              <a:endParaRPr lang="en-US" sz="5600" dirty="0"/>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888158" y="7008064"/>
            <a:ext cx="17283112" cy="2073367"/>
            <a:chOff x="1158239" y="3339451"/>
            <a:chExt cx="7343282" cy="1382244"/>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30887"/>
              </a:xfrm>
              <a:prstGeom prst="rect">
                <a:avLst/>
              </a:prstGeom>
              <a:noFill/>
            </p:spPr>
            <p:txBody>
              <a:bodyPr wrap="square" rtlCol="0">
                <a:spAutoFit/>
              </a:bodyPr>
              <a:lstStyle/>
              <a:p>
                <a:pPr lvl="0"/>
                <a:r>
                  <a:rPr lang="pt-BR" altLang="vi-VN" sz="3600" dirty="0">
                    <a:solidFill>
                      <a:srgbClr val="D81618"/>
                    </a:solidFill>
                    <a:cs typeface="Times New Roman" panose="02020603050405020304" pitchFamily="18" charset="0"/>
                  </a:rPr>
                  <a:t>Giá trị sử dụng của hàng hóa sức lao động </a:t>
                </a:r>
                <a:endParaRPr lang="en-US" sz="4800" dirty="0">
                  <a:solidFill>
                    <a:srgbClr val="D81618"/>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79578" y="3839403"/>
              <a:ext cx="7221943" cy="882292"/>
            </a:xfrm>
            <a:prstGeom prst="rect">
              <a:avLst/>
            </a:prstGeom>
            <a:noFill/>
          </p:spPr>
          <p:txBody>
            <a:bodyPr wrap="square" rtlCol="0">
              <a:spAutoFit/>
            </a:bodyPr>
            <a:lstStyle/>
            <a:p>
              <a:pPr lvl="0"/>
              <a:r>
                <a:rPr lang="pt-BR" altLang="vi-VN" sz="4000" dirty="0">
                  <a:cs typeface="Times New Roman" panose="02020603050405020304" pitchFamily="18" charset="0"/>
                </a:rPr>
                <a:t>nhằm thỏa mãn nhu cầu của người mua. Nó có khả năng tạo ra một lượng giá trị mới lớn hơn giá trị bản thân nó. Đó chính là giá trị thặng dư. </a:t>
              </a:r>
              <a:endParaRPr lang="en-US" sz="5600" dirty="0"/>
            </a:p>
          </p:txBody>
        </p:sp>
      </p:grpSp>
      <p:grpSp>
        <p:nvGrpSpPr>
          <p:cNvPr id="6" name="Nhóm 25">
            <a:extLst>
              <a:ext uri="{FF2B5EF4-FFF2-40B4-BE49-F238E27FC236}">
                <a16:creationId xmlns:a16="http://schemas.microsoft.com/office/drawing/2014/main" id="{843BEED0-D924-E681-9E26-9B492C4C1664}"/>
              </a:ext>
            </a:extLst>
          </p:cNvPr>
          <p:cNvGrpSpPr/>
          <p:nvPr/>
        </p:nvGrpSpPr>
        <p:grpSpPr>
          <a:xfrm>
            <a:off x="690560" y="646111"/>
            <a:ext cx="10541320" cy="1338307"/>
            <a:chOff x="475212" y="489252"/>
            <a:chExt cx="4504292" cy="892204"/>
          </a:xfrm>
        </p:grpSpPr>
        <p:grpSp>
          <p:nvGrpSpPr>
            <p:cNvPr id="7" name="Nhóm 26">
              <a:extLst>
                <a:ext uri="{FF2B5EF4-FFF2-40B4-BE49-F238E27FC236}">
                  <a16:creationId xmlns:a16="http://schemas.microsoft.com/office/drawing/2014/main" id="{51ED29AF-884C-8CAE-11B9-2F03694EEA60}"/>
                </a:ext>
              </a:extLst>
            </p:cNvPr>
            <p:cNvGrpSpPr/>
            <p:nvPr/>
          </p:nvGrpSpPr>
          <p:grpSpPr>
            <a:xfrm>
              <a:off x="475212" y="489252"/>
              <a:ext cx="4504292" cy="892204"/>
              <a:chOff x="475212" y="489252"/>
              <a:chExt cx="4504292" cy="892204"/>
            </a:xfrm>
          </p:grpSpPr>
          <p:sp>
            <p:nvSpPr>
              <p:cNvPr id="9" name="Rectangle: Rounded Corners 20">
                <a:extLst>
                  <a:ext uri="{FF2B5EF4-FFF2-40B4-BE49-F238E27FC236}">
                    <a16:creationId xmlns:a16="http://schemas.microsoft.com/office/drawing/2014/main" id="{647581C0-CE0B-3FE3-6311-54A094815E5E}"/>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100">
                  <a:solidFill>
                    <a:schemeClr val="bg1">
                      <a:lumMod val="95000"/>
                    </a:schemeClr>
                  </a:solidFill>
                </a:endParaRPr>
              </a:p>
            </p:txBody>
          </p:sp>
          <p:sp>
            <p:nvSpPr>
              <p:cNvPr id="10" name="Rectangle: Rounded Corners 20">
                <a:extLst>
                  <a:ext uri="{FF2B5EF4-FFF2-40B4-BE49-F238E27FC236}">
                    <a16:creationId xmlns:a16="http://schemas.microsoft.com/office/drawing/2014/main" id="{922ADD8C-9A60-E25D-A763-131624F81134}"/>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100">
                  <a:solidFill>
                    <a:schemeClr val="bg1">
                      <a:lumMod val="95000"/>
                    </a:schemeClr>
                  </a:solidFill>
                </a:endParaRPr>
              </a:p>
            </p:txBody>
          </p:sp>
          <p:grpSp>
            <p:nvGrpSpPr>
              <p:cNvPr id="11" name="Nhóm 30">
                <a:extLst>
                  <a:ext uri="{FF2B5EF4-FFF2-40B4-BE49-F238E27FC236}">
                    <a16:creationId xmlns:a16="http://schemas.microsoft.com/office/drawing/2014/main" id="{534308B7-A074-49F0-27D7-4C43E2463274}"/>
                  </a:ext>
                </a:extLst>
              </p:cNvPr>
              <p:cNvGrpSpPr/>
              <p:nvPr/>
            </p:nvGrpSpPr>
            <p:grpSpPr>
              <a:xfrm>
                <a:off x="475212" y="489252"/>
                <a:ext cx="859716" cy="779672"/>
                <a:chOff x="630445" y="2543352"/>
                <a:chExt cx="916482" cy="831153"/>
              </a:xfrm>
            </p:grpSpPr>
            <p:sp>
              <p:nvSpPr>
                <p:cNvPr id="13" name="Hình Bầu dục 32">
                  <a:extLst>
                    <a:ext uri="{FF2B5EF4-FFF2-40B4-BE49-F238E27FC236}">
                      <a16:creationId xmlns:a16="http://schemas.microsoft.com/office/drawing/2014/main" id="{54846CD6-3F57-CD93-7B55-E928F572627E}"/>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5" name="Hình Bầu dục 33">
                  <a:extLst>
                    <a:ext uri="{FF2B5EF4-FFF2-40B4-BE49-F238E27FC236}">
                      <a16:creationId xmlns:a16="http://schemas.microsoft.com/office/drawing/2014/main" id="{5B254E23-6D50-34BE-F7A7-8AAB3C2C6C1F}"/>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50" b="1">
                    <a:solidFill>
                      <a:schemeClr val="accent4">
                        <a:lumMod val="50000"/>
                      </a:schemeClr>
                    </a:solidFill>
                    <a:latin typeface="Arial" panose="020B0604020202020204" pitchFamily="34" charset="0"/>
                    <a:cs typeface="Arial" panose="020B0604020202020204" pitchFamily="34" charset="0"/>
                  </a:endParaRPr>
                </a:p>
              </p:txBody>
            </p:sp>
          </p:grpSp>
          <p:sp>
            <p:nvSpPr>
              <p:cNvPr id="12" name="TextBox 17">
                <a:extLst>
                  <a:ext uri="{FF2B5EF4-FFF2-40B4-BE49-F238E27FC236}">
                    <a16:creationId xmlns:a16="http://schemas.microsoft.com/office/drawing/2014/main" id="{A8F2D27C-849F-7140-9D44-A561957EF30C}"/>
                  </a:ext>
                </a:extLst>
              </p:cNvPr>
              <p:cNvSpPr txBox="1"/>
              <p:nvPr/>
            </p:nvSpPr>
            <p:spPr>
              <a:xfrm>
                <a:off x="1261011" y="668440"/>
                <a:ext cx="3607444" cy="713016"/>
              </a:xfrm>
              <a:prstGeom prst="rect">
                <a:avLst/>
              </a:prstGeom>
              <a:noFill/>
            </p:spPr>
            <p:txBody>
              <a:bodyPr wrap="square" rtlCol="0">
                <a:spAutoFit/>
              </a:bodyPr>
              <a:lstStyle/>
              <a:p>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Học</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thuyết</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giá</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trị</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và</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giá</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trị</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thặng</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dư</a:t>
                </a:r>
                <a:endParaRPr lang="en-US" sz="2800" dirty="0">
                  <a:solidFill>
                    <a:srgbClr val="0307BD"/>
                  </a:solidFill>
                  <a:cs typeface="Times New Roman" panose="02020603050405020304" pitchFamily="18" charset="0"/>
                </a:endParaRPr>
              </a:p>
              <a:p>
                <a:endParaRPr lang="vi-VN" sz="315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8" name="TextBox 23">
              <a:extLst>
                <a:ext uri="{FF2B5EF4-FFF2-40B4-BE49-F238E27FC236}">
                  <a16:creationId xmlns:a16="http://schemas.microsoft.com/office/drawing/2014/main" id="{9E51E959-8134-96AF-566A-76A170F7D9E4}"/>
                </a:ext>
              </a:extLst>
            </p:cNvPr>
            <p:cNvSpPr txBox="1"/>
            <p:nvPr/>
          </p:nvSpPr>
          <p:spPr>
            <a:xfrm>
              <a:off x="526881" y="689692"/>
              <a:ext cx="781064" cy="323165"/>
            </a:xfrm>
            <a:prstGeom prst="rect">
              <a:avLst/>
            </a:prstGeom>
            <a:noFill/>
          </p:spPr>
          <p:txBody>
            <a:bodyPr wrap="square" rtlCol="0">
              <a:spAutoFit/>
            </a:bodyPr>
            <a:lstStyle/>
            <a:p>
              <a:pPr algn="ctr"/>
              <a:r>
                <a:rPr lang="en-US" sz="255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2.2.1</a:t>
              </a:r>
              <a:endParaRPr lang="vi-VN" sz="255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6" name="TextBox 15">
            <a:extLst>
              <a:ext uri="{FF2B5EF4-FFF2-40B4-BE49-F238E27FC236}">
                <a16:creationId xmlns:a16="http://schemas.microsoft.com/office/drawing/2014/main" id="{44E174B6-34B5-D44D-F250-55396ADCAD4A}"/>
              </a:ext>
            </a:extLst>
          </p:cNvPr>
          <p:cNvSpPr txBox="1"/>
          <p:nvPr/>
        </p:nvSpPr>
        <p:spPr>
          <a:xfrm>
            <a:off x="8041071" y="2362041"/>
            <a:ext cx="10919954" cy="646331"/>
          </a:xfrm>
          <a:prstGeom prst="rect">
            <a:avLst/>
          </a:prstGeom>
          <a:noFill/>
        </p:spPr>
        <p:txBody>
          <a:bodyPr wrap="square" rtlCol="0">
            <a:spAutoFit/>
          </a:bodyPr>
          <a:lstStyle/>
          <a:p>
            <a:pPr algn="ctr"/>
            <a:r>
              <a:rPr lang="en-US" sz="3600" b="1" dirty="0">
                <a:solidFill>
                  <a:srgbClr val="1E0975"/>
                </a:solidFill>
                <a:latin typeface="Arial" panose="020B0604020202020204" pitchFamily="34" charset="0"/>
                <a:ea typeface="Roboto" panose="02000000000000000000" pitchFamily="2" charset="0"/>
                <a:cs typeface="Arial" panose="020B0604020202020204" pitchFamily="34" charset="0"/>
              </a:rPr>
              <a:t>Hai </a:t>
            </a:r>
            <a:r>
              <a:rPr lang="en-US" sz="3600" b="1" dirty="0" err="1">
                <a:solidFill>
                  <a:srgbClr val="1E0975"/>
                </a:solidFill>
                <a:latin typeface="Arial" panose="020B0604020202020204" pitchFamily="34" charset="0"/>
                <a:ea typeface="Roboto" panose="02000000000000000000" pitchFamily="2" charset="0"/>
                <a:cs typeface="Arial" panose="020B0604020202020204" pitchFamily="34" charset="0"/>
              </a:rPr>
              <a:t>thuộc</a:t>
            </a:r>
            <a:r>
              <a:rPr lang="en-US" sz="36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3600" b="1" dirty="0" err="1">
                <a:solidFill>
                  <a:srgbClr val="1E0975"/>
                </a:solidFill>
                <a:latin typeface="Arial" panose="020B0604020202020204" pitchFamily="34" charset="0"/>
                <a:ea typeface="Roboto" panose="02000000000000000000" pitchFamily="2" charset="0"/>
                <a:cs typeface="Arial" panose="020B0604020202020204" pitchFamily="34" charset="0"/>
              </a:rPr>
              <a:t>tính</a:t>
            </a:r>
            <a:r>
              <a:rPr lang="en-US" sz="36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3600" b="1" dirty="0" err="1">
                <a:solidFill>
                  <a:srgbClr val="1E0975"/>
                </a:solidFill>
                <a:latin typeface="Arial" panose="020B0604020202020204" pitchFamily="34" charset="0"/>
                <a:ea typeface="Roboto" panose="02000000000000000000" pitchFamily="2" charset="0"/>
                <a:cs typeface="Arial" panose="020B0604020202020204" pitchFamily="34" charset="0"/>
              </a:rPr>
              <a:t>của</a:t>
            </a:r>
            <a:r>
              <a:rPr lang="en-US" sz="36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3600" b="1" dirty="0" err="1">
                <a:solidFill>
                  <a:srgbClr val="1E0975"/>
                </a:solidFill>
                <a:latin typeface="Arial" panose="020B0604020202020204" pitchFamily="34" charset="0"/>
                <a:ea typeface="Roboto" panose="02000000000000000000" pitchFamily="2" charset="0"/>
                <a:cs typeface="Arial" panose="020B0604020202020204" pitchFamily="34" charset="0"/>
              </a:rPr>
              <a:t>hàng</a:t>
            </a:r>
            <a:r>
              <a:rPr lang="en-US" sz="36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3600" b="1" dirty="0" err="1">
                <a:solidFill>
                  <a:srgbClr val="1E0975"/>
                </a:solidFill>
                <a:latin typeface="Arial" panose="020B0604020202020204" pitchFamily="34" charset="0"/>
                <a:ea typeface="Roboto" panose="02000000000000000000" pitchFamily="2" charset="0"/>
                <a:cs typeface="Arial" panose="020B0604020202020204" pitchFamily="34" charset="0"/>
              </a:rPr>
              <a:t>hóa</a:t>
            </a:r>
            <a:r>
              <a:rPr lang="en-US" sz="36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3600" b="1" dirty="0" err="1">
                <a:solidFill>
                  <a:srgbClr val="1E0975"/>
                </a:solidFill>
                <a:latin typeface="Arial" panose="020B0604020202020204" pitchFamily="34" charset="0"/>
                <a:ea typeface="Roboto" panose="02000000000000000000" pitchFamily="2" charset="0"/>
                <a:cs typeface="Arial" panose="020B0604020202020204" pitchFamily="34" charset="0"/>
              </a:rPr>
              <a:t>sức</a:t>
            </a:r>
            <a:r>
              <a:rPr lang="en-US" sz="36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3600" b="1" dirty="0" err="1">
                <a:solidFill>
                  <a:srgbClr val="1E0975"/>
                </a:solidFill>
                <a:latin typeface="Arial" panose="020B0604020202020204" pitchFamily="34" charset="0"/>
                <a:ea typeface="Roboto" panose="02000000000000000000" pitchFamily="2" charset="0"/>
                <a:cs typeface="Arial" panose="020B0604020202020204" pitchFamily="34" charset="0"/>
              </a:rPr>
              <a:t>lao</a:t>
            </a:r>
            <a:r>
              <a:rPr lang="en-US" sz="36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3600" b="1" dirty="0" err="1">
                <a:solidFill>
                  <a:srgbClr val="1E0975"/>
                </a:solidFill>
                <a:latin typeface="Arial" panose="020B0604020202020204" pitchFamily="34" charset="0"/>
                <a:ea typeface="Roboto" panose="02000000000000000000" pitchFamily="2" charset="0"/>
                <a:cs typeface="Arial" panose="020B0604020202020204" pitchFamily="34" charset="0"/>
              </a:rPr>
              <a:t>động</a:t>
            </a:r>
            <a:endParaRPr lang="vi-VN" sz="3600" b="1" dirty="0">
              <a:solidFill>
                <a:srgbClr val="1E0975"/>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24011225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10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248937" y="3680454"/>
            <a:ext cx="4861654" cy="1049904"/>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err="1">
                <a:solidFill>
                  <a:schemeClr val="tx1">
                    <a:lumMod val="50000"/>
                  </a:schemeClr>
                </a:solidFill>
                <a:latin typeface="Arial" panose="020B0604020202020204" pitchFamily="34" charset="0"/>
                <a:cs typeface="Arial" panose="020B0604020202020204" pitchFamily="34" charset="0"/>
              </a:rPr>
              <a:t>Giá</a:t>
            </a:r>
            <a:r>
              <a:rPr lang="en-US" sz="4000" b="1" dirty="0">
                <a:solidFill>
                  <a:schemeClr val="tx1">
                    <a:lumMod val="50000"/>
                  </a:schemeClr>
                </a:solidFill>
                <a:latin typeface="Arial" panose="020B0604020202020204" pitchFamily="34" charset="0"/>
                <a:cs typeface="Arial" panose="020B0604020202020204" pitchFamily="34" charset="0"/>
              </a:rPr>
              <a:t> </a:t>
            </a:r>
            <a:r>
              <a:rPr lang="en-US" sz="4000" b="1" dirty="0" err="1">
                <a:solidFill>
                  <a:schemeClr val="tx1">
                    <a:lumMod val="50000"/>
                  </a:schemeClr>
                </a:solidFill>
                <a:latin typeface="Arial" panose="020B0604020202020204" pitchFamily="34" charset="0"/>
                <a:cs typeface="Arial" panose="020B0604020202020204" pitchFamily="34" charset="0"/>
              </a:rPr>
              <a:t>trị</a:t>
            </a:r>
            <a:r>
              <a:rPr lang="en-US" sz="4000" b="1" dirty="0">
                <a:solidFill>
                  <a:schemeClr val="tx1">
                    <a:lumMod val="50000"/>
                  </a:schemeClr>
                </a:solidFill>
                <a:latin typeface="Arial" panose="020B0604020202020204" pitchFamily="34" charset="0"/>
                <a:cs typeface="Arial" panose="020B0604020202020204" pitchFamily="34" charset="0"/>
              </a:rPr>
              <a:t> </a:t>
            </a:r>
            <a:r>
              <a:rPr lang="en-US" sz="4000" b="1" dirty="0" err="1">
                <a:solidFill>
                  <a:schemeClr val="tx1">
                    <a:lumMod val="50000"/>
                  </a:schemeClr>
                </a:solidFill>
                <a:latin typeface="Arial" panose="020B0604020202020204" pitchFamily="34" charset="0"/>
                <a:cs typeface="Arial" panose="020B0604020202020204" pitchFamily="34" charset="0"/>
              </a:rPr>
              <a:t>thặng</a:t>
            </a:r>
            <a:r>
              <a:rPr lang="en-US" sz="4000" b="1" dirty="0">
                <a:solidFill>
                  <a:schemeClr val="tx1">
                    <a:lumMod val="50000"/>
                  </a:schemeClr>
                </a:solidFill>
                <a:latin typeface="Arial" panose="020B0604020202020204" pitchFamily="34" charset="0"/>
                <a:cs typeface="Arial" panose="020B0604020202020204" pitchFamily="34" charset="0"/>
              </a:rPr>
              <a:t> </a:t>
            </a:r>
            <a:r>
              <a:rPr lang="en-US" sz="4000" b="1" dirty="0" err="1">
                <a:solidFill>
                  <a:schemeClr val="tx1">
                    <a:lumMod val="50000"/>
                  </a:schemeClr>
                </a:solidFill>
                <a:latin typeface="Arial" panose="020B0604020202020204" pitchFamily="34" charset="0"/>
                <a:cs typeface="Arial" panose="020B0604020202020204" pitchFamily="34" charset="0"/>
              </a:rPr>
              <a:t>dư</a:t>
            </a:r>
            <a:endParaRPr lang="en-US" sz="4000" b="1" dirty="0">
              <a:solidFill>
                <a:schemeClr val="tx1">
                  <a:lumMod val="50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V="1">
            <a:off x="4851055" y="8729590"/>
            <a:ext cx="1678934" cy="60022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6278926" y="1392887"/>
            <a:ext cx="11131740" cy="5785154"/>
            <a:chOff x="8305799" y="965944"/>
            <a:chExt cx="9372601" cy="7682757"/>
          </a:xfrm>
        </p:grpSpPr>
        <p:grpSp>
          <p:nvGrpSpPr>
            <p:cNvPr id="7" name="Group 6">
              <a:extLst>
                <a:ext uri="{FF2B5EF4-FFF2-40B4-BE49-F238E27FC236}">
                  <a16:creationId xmlns:a16="http://schemas.microsoft.com/office/drawing/2014/main" id="{13D8F94D-41EE-33A7-B019-0D52A3D44087}"/>
                </a:ext>
              </a:extLst>
            </p:cNvPr>
            <p:cNvGrpSpPr/>
            <p:nvPr/>
          </p:nvGrpSpPr>
          <p:grpSpPr>
            <a:xfrm>
              <a:off x="8305799" y="2035551"/>
              <a:ext cx="9372601" cy="6613150"/>
              <a:chOff x="702893" y="3376974"/>
              <a:chExt cx="16350490" cy="5252191"/>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702894" y="3376974"/>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702893" y="3589423"/>
                <a:ext cx="16184123" cy="4766487"/>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Bef>
                    <a:spcPct val="0"/>
                  </a:spcBef>
                  <a:spcAft>
                    <a:spcPct val="0"/>
                  </a:spcAft>
                </a:pPr>
                <a:r>
                  <a:rPr lang="en-US" sz="4000" dirty="0" err="1">
                    <a:ln w="0"/>
                    <a:solidFill>
                      <a:srgbClr val="111111"/>
                    </a:solidFill>
                    <a:cs typeface="Times New Roman" pitchFamily="18" charset="0"/>
                  </a:rPr>
                  <a:t>Là</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một</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bộ</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phận</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của</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giá</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trị</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mới</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dôi</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ra</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ngoài</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giá</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trị</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sức</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lao</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động</a:t>
                </a:r>
                <a:r>
                  <a:rPr lang="en-US" sz="4000" dirty="0">
                    <a:ln w="0"/>
                    <a:solidFill>
                      <a:srgbClr val="111111"/>
                    </a:solidFill>
                    <a:cs typeface="Times New Roman" pitchFamily="18" charset="0"/>
                  </a:rPr>
                  <a:t> do </a:t>
                </a:r>
                <a:r>
                  <a:rPr lang="en-US" sz="4000" dirty="0" err="1">
                    <a:ln w="0"/>
                    <a:solidFill>
                      <a:srgbClr val="111111"/>
                    </a:solidFill>
                    <a:cs typeface="Times New Roman" pitchFamily="18" charset="0"/>
                  </a:rPr>
                  <a:t>công</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nhân</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làm</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thuê</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tạo</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ra</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và</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bị</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nhà</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tư</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bản</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chiếm</a:t>
                </a:r>
                <a:r>
                  <a:rPr lang="en-US" sz="4000" dirty="0">
                    <a:ln w="0"/>
                    <a:solidFill>
                      <a:srgbClr val="111111"/>
                    </a:solidFill>
                    <a:cs typeface="Times New Roman" pitchFamily="18" charset="0"/>
                  </a:rPr>
                  <a:t> </a:t>
                </a:r>
                <a:r>
                  <a:rPr lang="en-US" sz="4000" dirty="0" err="1">
                    <a:ln w="0"/>
                    <a:solidFill>
                      <a:srgbClr val="111111"/>
                    </a:solidFill>
                    <a:cs typeface="Times New Roman" pitchFamily="18" charset="0"/>
                  </a:rPr>
                  <a:t>không</a:t>
                </a:r>
                <a:r>
                  <a:rPr lang="en-US" sz="4000" dirty="0">
                    <a:ln w="0"/>
                    <a:solidFill>
                      <a:schemeClr val="tx1"/>
                    </a:solidFill>
                    <a:cs typeface="Times New Roman" pitchFamily="18" charset="0"/>
                  </a:rPr>
                  <a:t>.</a:t>
                </a:r>
                <a:endParaRPr lang="en-US" sz="4400" b="1" dirty="0">
                  <a:solidFill>
                    <a:schemeClr val="tx1"/>
                  </a:solidFill>
                  <a:cs typeface="Arial" panose="020B0604020202020204" pitchFamily="34"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4"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7143" y="5723905"/>
            <a:ext cx="3254802" cy="3835006"/>
          </a:xfrm>
          <a:prstGeom prst="rect">
            <a:avLst/>
          </a:prstGeom>
        </p:spPr>
      </p:pic>
    </p:spTree>
    <p:extLst>
      <p:ext uri="{BB962C8B-B14F-4D97-AF65-F5344CB8AC3E}">
        <p14:creationId xmlns:p14="http://schemas.microsoft.com/office/powerpoint/2010/main" val="1191659756"/>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Nhóm 25">
            <a:extLst>
              <a:ext uri="{FF2B5EF4-FFF2-40B4-BE49-F238E27FC236}">
                <a16:creationId xmlns:a16="http://schemas.microsoft.com/office/drawing/2014/main" id="{CDD9CE69-A40D-8255-03FA-09D72580EC3D}"/>
              </a:ext>
            </a:extLst>
          </p:cNvPr>
          <p:cNvGrpSpPr/>
          <p:nvPr/>
        </p:nvGrpSpPr>
        <p:grpSpPr>
          <a:xfrm>
            <a:off x="690560" y="646111"/>
            <a:ext cx="10541320" cy="1338307"/>
            <a:chOff x="475212" y="489252"/>
            <a:chExt cx="4504292" cy="892204"/>
          </a:xfrm>
        </p:grpSpPr>
        <p:grpSp>
          <p:nvGrpSpPr>
            <p:cNvPr id="6" name="Nhóm 26">
              <a:extLst>
                <a:ext uri="{FF2B5EF4-FFF2-40B4-BE49-F238E27FC236}">
                  <a16:creationId xmlns:a16="http://schemas.microsoft.com/office/drawing/2014/main" id="{CCA9F530-4484-BA69-089F-80416AAD150A}"/>
                </a:ext>
              </a:extLst>
            </p:cNvPr>
            <p:cNvGrpSpPr/>
            <p:nvPr/>
          </p:nvGrpSpPr>
          <p:grpSpPr>
            <a:xfrm>
              <a:off x="475212" y="489252"/>
              <a:ext cx="4504292" cy="892204"/>
              <a:chOff x="475212" y="489252"/>
              <a:chExt cx="4504292" cy="892204"/>
            </a:xfrm>
          </p:grpSpPr>
          <p:sp>
            <p:nvSpPr>
              <p:cNvPr id="8" name="Rectangle: Rounded Corners 20">
                <a:extLst>
                  <a:ext uri="{FF2B5EF4-FFF2-40B4-BE49-F238E27FC236}">
                    <a16:creationId xmlns:a16="http://schemas.microsoft.com/office/drawing/2014/main" id="{64F79BE2-DD65-FC6B-083D-34F28B6697C8}"/>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100">
                  <a:solidFill>
                    <a:schemeClr val="bg1">
                      <a:lumMod val="95000"/>
                    </a:schemeClr>
                  </a:solidFill>
                </a:endParaRPr>
              </a:p>
            </p:txBody>
          </p:sp>
          <p:sp>
            <p:nvSpPr>
              <p:cNvPr id="9" name="Rectangle: Rounded Corners 20">
                <a:extLst>
                  <a:ext uri="{FF2B5EF4-FFF2-40B4-BE49-F238E27FC236}">
                    <a16:creationId xmlns:a16="http://schemas.microsoft.com/office/drawing/2014/main" id="{4BFFC74C-F839-9C8F-006B-C458B5CC73CC}"/>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100">
                  <a:solidFill>
                    <a:schemeClr val="bg1">
                      <a:lumMod val="95000"/>
                    </a:schemeClr>
                  </a:solidFill>
                </a:endParaRPr>
              </a:p>
            </p:txBody>
          </p:sp>
          <p:grpSp>
            <p:nvGrpSpPr>
              <p:cNvPr id="10" name="Nhóm 30">
                <a:extLst>
                  <a:ext uri="{FF2B5EF4-FFF2-40B4-BE49-F238E27FC236}">
                    <a16:creationId xmlns:a16="http://schemas.microsoft.com/office/drawing/2014/main" id="{B57E3C5D-4973-A7A0-64E0-118331CFD341}"/>
                  </a:ext>
                </a:extLst>
              </p:cNvPr>
              <p:cNvGrpSpPr/>
              <p:nvPr/>
            </p:nvGrpSpPr>
            <p:grpSpPr>
              <a:xfrm>
                <a:off x="475212" y="489252"/>
                <a:ext cx="859716" cy="779672"/>
                <a:chOff x="630445" y="2543352"/>
                <a:chExt cx="916482" cy="831153"/>
              </a:xfrm>
            </p:grpSpPr>
            <p:sp>
              <p:nvSpPr>
                <p:cNvPr id="12" name="Hình Bầu dục 32">
                  <a:extLst>
                    <a:ext uri="{FF2B5EF4-FFF2-40B4-BE49-F238E27FC236}">
                      <a16:creationId xmlns:a16="http://schemas.microsoft.com/office/drawing/2014/main" id="{916C4856-047B-13D5-82D0-481568AF7D98}"/>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3" name="Hình Bầu dục 33">
                  <a:extLst>
                    <a:ext uri="{FF2B5EF4-FFF2-40B4-BE49-F238E27FC236}">
                      <a16:creationId xmlns:a16="http://schemas.microsoft.com/office/drawing/2014/main" id="{D193C578-6934-EFD4-6254-1E7F2431F3AB}"/>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50" b="1">
                    <a:solidFill>
                      <a:schemeClr val="accent4">
                        <a:lumMod val="50000"/>
                      </a:schemeClr>
                    </a:solidFill>
                    <a:latin typeface="Arial" panose="020B0604020202020204" pitchFamily="34" charset="0"/>
                    <a:cs typeface="Arial" panose="020B0604020202020204" pitchFamily="34" charset="0"/>
                  </a:endParaRPr>
                </a:p>
              </p:txBody>
            </p:sp>
          </p:grpSp>
          <p:sp>
            <p:nvSpPr>
              <p:cNvPr id="11" name="TextBox 17">
                <a:extLst>
                  <a:ext uri="{FF2B5EF4-FFF2-40B4-BE49-F238E27FC236}">
                    <a16:creationId xmlns:a16="http://schemas.microsoft.com/office/drawing/2014/main" id="{76E65C72-37A9-372F-4C90-9C6FD4850C53}"/>
                  </a:ext>
                </a:extLst>
              </p:cNvPr>
              <p:cNvSpPr txBox="1"/>
              <p:nvPr/>
            </p:nvSpPr>
            <p:spPr>
              <a:xfrm>
                <a:off x="1261011" y="668440"/>
                <a:ext cx="3607444" cy="713016"/>
              </a:xfrm>
              <a:prstGeom prst="rect">
                <a:avLst/>
              </a:prstGeom>
              <a:noFill/>
            </p:spPr>
            <p:txBody>
              <a:bodyPr wrap="square" rtlCol="0">
                <a:spAutoFit/>
              </a:bodyPr>
              <a:lstStyle/>
              <a:p>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Học</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thuyết</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giá</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trị</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và</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giá</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trị</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thặng</a:t>
                </a:r>
                <a:r>
                  <a:rPr lang="en-US" altLang="en-US" sz="3200" dirty="0">
                    <a:solidFill>
                      <a:srgbClr val="0307BD"/>
                    </a:solidFill>
                    <a:cs typeface="Times New Roman" panose="02020603050405020304" pitchFamily="18" charset="0"/>
                  </a:rPr>
                  <a:t> </a:t>
                </a:r>
                <a:r>
                  <a:rPr lang="en-US" altLang="en-US" sz="3200" dirty="0" err="1">
                    <a:solidFill>
                      <a:srgbClr val="0307BD"/>
                    </a:solidFill>
                    <a:cs typeface="Times New Roman" panose="02020603050405020304" pitchFamily="18" charset="0"/>
                  </a:rPr>
                  <a:t>dư</a:t>
                </a:r>
                <a:endParaRPr lang="en-US" sz="2800" dirty="0">
                  <a:solidFill>
                    <a:srgbClr val="0307BD"/>
                  </a:solidFill>
                  <a:cs typeface="Times New Roman" panose="02020603050405020304" pitchFamily="18" charset="0"/>
                </a:endParaRPr>
              </a:p>
              <a:p>
                <a:endParaRPr lang="vi-VN" sz="315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7" name="TextBox 23">
              <a:extLst>
                <a:ext uri="{FF2B5EF4-FFF2-40B4-BE49-F238E27FC236}">
                  <a16:creationId xmlns:a16="http://schemas.microsoft.com/office/drawing/2014/main" id="{74A0AC71-0564-4D8C-719D-36E905F59D29}"/>
                </a:ext>
              </a:extLst>
            </p:cNvPr>
            <p:cNvSpPr txBox="1"/>
            <p:nvPr/>
          </p:nvSpPr>
          <p:spPr>
            <a:xfrm>
              <a:off x="526881" y="689692"/>
              <a:ext cx="781064" cy="323165"/>
            </a:xfrm>
            <a:prstGeom prst="rect">
              <a:avLst/>
            </a:prstGeom>
            <a:noFill/>
          </p:spPr>
          <p:txBody>
            <a:bodyPr wrap="square" rtlCol="0">
              <a:spAutoFit/>
            </a:bodyPr>
            <a:lstStyle/>
            <a:p>
              <a:pPr algn="ctr"/>
              <a:r>
                <a:rPr lang="en-US" sz="255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2.2.1</a:t>
              </a:r>
              <a:endParaRPr lang="vi-VN" sz="255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16" name="TextBox 15">
            <a:extLst>
              <a:ext uri="{FF2B5EF4-FFF2-40B4-BE49-F238E27FC236}">
                <a16:creationId xmlns:a16="http://schemas.microsoft.com/office/drawing/2014/main" id="{54837994-7CE5-B3D0-6DD2-6FE2DACE523A}"/>
              </a:ext>
            </a:extLst>
          </p:cNvPr>
          <p:cNvSpPr txBox="1"/>
          <p:nvPr/>
        </p:nvSpPr>
        <p:spPr>
          <a:xfrm>
            <a:off x="9601198" y="2183970"/>
            <a:ext cx="8496796" cy="707886"/>
          </a:xfrm>
          <a:prstGeom prst="rect">
            <a:avLst/>
          </a:prstGeom>
          <a:noFill/>
        </p:spPr>
        <p:txBody>
          <a:bodyPr wrap="square" rtlCol="0">
            <a:spAutoFit/>
          </a:bodyPr>
          <a:lstStyle/>
          <a:p>
            <a:pPr algn="ctr"/>
            <a:r>
              <a:rPr lang="en-US" sz="4000" b="1" dirty="0" err="1">
                <a:solidFill>
                  <a:srgbClr val="1E0975"/>
                </a:solidFill>
                <a:latin typeface="Arial" panose="020B0604020202020204" pitchFamily="34" charset="0"/>
                <a:ea typeface="Roboto" panose="02000000000000000000" pitchFamily="2" charset="0"/>
                <a:cs typeface="Arial" panose="020B0604020202020204" pitchFamily="34" charset="0"/>
              </a:rPr>
              <a:t>Bản</a:t>
            </a:r>
            <a:r>
              <a:rPr lang="en-US" sz="40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4000" b="1" dirty="0" err="1">
                <a:solidFill>
                  <a:srgbClr val="1E0975"/>
                </a:solidFill>
                <a:latin typeface="Arial" panose="020B0604020202020204" pitchFamily="34" charset="0"/>
                <a:ea typeface="Roboto" panose="02000000000000000000" pitchFamily="2" charset="0"/>
                <a:cs typeface="Arial" panose="020B0604020202020204" pitchFamily="34" charset="0"/>
              </a:rPr>
              <a:t>chất</a:t>
            </a:r>
            <a:r>
              <a:rPr lang="en-US" sz="40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4000" b="1" dirty="0" err="1">
                <a:solidFill>
                  <a:srgbClr val="1E0975"/>
                </a:solidFill>
                <a:latin typeface="Arial" panose="020B0604020202020204" pitchFamily="34" charset="0"/>
                <a:ea typeface="Roboto" panose="02000000000000000000" pitchFamily="2" charset="0"/>
                <a:cs typeface="Arial" panose="020B0604020202020204" pitchFamily="34" charset="0"/>
              </a:rPr>
              <a:t>của</a:t>
            </a:r>
            <a:r>
              <a:rPr lang="en-US" sz="40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4000" b="1" dirty="0" err="1">
                <a:solidFill>
                  <a:srgbClr val="1E0975"/>
                </a:solidFill>
                <a:latin typeface="Arial" panose="020B0604020202020204" pitchFamily="34" charset="0"/>
                <a:ea typeface="Roboto" panose="02000000000000000000" pitchFamily="2" charset="0"/>
                <a:cs typeface="Arial" panose="020B0604020202020204" pitchFamily="34" charset="0"/>
              </a:rPr>
              <a:t>chủ</a:t>
            </a:r>
            <a:r>
              <a:rPr lang="en-US" sz="40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4000" b="1" dirty="0" err="1">
                <a:solidFill>
                  <a:srgbClr val="1E0975"/>
                </a:solidFill>
                <a:latin typeface="Arial" panose="020B0604020202020204" pitchFamily="34" charset="0"/>
                <a:ea typeface="Roboto" panose="02000000000000000000" pitchFamily="2" charset="0"/>
                <a:cs typeface="Arial" panose="020B0604020202020204" pitchFamily="34" charset="0"/>
              </a:rPr>
              <a:t>nghĩa</a:t>
            </a:r>
            <a:r>
              <a:rPr lang="en-US" sz="40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4000" b="1" dirty="0" err="1">
                <a:solidFill>
                  <a:srgbClr val="1E0975"/>
                </a:solidFill>
                <a:latin typeface="Arial" panose="020B0604020202020204" pitchFamily="34" charset="0"/>
                <a:ea typeface="Roboto" panose="02000000000000000000" pitchFamily="2" charset="0"/>
                <a:cs typeface="Arial" panose="020B0604020202020204" pitchFamily="34" charset="0"/>
              </a:rPr>
              <a:t>tư</a:t>
            </a:r>
            <a:r>
              <a:rPr lang="en-US" sz="40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4000" b="1" dirty="0" err="1">
                <a:solidFill>
                  <a:srgbClr val="1E0975"/>
                </a:solidFill>
                <a:latin typeface="Arial" panose="020B0604020202020204" pitchFamily="34" charset="0"/>
                <a:ea typeface="Roboto" panose="02000000000000000000" pitchFamily="2" charset="0"/>
                <a:cs typeface="Arial" panose="020B0604020202020204" pitchFamily="34" charset="0"/>
              </a:rPr>
              <a:t>bản</a:t>
            </a:r>
            <a:endParaRPr lang="vi-VN" sz="4000" b="1" dirty="0">
              <a:solidFill>
                <a:srgbClr val="1E0975"/>
              </a:solidFill>
              <a:latin typeface="Arial" panose="020B0604020202020204" pitchFamily="34" charset="0"/>
              <a:ea typeface="Roboto" panose="02000000000000000000" pitchFamily="2" charset="0"/>
              <a:cs typeface="Arial" panose="020B0604020202020204" pitchFamily="34" charset="0"/>
            </a:endParaRPr>
          </a:p>
        </p:txBody>
      </p:sp>
      <p:grpSp>
        <p:nvGrpSpPr>
          <p:cNvPr id="17" name="Nhóm 15">
            <a:extLst>
              <a:ext uri="{FF2B5EF4-FFF2-40B4-BE49-F238E27FC236}">
                <a16:creationId xmlns:a16="http://schemas.microsoft.com/office/drawing/2014/main" id="{32F3C891-FE9C-EDE4-AB97-0D650FB4D3F6}"/>
              </a:ext>
            </a:extLst>
          </p:cNvPr>
          <p:cNvGrpSpPr/>
          <p:nvPr/>
        </p:nvGrpSpPr>
        <p:grpSpPr>
          <a:xfrm>
            <a:off x="233362" y="3509430"/>
            <a:ext cx="17864632" cy="2748253"/>
            <a:chOff x="669415" y="2802351"/>
            <a:chExt cx="6130247" cy="1832170"/>
          </a:xfrm>
        </p:grpSpPr>
        <p:sp>
          <p:nvSpPr>
            <p:cNvPr id="18" name="TextBox 27">
              <a:extLst>
                <a:ext uri="{FF2B5EF4-FFF2-40B4-BE49-F238E27FC236}">
                  <a16:creationId xmlns:a16="http://schemas.microsoft.com/office/drawing/2014/main" id="{87D5320C-A931-2D86-70D8-966865501053}"/>
                </a:ext>
              </a:extLst>
            </p:cNvPr>
            <p:cNvSpPr txBox="1"/>
            <p:nvPr/>
          </p:nvSpPr>
          <p:spPr>
            <a:xfrm>
              <a:off x="1047358" y="2802351"/>
              <a:ext cx="5752304" cy="1832170"/>
            </a:xfrm>
            <a:prstGeom prst="rect">
              <a:avLst/>
            </a:prstGeom>
            <a:noFill/>
          </p:spPr>
          <p:txBody>
            <a:bodyPr wrap="square" rtlCol="0">
              <a:spAutoFit/>
            </a:bodyPr>
            <a:lstStyle/>
            <a:p>
              <a:pPr lvl="0" algn="just">
                <a:lnSpc>
                  <a:spcPct val="150000"/>
                </a:lnSpc>
              </a:pPr>
              <a:r>
                <a:rPr lang="en-US" sz="4000" dirty="0">
                  <a:ea typeface="Times New Roman" panose="02020603050405020304" pitchFamily="18" charset="0"/>
                </a:rPr>
                <a:t>V</a:t>
              </a:r>
              <a:r>
                <a:rPr lang="pt-BR" sz="4000" dirty="0">
                  <a:ea typeface="Times New Roman" panose="02020603050405020304" pitchFamily="18" charset="0"/>
                </a:rPr>
                <a:t>ạch rõ bản chất của nền sản xuất tư bản chủ nghĩa; chứng minh khoa học về cách thức bóc lột giai cấp công nhân của giai cấp tư sản và luận chứng những mâu thuẫn nội tại của chủ nghĩa tư bản.</a:t>
              </a:r>
              <a:endParaRPr lang="en-US" sz="4000" dirty="0">
                <a:cs typeface="Times New Roman" panose="02020603050405020304" pitchFamily="18" charset="0"/>
              </a:endParaRPr>
            </a:p>
          </p:txBody>
        </p:sp>
        <p:grpSp>
          <p:nvGrpSpPr>
            <p:cNvPr id="19" name="Nhóm 17">
              <a:extLst>
                <a:ext uri="{FF2B5EF4-FFF2-40B4-BE49-F238E27FC236}">
                  <a16:creationId xmlns:a16="http://schemas.microsoft.com/office/drawing/2014/main" id="{DBA1F775-AF6D-ABF2-5807-6E0097C0CC1D}"/>
                </a:ext>
              </a:extLst>
            </p:cNvPr>
            <p:cNvGrpSpPr/>
            <p:nvPr/>
          </p:nvGrpSpPr>
          <p:grpSpPr>
            <a:xfrm rot="16200000">
              <a:off x="690749" y="3085589"/>
              <a:ext cx="330518" cy="373186"/>
              <a:chOff x="5963428" y="786027"/>
              <a:chExt cx="867388" cy="1034118"/>
            </a:xfrm>
          </p:grpSpPr>
          <p:sp>
            <p:nvSpPr>
              <p:cNvPr id="31" name="Lưu Đồ: Quyết Định 39">
                <a:extLst>
                  <a:ext uri="{FF2B5EF4-FFF2-40B4-BE49-F238E27FC236}">
                    <a16:creationId xmlns:a16="http://schemas.microsoft.com/office/drawing/2014/main" id="{C3219C7E-99A9-32A5-3E26-4D8646B3CAFE}"/>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sp>
            <p:nvSpPr>
              <p:cNvPr id="29" name="Lưu Đồ: Quyết Định 37">
                <a:extLst>
                  <a:ext uri="{FF2B5EF4-FFF2-40B4-BE49-F238E27FC236}">
                    <a16:creationId xmlns:a16="http://schemas.microsoft.com/office/drawing/2014/main" id="{F46A4098-3EB2-793A-46B9-331BD460B9E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sp>
            <p:nvSpPr>
              <p:cNvPr id="27" name="Lưu Đồ: Quyết Định 35">
                <a:extLst>
                  <a:ext uri="{FF2B5EF4-FFF2-40B4-BE49-F238E27FC236}">
                    <a16:creationId xmlns:a16="http://schemas.microsoft.com/office/drawing/2014/main" id="{ECF8B59C-C5A5-A2D6-6C0B-71A59FD5BE44}"/>
                  </a:ext>
                </a:extLst>
              </p:cNvPr>
              <p:cNvSpPr/>
              <p:nvPr/>
            </p:nvSpPr>
            <p:spPr>
              <a:xfrm>
                <a:off x="6099841" y="1415982"/>
                <a:ext cx="603229"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sp>
            <p:nvSpPr>
              <p:cNvPr id="25" name="Lưu Đồ: Quyết Định 23">
                <a:extLst>
                  <a:ext uri="{FF2B5EF4-FFF2-40B4-BE49-F238E27FC236}">
                    <a16:creationId xmlns:a16="http://schemas.microsoft.com/office/drawing/2014/main" id="{05A436BF-A734-06AC-408E-58735409F98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solidFill>
                    <a:schemeClr val="tx1"/>
                  </a:solidFill>
                </a:endParaRPr>
              </a:p>
            </p:txBody>
          </p:sp>
        </p:grpSp>
      </p:grpSp>
      <p:grpSp>
        <p:nvGrpSpPr>
          <p:cNvPr id="47" name="Nhóm 70">
            <a:extLst>
              <a:ext uri="{FF2B5EF4-FFF2-40B4-BE49-F238E27FC236}">
                <a16:creationId xmlns:a16="http://schemas.microsoft.com/office/drawing/2014/main" id="{F303BA05-CBE6-174B-9F99-A4203BD96144}"/>
              </a:ext>
            </a:extLst>
          </p:cNvPr>
          <p:cNvGrpSpPr/>
          <p:nvPr/>
        </p:nvGrpSpPr>
        <p:grpSpPr>
          <a:xfrm>
            <a:off x="0" y="6100094"/>
            <a:ext cx="17526592" cy="2378921"/>
            <a:chOff x="669416" y="2421095"/>
            <a:chExt cx="5765412" cy="1585948"/>
          </a:xfrm>
        </p:grpSpPr>
        <p:sp>
          <p:nvSpPr>
            <p:cNvPr id="48" name="TextBox 27">
              <a:extLst>
                <a:ext uri="{FF2B5EF4-FFF2-40B4-BE49-F238E27FC236}">
                  <a16:creationId xmlns:a16="http://schemas.microsoft.com/office/drawing/2014/main" id="{317C4C56-C5C3-8959-4589-9F510B40E5A9}"/>
                </a:ext>
              </a:extLst>
            </p:cNvPr>
            <p:cNvSpPr txBox="1"/>
            <p:nvPr/>
          </p:nvSpPr>
          <p:spPr>
            <a:xfrm>
              <a:off x="1062515" y="2421095"/>
              <a:ext cx="5372313" cy="1585948"/>
            </a:xfrm>
            <a:prstGeom prst="rect">
              <a:avLst/>
            </a:prstGeom>
            <a:noFill/>
          </p:spPr>
          <p:txBody>
            <a:bodyPr wrap="square" rtlCol="0">
              <a:spAutoFit/>
            </a:bodyPr>
            <a:lstStyle/>
            <a:p>
              <a:pPr algn="just"/>
              <a:endParaRPr lang="pt-BR" sz="3600" dirty="0">
                <a:latin typeface="Times New Roman" panose="02020603050405020304" pitchFamily="18" charset="0"/>
                <a:ea typeface="Times New Roman" panose="02020603050405020304" pitchFamily="18" charset="0"/>
              </a:endParaRPr>
            </a:p>
            <a:p>
              <a:pPr algn="just">
                <a:lnSpc>
                  <a:spcPct val="150000"/>
                </a:lnSpc>
              </a:pPr>
              <a:r>
                <a:rPr lang="pt-BR" sz="4000" dirty="0">
                  <a:ea typeface="Times New Roman" panose="02020603050405020304" pitchFamily="18" charset="0"/>
                </a:rPr>
                <a:t>Dưới chủ nghĩa xã hội, nhất là trong thời kỳ quá độ lên chủ nghĩa xã hội, học thuyết giá trị thặng dư vẫn có giá trị</a:t>
              </a:r>
              <a:r>
                <a:rPr lang="en-US" sz="4000" dirty="0"/>
                <a:t>.</a:t>
              </a:r>
              <a:endParaRPr lang="en-US" sz="4000" dirty="0">
                <a:ea typeface="Roboto" panose="02000000000000000000" pitchFamily="2" charset="0"/>
                <a:cs typeface="Arial" panose="020B0604020202020204" pitchFamily="34" charset="0"/>
              </a:endParaRPr>
            </a:p>
          </p:txBody>
        </p:sp>
        <p:grpSp>
          <p:nvGrpSpPr>
            <p:cNvPr id="49" name="Nhóm 72">
              <a:extLst>
                <a:ext uri="{FF2B5EF4-FFF2-40B4-BE49-F238E27FC236}">
                  <a16:creationId xmlns:a16="http://schemas.microsoft.com/office/drawing/2014/main" id="{F890CA21-C0CE-1F09-985C-0507EE6E146E}"/>
                </a:ext>
              </a:extLst>
            </p:cNvPr>
            <p:cNvGrpSpPr/>
            <p:nvPr/>
          </p:nvGrpSpPr>
          <p:grpSpPr>
            <a:xfrm rot="16200000">
              <a:off x="690749" y="3085589"/>
              <a:ext cx="330518" cy="373184"/>
              <a:chOff x="5963428" y="786027"/>
              <a:chExt cx="867388" cy="1034112"/>
            </a:xfrm>
          </p:grpSpPr>
          <p:sp>
            <p:nvSpPr>
              <p:cNvPr id="61" name="Lưu Đồ: Quyết Định 84">
                <a:extLst>
                  <a:ext uri="{FF2B5EF4-FFF2-40B4-BE49-F238E27FC236}">
                    <a16:creationId xmlns:a16="http://schemas.microsoft.com/office/drawing/2014/main" id="{3C0401FB-57CF-C726-157F-B5BC1386723A}"/>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sp>
            <p:nvSpPr>
              <p:cNvPr id="59" name="Lưu Đồ: Quyết Định 82">
                <a:extLst>
                  <a:ext uri="{FF2B5EF4-FFF2-40B4-BE49-F238E27FC236}">
                    <a16:creationId xmlns:a16="http://schemas.microsoft.com/office/drawing/2014/main" id="{987E904D-25EA-FF8D-FAEA-F1492BE3A07D}"/>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sp>
            <p:nvSpPr>
              <p:cNvPr id="57" name="Lưu Đồ: Quyết Định 80">
                <a:extLst>
                  <a:ext uri="{FF2B5EF4-FFF2-40B4-BE49-F238E27FC236}">
                    <a16:creationId xmlns:a16="http://schemas.microsoft.com/office/drawing/2014/main" id="{27F5FAC7-F436-0B51-2B15-00600D5AF6AA}"/>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solidFill>
                    <a:schemeClr val="tx1"/>
                  </a:solidFill>
                </a:endParaRPr>
              </a:p>
            </p:txBody>
          </p:sp>
          <p:sp>
            <p:nvSpPr>
              <p:cNvPr id="55" name="Lưu Đồ: Quyết Định 78">
                <a:extLst>
                  <a:ext uri="{FF2B5EF4-FFF2-40B4-BE49-F238E27FC236}">
                    <a16:creationId xmlns:a16="http://schemas.microsoft.com/office/drawing/2014/main" id="{BC077C8D-D843-DADE-01E8-475C0C3C7164}"/>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solidFill>
                    <a:schemeClr val="tx1"/>
                  </a:solidFill>
                </a:endParaRPr>
              </a:p>
            </p:txBody>
          </p:sp>
        </p:grpSp>
      </p:grpSp>
    </p:spTree>
    <p:extLst>
      <p:ext uri="{BB962C8B-B14F-4D97-AF65-F5344CB8AC3E}">
        <p14:creationId xmlns:p14="http://schemas.microsoft.com/office/powerpoint/2010/main" val="457082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up)">
                                      <p:cBhvr>
                                        <p:cTn id="11" dur="750"/>
                                        <p:tgtEl>
                                          <p:spTgt spid="17"/>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wipe(up)">
                                      <p:cBhvr>
                                        <p:cTn id="15"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124248" y="4968926"/>
            <a:ext cx="3703008" cy="1049904"/>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err="1">
                <a:solidFill>
                  <a:schemeClr val="tx1">
                    <a:lumMod val="50000"/>
                  </a:schemeClr>
                </a:solidFill>
                <a:latin typeface="Arial" panose="020B0604020202020204" pitchFamily="34" charset="0"/>
                <a:cs typeface="Arial" panose="020B0604020202020204" pitchFamily="34" charset="0"/>
              </a:rPr>
              <a:t>Khái</a:t>
            </a:r>
            <a:r>
              <a:rPr lang="en-US" sz="4000" b="1" dirty="0">
                <a:solidFill>
                  <a:schemeClr val="tx1">
                    <a:lumMod val="50000"/>
                  </a:schemeClr>
                </a:solidFill>
                <a:latin typeface="Arial" panose="020B0604020202020204" pitchFamily="34" charset="0"/>
                <a:cs typeface="Arial" panose="020B0604020202020204" pitchFamily="34" charset="0"/>
              </a:rPr>
              <a:t> </a:t>
            </a:r>
            <a:r>
              <a:rPr lang="en-US" sz="4000" b="1" dirty="0" err="1">
                <a:solidFill>
                  <a:schemeClr val="tx1">
                    <a:lumMod val="50000"/>
                  </a:schemeClr>
                </a:solidFill>
                <a:latin typeface="Arial" panose="020B0604020202020204" pitchFamily="34" charset="0"/>
                <a:cs typeface="Arial" panose="020B0604020202020204" pitchFamily="34" charset="0"/>
              </a:rPr>
              <a:t>niệm</a:t>
            </a:r>
            <a:endParaRPr lang="en-US" sz="4000" b="1" dirty="0">
              <a:solidFill>
                <a:schemeClr val="tx1">
                  <a:lumMod val="50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V="1">
            <a:off x="2440363" y="8790710"/>
            <a:ext cx="1678934" cy="60022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3990111" y="1600201"/>
            <a:ext cx="14297890" cy="7790730"/>
            <a:chOff x="8305799" y="965944"/>
            <a:chExt cx="9518630" cy="7493826"/>
          </a:xfrm>
        </p:grpSpPr>
        <p:grpSp>
          <p:nvGrpSpPr>
            <p:cNvPr id="7" name="Group 6">
              <a:extLst>
                <a:ext uri="{FF2B5EF4-FFF2-40B4-BE49-F238E27FC236}">
                  <a16:creationId xmlns:a16="http://schemas.microsoft.com/office/drawing/2014/main" id="{13D8F94D-41EE-33A7-B019-0D52A3D44087}"/>
                </a:ext>
              </a:extLst>
            </p:cNvPr>
            <p:cNvGrpSpPr/>
            <p:nvPr/>
          </p:nvGrpSpPr>
          <p:grpSpPr>
            <a:xfrm>
              <a:off x="8305799" y="2000627"/>
              <a:ext cx="9518630" cy="6459143"/>
              <a:chOff x="702893" y="3349237"/>
              <a:chExt cx="16605238" cy="5129878"/>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957641" y="3349237"/>
                <a:ext cx="16350490" cy="5129878"/>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702893" y="3349239"/>
                <a:ext cx="16605238" cy="5129876"/>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spcBef>
                    <a:spcPct val="0"/>
                  </a:spcBef>
                  <a:spcAft>
                    <a:spcPct val="0"/>
                  </a:spcAft>
                </a:pP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Là</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một</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tập</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đoàn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xã</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hội</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ổn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định</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hình</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thành</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và</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phát</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triển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cùng</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với</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quá</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trình</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phát</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triển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của</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nền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công</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nghiệp</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hiện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đại</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với</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nhịp</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độ</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phát</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triển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của</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lực</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lượng</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sản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xuất</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có</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tính</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chất</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xã</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hội</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hóa</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ngày</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càng</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cao</a:t>
                </a:r>
                <a:r>
                  <a:rPr lang="en-US" altLang="en-US" sz="3600"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là</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lực</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lượng</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lao</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động</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cơ</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bản</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tiên</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tiến</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trong</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các</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quy</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trình</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công</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nghệ</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dịch</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vụ</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công</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nghiệp</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trực</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tiếp</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hoặc</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gián</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tiếp</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tham</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gia</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vào</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quá</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trình</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sản</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xuất</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tái</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sản</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xuất</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ra</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của</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cải</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vật</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chất</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và</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cải</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tạo</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các</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quan</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hệ</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xã</a:t>
                </a:r>
                <a:r>
                  <a:rPr lang="en-US" altLang="en-US" sz="3600" u="sng" dirty="0">
                    <a:solidFill>
                      <a:schemeClr val="tx1">
                        <a:lumMod val="50000"/>
                      </a:schemeClr>
                    </a:solidFill>
                    <a:cs typeface="Times New Roman" panose="02020603050405020304" pitchFamily="18" charset="0"/>
                  </a:rPr>
                  <a:t> </a:t>
                </a:r>
                <a:r>
                  <a:rPr lang="en-US" altLang="en-US" sz="3600" u="sng" dirty="0" err="1">
                    <a:solidFill>
                      <a:schemeClr val="tx1">
                        <a:lumMod val="50000"/>
                      </a:schemeClr>
                    </a:solidFill>
                    <a:cs typeface="Times New Roman" panose="02020603050405020304" pitchFamily="18" charset="0"/>
                  </a:rPr>
                  <a:t>hội</a:t>
                </a:r>
                <a:r>
                  <a:rPr lang="en-US" altLang="en-US" sz="3600" u="sng"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đại</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biểu</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cho</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lực</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lượng</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sản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xuất</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và</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phương</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thức</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sản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xuất</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tiên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tiến</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trong</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thời</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đại</a:t>
                </a:r>
                <a:r>
                  <a:rPr lang="en-US" altLang="en-US" sz="3600" dirty="0">
                    <a:solidFill>
                      <a:schemeClr val="tx1">
                        <a:lumMod val="50000"/>
                      </a:schemeClr>
                    </a:solidFill>
                    <a:cs typeface="Times New Roman" panose="02020603050405020304" pitchFamily="18" charset="0"/>
                  </a:rPr>
                  <a:t> </a:t>
                </a:r>
                <a:r>
                  <a:rPr lang="en-US" altLang="en-US" sz="3600" dirty="0" err="1">
                    <a:solidFill>
                      <a:schemeClr val="tx1">
                        <a:lumMod val="50000"/>
                      </a:schemeClr>
                    </a:solidFill>
                    <a:cs typeface="Times New Roman" panose="02020603050405020304" pitchFamily="18" charset="0"/>
                  </a:rPr>
                  <a:t>hiện</a:t>
                </a:r>
                <a:r>
                  <a:rPr lang="en-US" altLang="en-US" sz="3600" dirty="0">
                    <a:solidFill>
                      <a:schemeClr val="tx1">
                        <a:lumMod val="50000"/>
                      </a:schemeClr>
                    </a:solidFill>
                    <a:cs typeface="Times New Roman" panose="02020603050405020304" pitchFamily="18" charset="0"/>
                  </a:rPr>
                  <a:t> nay. </a:t>
                </a: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4"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2115800" y="965944"/>
              <a:ext cx="1406996" cy="1337106"/>
            </a:xfrm>
            <a:prstGeom prst="rect">
              <a:avLst/>
            </a:prstGeom>
          </p:spPr>
        </p:pic>
      </p:grpSp>
      <p:sp>
        <p:nvSpPr>
          <p:cNvPr id="2" name="Google Shape;208;p14">
            <a:extLst>
              <a:ext uri="{FF2B5EF4-FFF2-40B4-BE49-F238E27FC236}">
                <a16:creationId xmlns:a16="http://schemas.microsoft.com/office/drawing/2014/main" id="{8D06A04C-5207-CD7F-4CB6-131832B03C53}"/>
              </a:ext>
            </a:extLst>
          </p:cNvPr>
          <p:cNvSpPr txBox="1">
            <a:spLocks noChangeArrowheads="1"/>
          </p:cNvSpPr>
          <p:nvPr/>
        </p:nvSpPr>
        <p:spPr bwMode="auto">
          <a:xfrm>
            <a:off x="528639" y="392907"/>
            <a:ext cx="14123194" cy="1310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2850" tIns="91400" rIns="182850" bIns="91400">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indent="0">
              <a:buNone/>
              <a:defRPr/>
            </a:pPr>
            <a:r>
              <a:rPr lang="en-US" altLang="en-US" sz="3600" b="1" i="1" dirty="0">
                <a:solidFill>
                  <a:srgbClr val="0000FF"/>
                </a:solidFill>
                <a:latin typeface="+mn-lt"/>
                <a:cs typeface="Times New Roman" panose="02020603050405020304" pitchFamily="18" charset="0"/>
              </a:rPr>
              <a:t>2.3. </a:t>
            </a:r>
            <a:r>
              <a:rPr lang="en-US" altLang="en-US" sz="3600" b="1" i="1" dirty="0" err="1">
                <a:solidFill>
                  <a:srgbClr val="0000FF"/>
                </a:solidFill>
                <a:latin typeface="+mn-lt"/>
                <a:cs typeface="Times New Roman" panose="02020603050405020304" pitchFamily="18" charset="0"/>
              </a:rPr>
              <a:t>Chủ</a:t>
            </a:r>
            <a:r>
              <a:rPr lang="en-US" altLang="en-US" sz="3600" b="1" i="1" dirty="0">
                <a:solidFill>
                  <a:srgbClr val="0000FF"/>
                </a:solidFill>
                <a:latin typeface="+mn-lt"/>
                <a:cs typeface="Times New Roman" panose="02020603050405020304" pitchFamily="18" charset="0"/>
              </a:rPr>
              <a:t> </a:t>
            </a:r>
            <a:r>
              <a:rPr lang="en-US" altLang="en-US" sz="3600" b="1" i="1" dirty="0" err="1">
                <a:solidFill>
                  <a:srgbClr val="0000FF"/>
                </a:solidFill>
                <a:latin typeface="+mn-lt"/>
                <a:cs typeface="Times New Roman" panose="02020603050405020304" pitchFamily="18" charset="0"/>
              </a:rPr>
              <a:t>nghĩa</a:t>
            </a:r>
            <a:r>
              <a:rPr lang="en-US" altLang="en-US" sz="3600" b="1" i="1" dirty="0">
                <a:solidFill>
                  <a:srgbClr val="0000FF"/>
                </a:solidFill>
                <a:latin typeface="+mn-lt"/>
                <a:cs typeface="Times New Roman" panose="02020603050405020304" pitchFamily="18" charset="0"/>
              </a:rPr>
              <a:t> </a:t>
            </a:r>
            <a:r>
              <a:rPr lang="en-US" altLang="en-US" sz="3600" b="1" i="1" dirty="0" err="1">
                <a:solidFill>
                  <a:srgbClr val="0000FF"/>
                </a:solidFill>
                <a:latin typeface="+mn-lt"/>
                <a:cs typeface="Times New Roman" panose="02020603050405020304" pitchFamily="18" charset="0"/>
              </a:rPr>
              <a:t>xã</a:t>
            </a:r>
            <a:r>
              <a:rPr lang="en-US" altLang="en-US" sz="3600" b="1" i="1" dirty="0">
                <a:solidFill>
                  <a:srgbClr val="0000FF"/>
                </a:solidFill>
                <a:latin typeface="+mn-lt"/>
                <a:cs typeface="Times New Roman" panose="02020603050405020304" pitchFamily="18" charset="0"/>
              </a:rPr>
              <a:t> </a:t>
            </a:r>
            <a:r>
              <a:rPr lang="en-US" altLang="en-US" sz="3600" b="1" i="1" dirty="0" err="1">
                <a:solidFill>
                  <a:srgbClr val="0000FF"/>
                </a:solidFill>
                <a:latin typeface="+mn-lt"/>
                <a:cs typeface="Times New Roman" panose="02020603050405020304" pitchFamily="18" charset="0"/>
              </a:rPr>
              <a:t>hội</a:t>
            </a:r>
            <a:r>
              <a:rPr lang="en-US" altLang="en-US" sz="3600" b="1" i="1" dirty="0">
                <a:solidFill>
                  <a:srgbClr val="0000FF"/>
                </a:solidFill>
                <a:latin typeface="+mn-lt"/>
                <a:cs typeface="Times New Roman" panose="02020603050405020304" pitchFamily="18" charset="0"/>
              </a:rPr>
              <a:t> khoa </a:t>
            </a:r>
            <a:r>
              <a:rPr lang="en-US" altLang="en-US" sz="3600" b="1" i="1" dirty="0" err="1">
                <a:solidFill>
                  <a:srgbClr val="0000FF"/>
                </a:solidFill>
                <a:latin typeface="+mn-lt"/>
                <a:cs typeface="Times New Roman" panose="02020603050405020304" pitchFamily="18" charset="0"/>
              </a:rPr>
              <a:t>học</a:t>
            </a:r>
            <a:endParaRPr lang="en-US" altLang="en-US" sz="3600" b="1" i="1" dirty="0">
              <a:solidFill>
                <a:srgbClr val="0000FF"/>
              </a:solidFill>
              <a:latin typeface="+mn-lt"/>
              <a:cs typeface="Times New Roman" panose="02020603050405020304" pitchFamily="18" charset="0"/>
            </a:endParaRPr>
          </a:p>
          <a:p>
            <a:pPr marL="0" indent="0">
              <a:buNone/>
              <a:defRPr/>
            </a:pPr>
            <a:r>
              <a:rPr lang="pt-BR" sz="3600" b="1" dirty="0">
                <a:latin typeface="+mn-lt"/>
                <a:cs typeface="Times New Roman" panose="02020603050405020304" pitchFamily="18" charset="0"/>
              </a:rPr>
              <a:t>2.3.1. Lý luận về sứ mệnh lịch sử của giai cấp công nhân</a:t>
            </a:r>
            <a:endParaRPr lang="en-US" sz="3600" dirty="0">
              <a:latin typeface="+mn-lt"/>
              <a:cs typeface="Times New Roman" panose="02020603050405020304" pitchFamily="18" charset="0"/>
            </a:endParaRPr>
          </a:p>
        </p:txBody>
      </p:sp>
      <p:pic>
        <p:nvPicPr>
          <p:cNvPr id="3" name="Google Shape;205;p14">
            <a:extLst>
              <a:ext uri="{FF2B5EF4-FFF2-40B4-BE49-F238E27FC236}">
                <a16:creationId xmlns:a16="http://schemas.microsoft.com/office/drawing/2014/main" id="{E0A6B170-D694-DCE1-D4BD-1FE6E82F09C6}"/>
              </a:ext>
            </a:extLst>
          </p:cNvPr>
          <p:cNvPicPr preferRelativeResize="0">
            <a:picLocks noChangeAspect="1" noChangeArrowheads="1"/>
          </p:cNvPicPr>
          <p:nvPr/>
        </p:nvPicPr>
        <p:blipFill>
          <a:blip r:embed="rId6" cstate="print">
            <a:extLst>
              <a:ext uri="{28A0092B-C50C-407E-A947-70E740481C1C}">
                <a14:useLocalDpi xmlns:a14="http://schemas.microsoft.com/office/drawing/2010/main" val="0"/>
              </a:ext>
            </a:extLst>
          </a:blip>
          <a:srcRect l="31416"/>
          <a:stretch>
            <a:fillRect/>
          </a:stretch>
        </p:blipFill>
        <p:spPr bwMode="auto">
          <a:xfrm flipH="1">
            <a:off x="1" y="6265928"/>
            <a:ext cx="2788270" cy="3213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5182804"/>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233362" y="-216693"/>
            <a:ext cx="457200" cy="4572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37160" tIns="68580" rIns="137160" bIns="68580" numCol="1" anchor="t" anchorCtr="0" compatLnSpc="1">
            <a:prstTxWarp prst="textNoShape">
              <a:avLst/>
            </a:prstTxWarp>
          </a:bodyPr>
          <a:lstStyle/>
          <a:p>
            <a:endParaRPr lang="en-US" sz="2100"/>
          </a:p>
        </p:txBody>
      </p:sp>
      <p:grpSp>
        <p:nvGrpSpPr>
          <p:cNvPr id="17" name="Nhóm 8">
            <a:extLst>
              <a:ext uri="{FF2B5EF4-FFF2-40B4-BE49-F238E27FC236}">
                <a16:creationId xmlns:a16="http://schemas.microsoft.com/office/drawing/2014/main" id="{6C0944EF-4298-EFF7-360C-1E71F5FD48CC}"/>
              </a:ext>
            </a:extLst>
          </p:cNvPr>
          <p:cNvGrpSpPr/>
          <p:nvPr/>
        </p:nvGrpSpPr>
        <p:grpSpPr>
          <a:xfrm>
            <a:off x="802891" y="2728067"/>
            <a:ext cx="17039906" cy="1892828"/>
            <a:chOff x="1158239" y="3339451"/>
            <a:chExt cx="7358160" cy="1261886"/>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100819" cy="1241069"/>
              <a:chOff x="1189622" y="3163085"/>
              <a:chExt cx="3100819"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692006" cy="430888"/>
              </a:xfrm>
              <a:prstGeom prst="rect">
                <a:avLst/>
              </a:prstGeom>
              <a:noFill/>
            </p:spPr>
            <p:txBody>
              <a:bodyPr wrap="square" rtlCol="0">
                <a:spAutoFit/>
              </a:bodyPr>
              <a:lstStyle/>
              <a:p>
                <a:r>
                  <a:rPr lang="en-US" sz="3600" b="1">
                    <a:solidFill>
                      <a:srgbClr val="E7680F"/>
                    </a:solidFill>
                    <a:latin typeface="Arial" panose="020B0604020202020204" pitchFamily="34" charset="0"/>
                    <a:ea typeface="Roboto" panose="02000000000000000000" pitchFamily="2" charset="0"/>
                    <a:cs typeface="Arial" panose="020B0604020202020204" pitchFamily="34" charset="0"/>
                  </a:rPr>
                  <a:t>1</a:t>
                </a:r>
                <a:endParaRPr lang="vi-VN" sz="36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261010" y="3801117"/>
              <a:ext cx="7255389" cy="800220"/>
            </a:xfrm>
            <a:prstGeom prst="rect">
              <a:avLst/>
            </a:prstGeom>
            <a:noFill/>
          </p:spPr>
          <p:txBody>
            <a:bodyPr wrap="square" rtlCol="0">
              <a:spAutoFit/>
            </a:bodyPr>
            <a:lstStyle/>
            <a:p>
              <a:pPr lvl="0"/>
              <a:r>
                <a:rPr lang="pt-BR" sz="3600" dirty="0">
                  <a:cs typeface="Times New Roman" panose="02020603050405020304" pitchFamily="18" charset="0"/>
                </a:rPr>
                <a:t>Lao động bằng phương thức công nghiệp với đặc trưng công cụ lao động là máy móc, tạo ra năng suất lao động cao, quá trình lao động mang tính chất xã hội </a:t>
              </a:r>
              <a:endParaRPr lang="en-US" sz="4800" dirty="0"/>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727068" y="4770269"/>
            <a:ext cx="15965932" cy="1950257"/>
            <a:chOff x="1158239" y="3339451"/>
            <a:chExt cx="7343282" cy="1300171"/>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3100819" cy="874325"/>
              <a:chOff x="1189622" y="3163085"/>
              <a:chExt cx="3100819"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692006" cy="430887"/>
              </a:xfrm>
              <a:prstGeom prst="rect">
                <a:avLst/>
              </a:prstGeom>
              <a:noFill/>
            </p:spPr>
            <p:txBody>
              <a:bodyPr wrap="square" rtlCol="0">
                <a:spAutoFit/>
              </a:bodyPr>
              <a:lstStyle/>
              <a:p>
                <a:r>
                  <a:rPr lang="en-US" sz="3600" b="1">
                    <a:solidFill>
                      <a:srgbClr val="E7680F"/>
                    </a:solidFill>
                    <a:latin typeface="Arial" panose="020B0604020202020204" pitchFamily="34" charset="0"/>
                    <a:ea typeface="Roboto" panose="02000000000000000000" pitchFamily="2" charset="0"/>
                    <a:cs typeface="Arial" panose="020B0604020202020204" pitchFamily="34" charset="0"/>
                  </a:rPr>
                  <a:t>2</a:t>
                </a:r>
                <a:endParaRPr lang="vi-VN" sz="36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79578" y="3839403"/>
              <a:ext cx="7221943" cy="800219"/>
            </a:xfrm>
            <a:prstGeom prst="rect">
              <a:avLst/>
            </a:prstGeom>
            <a:noFill/>
          </p:spPr>
          <p:txBody>
            <a:bodyPr wrap="square" rtlCol="0">
              <a:spAutoFit/>
            </a:bodyPr>
            <a:lstStyle/>
            <a:p>
              <a:pPr lvl="0"/>
              <a:r>
                <a:rPr lang="pt-BR" sz="3600" dirty="0">
                  <a:cs typeface="Times New Roman" panose="02020603050405020304" pitchFamily="18" charset="0"/>
                </a:rPr>
                <a:t>Giai cấp công nhân là đại biểu cho LLSX xuất tiên tiến, cho phương thức sản xuất tiên tiến, quyết định sự tồn tại và phát triển của xã hội hiện đại</a:t>
              </a:r>
              <a:endParaRPr lang="en-US" sz="4800" dirty="0"/>
            </a:p>
          </p:txBody>
        </p:sp>
      </p:grpSp>
      <p:grpSp>
        <p:nvGrpSpPr>
          <p:cNvPr id="31" name="Nhóm 94">
            <a:extLst>
              <a:ext uri="{FF2B5EF4-FFF2-40B4-BE49-F238E27FC236}">
                <a16:creationId xmlns:a16="http://schemas.microsoft.com/office/drawing/2014/main" id="{F9E859BE-3F96-B818-50F8-0C413E6EA1C7}"/>
              </a:ext>
            </a:extLst>
          </p:cNvPr>
          <p:cNvGrpSpPr/>
          <p:nvPr/>
        </p:nvGrpSpPr>
        <p:grpSpPr>
          <a:xfrm>
            <a:off x="2591353" y="6869907"/>
            <a:ext cx="15251446" cy="1950258"/>
            <a:chOff x="1158239" y="3339451"/>
            <a:chExt cx="5937288" cy="1300172"/>
          </a:xfrm>
        </p:grpSpPr>
        <p:grpSp>
          <p:nvGrpSpPr>
            <p:cNvPr id="33" name="Nhóm 96">
              <a:extLst>
                <a:ext uri="{FF2B5EF4-FFF2-40B4-BE49-F238E27FC236}">
                  <a16:creationId xmlns:a16="http://schemas.microsoft.com/office/drawing/2014/main" id="{73B5635E-1A90-55A1-EEDB-632A20B197B8}"/>
                </a:ext>
              </a:extLst>
            </p:cNvPr>
            <p:cNvGrpSpPr/>
            <p:nvPr/>
          </p:nvGrpSpPr>
          <p:grpSpPr>
            <a:xfrm>
              <a:off x="1158239" y="3339451"/>
              <a:ext cx="3100819" cy="891841"/>
              <a:chOff x="1189622" y="3163085"/>
              <a:chExt cx="3100819" cy="891841"/>
            </a:xfrm>
          </p:grpSpPr>
          <p:sp>
            <p:nvSpPr>
              <p:cNvPr id="35" name="Hình chữ nhật: Góc Tròn 98">
                <a:extLst>
                  <a:ext uri="{FF2B5EF4-FFF2-40B4-BE49-F238E27FC236}">
                    <a16:creationId xmlns:a16="http://schemas.microsoft.com/office/drawing/2014/main" id="{8057F2FD-822A-2866-C56E-E2E24B19E31E}"/>
                  </a:ext>
                </a:extLst>
              </p:cNvPr>
              <p:cNvSpPr/>
              <p:nvPr/>
            </p:nvSpPr>
            <p:spPr>
              <a:xfrm>
                <a:off x="1189622" y="3210324"/>
                <a:ext cx="85480" cy="844602"/>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36" name="TextBox 24">
                <a:extLst>
                  <a:ext uri="{FF2B5EF4-FFF2-40B4-BE49-F238E27FC236}">
                    <a16:creationId xmlns:a16="http://schemas.microsoft.com/office/drawing/2014/main" id="{3BCA88FE-335E-AC1C-9286-130EC12B0256}"/>
                  </a:ext>
                </a:extLst>
              </p:cNvPr>
              <p:cNvSpPr txBox="1"/>
              <p:nvPr/>
            </p:nvSpPr>
            <p:spPr>
              <a:xfrm>
                <a:off x="1315742" y="3163085"/>
                <a:ext cx="692006" cy="430887"/>
              </a:xfrm>
              <a:prstGeom prst="rect">
                <a:avLst/>
              </a:prstGeom>
              <a:noFill/>
            </p:spPr>
            <p:txBody>
              <a:bodyPr wrap="square" rtlCol="0">
                <a:spAutoFit/>
              </a:bodyPr>
              <a:lstStyle/>
              <a:p>
                <a:r>
                  <a:rPr lang="en-US" sz="3600" b="1">
                    <a:solidFill>
                      <a:srgbClr val="E7680F"/>
                    </a:solidFill>
                    <a:latin typeface="Arial" panose="020B0604020202020204" pitchFamily="34" charset="0"/>
                    <a:ea typeface="Roboto" panose="02000000000000000000" pitchFamily="2" charset="0"/>
                    <a:cs typeface="Arial" panose="020B0604020202020204" pitchFamily="34" charset="0"/>
                  </a:rPr>
                  <a:t>3</a:t>
                </a:r>
                <a:endParaRPr lang="vi-VN" sz="36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7" name="Đường nối Thẳng 100">
                <a:extLst>
                  <a:ext uri="{FF2B5EF4-FFF2-40B4-BE49-F238E27FC236}">
                    <a16:creationId xmlns:a16="http://schemas.microsoft.com/office/drawing/2014/main" id="{34C0E5A8-7EBE-7EC8-A1F0-4490D974794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4" name="TextBox 27">
              <a:extLst>
                <a:ext uri="{FF2B5EF4-FFF2-40B4-BE49-F238E27FC236}">
                  <a16:creationId xmlns:a16="http://schemas.microsoft.com/office/drawing/2014/main" id="{122F5BFC-A00D-521F-8D1A-2F1B3683FB96}"/>
                </a:ext>
              </a:extLst>
            </p:cNvPr>
            <p:cNvSpPr txBox="1"/>
            <p:nvPr/>
          </p:nvSpPr>
          <p:spPr>
            <a:xfrm>
              <a:off x="1279578" y="3839403"/>
              <a:ext cx="5815949" cy="800220"/>
            </a:xfrm>
            <a:prstGeom prst="rect">
              <a:avLst/>
            </a:prstGeom>
            <a:noFill/>
          </p:spPr>
          <p:txBody>
            <a:bodyPr wrap="square" rtlCol="0">
              <a:spAutoFit/>
            </a:bodyPr>
            <a:lstStyle/>
            <a:p>
              <a:pPr lvl="0"/>
              <a:r>
                <a:rPr lang="en-US" altLang="en-US" sz="3600" dirty="0" err="1">
                  <a:cs typeface="Times New Roman" panose="02020603050405020304" pitchFamily="18" charset="0"/>
                </a:rPr>
                <a:t>Có</a:t>
              </a:r>
              <a:r>
                <a:rPr lang="en-US" altLang="en-US" sz="3600" dirty="0">
                  <a:cs typeface="Times New Roman" panose="02020603050405020304" pitchFamily="18" charset="0"/>
                </a:rPr>
                <a:t> </a:t>
              </a:r>
              <a:r>
                <a:rPr lang="en-US" altLang="en-US" sz="3600" dirty="0" err="1">
                  <a:cs typeface="Times New Roman" panose="02020603050405020304" pitchFamily="18" charset="0"/>
                </a:rPr>
                <a:t>những</a:t>
              </a:r>
              <a:r>
                <a:rPr lang="en-US" altLang="en-US" sz="3600" dirty="0">
                  <a:cs typeface="Times New Roman" panose="02020603050405020304" pitchFamily="18" charset="0"/>
                </a:rPr>
                <a:t> </a:t>
              </a:r>
              <a:r>
                <a:rPr lang="en-US" altLang="en-US" sz="3600" dirty="0" err="1">
                  <a:cs typeface="Times New Roman" panose="02020603050405020304" pitchFamily="18" charset="0"/>
                </a:rPr>
                <a:t>phẩm</a:t>
              </a:r>
              <a:r>
                <a:rPr lang="en-US" altLang="en-US" sz="3600" dirty="0">
                  <a:cs typeface="Times New Roman" panose="02020603050405020304" pitchFamily="18" charset="0"/>
                </a:rPr>
                <a:t> </a:t>
              </a:r>
              <a:r>
                <a:rPr lang="en-US" altLang="en-US" sz="3600" dirty="0" err="1">
                  <a:cs typeface="Times New Roman" panose="02020603050405020304" pitchFamily="18" charset="0"/>
                </a:rPr>
                <a:t>chất</a:t>
              </a:r>
              <a:r>
                <a:rPr lang="en-US" altLang="en-US" sz="3600" dirty="0">
                  <a:cs typeface="Times New Roman" panose="02020603050405020304" pitchFamily="18" charset="0"/>
                </a:rPr>
                <a:t> </a:t>
              </a:r>
              <a:r>
                <a:rPr lang="en-US" altLang="en-US" sz="3600" dirty="0" err="1">
                  <a:cs typeface="Times New Roman" panose="02020603050405020304" pitchFamily="18" charset="0"/>
                </a:rPr>
                <a:t>đặc</a:t>
              </a:r>
              <a:r>
                <a:rPr lang="en-US" altLang="en-US" sz="3600" dirty="0">
                  <a:cs typeface="Times New Roman" panose="02020603050405020304" pitchFamily="18" charset="0"/>
                </a:rPr>
                <a:t> </a:t>
              </a:r>
              <a:r>
                <a:rPr lang="en-US" altLang="en-US" sz="3600" dirty="0" err="1">
                  <a:cs typeface="Times New Roman" panose="02020603050405020304" pitchFamily="18" charset="0"/>
                </a:rPr>
                <a:t>biệt</a:t>
              </a:r>
              <a:r>
                <a:rPr lang="en-US" altLang="en-US" sz="3600" dirty="0">
                  <a:cs typeface="Times New Roman" panose="02020603050405020304" pitchFamily="18" charset="0"/>
                </a:rPr>
                <a:t> </a:t>
              </a:r>
              <a:r>
                <a:rPr lang="en-US" altLang="en-US" sz="3600" dirty="0" err="1">
                  <a:cs typeface="Times New Roman" panose="02020603050405020304" pitchFamily="18" charset="0"/>
                </a:rPr>
                <a:t>về</a:t>
              </a:r>
              <a:r>
                <a:rPr lang="en-US" altLang="en-US" sz="3600" dirty="0">
                  <a:cs typeface="Times New Roman" panose="02020603050405020304" pitchFamily="18" charset="0"/>
                </a:rPr>
                <a:t> </a:t>
              </a:r>
              <a:r>
                <a:rPr lang="en-US" altLang="en-US" sz="3600" dirty="0" err="1">
                  <a:cs typeface="Times New Roman" panose="02020603050405020304" pitchFamily="18" charset="0"/>
                </a:rPr>
                <a:t>tính</a:t>
              </a:r>
              <a:r>
                <a:rPr lang="en-US" altLang="en-US" sz="3600" dirty="0">
                  <a:cs typeface="Times New Roman" panose="02020603050405020304" pitchFamily="18" charset="0"/>
                </a:rPr>
                <a:t> </a:t>
              </a:r>
              <a:r>
                <a:rPr lang="en-US" altLang="en-US" sz="3600" u="sng" dirty="0" err="1">
                  <a:cs typeface="Times New Roman" panose="02020603050405020304" pitchFamily="18" charset="0"/>
                </a:rPr>
                <a:t>tổ</a:t>
              </a:r>
              <a:r>
                <a:rPr lang="en-US" altLang="en-US" sz="3600" u="sng" dirty="0">
                  <a:cs typeface="Times New Roman" panose="02020603050405020304" pitchFamily="18" charset="0"/>
                </a:rPr>
                <a:t> </a:t>
              </a:r>
              <a:r>
                <a:rPr lang="en-US" altLang="en-US" sz="3600" u="sng" dirty="0" err="1">
                  <a:cs typeface="Times New Roman" panose="02020603050405020304" pitchFamily="18" charset="0"/>
                </a:rPr>
                <a:t>chức</a:t>
              </a:r>
              <a:r>
                <a:rPr lang="en-US" altLang="en-US" sz="3600" u="sng" dirty="0">
                  <a:cs typeface="Times New Roman" panose="02020603050405020304" pitchFamily="18" charset="0"/>
                </a:rPr>
                <a:t>, </a:t>
              </a:r>
              <a:r>
                <a:rPr lang="en-US" altLang="en-US" sz="3600" u="sng" dirty="0" err="1">
                  <a:cs typeface="Times New Roman" panose="02020603050405020304" pitchFamily="18" charset="0"/>
                </a:rPr>
                <a:t>kỷ</a:t>
              </a:r>
              <a:r>
                <a:rPr lang="en-US" altLang="en-US" sz="3600" u="sng" dirty="0">
                  <a:cs typeface="Times New Roman" panose="02020603050405020304" pitchFamily="18" charset="0"/>
                </a:rPr>
                <a:t> </a:t>
              </a:r>
              <a:r>
                <a:rPr lang="en-US" altLang="en-US" sz="3600" u="sng" dirty="0" err="1">
                  <a:cs typeface="Times New Roman" panose="02020603050405020304" pitchFamily="18" charset="0"/>
                </a:rPr>
                <a:t>luật</a:t>
              </a:r>
              <a:r>
                <a:rPr lang="en-US" altLang="en-US" sz="3600" u="sng" dirty="0">
                  <a:cs typeface="Times New Roman" panose="02020603050405020304" pitchFamily="18" charset="0"/>
                </a:rPr>
                <a:t> </a:t>
              </a:r>
              <a:r>
                <a:rPr lang="en-US" altLang="en-US" sz="3600" u="sng" dirty="0" err="1">
                  <a:cs typeface="Times New Roman" panose="02020603050405020304" pitchFamily="18" charset="0"/>
                </a:rPr>
                <a:t>lao</a:t>
              </a:r>
              <a:r>
                <a:rPr lang="en-US" altLang="en-US" sz="3600" u="sng" dirty="0">
                  <a:cs typeface="Times New Roman" panose="02020603050405020304" pitchFamily="18" charset="0"/>
                </a:rPr>
                <a:t> </a:t>
              </a:r>
              <a:r>
                <a:rPr lang="en-US" altLang="en-US" sz="3600" u="sng" dirty="0" err="1">
                  <a:cs typeface="Times New Roman" panose="02020603050405020304" pitchFamily="18" charset="0"/>
                </a:rPr>
                <a:t>động</a:t>
              </a:r>
              <a:r>
                <a:rPr lang="en-US" altLang="en-US" sz="3600" u="sng" dirty="0">
                  <a:cs typeface="Times New Roman" panose="02020603050405020304" pitchFamily="18" charset="0"/>
                </a:rPr>
                <a:t>, </a:t>
              </a:r>
              <a:r>
                <a:rPr lang="en-US" altLang="en-US" sz="3600" u="sng" dirty="0" err="1">
                  <a:cs typeface="Times New Roman" panose="02020603050405020304" pitchFamily="18" charset="0"/>
                </a:rPr>
                <a:t>tinh</a:t>
              </a:r>
              <a:r>
                <a:rPr lang="en-US" altLang="en-US" sz="3600" u="sng" dirty="0">
                  <a:cs typeface="Times New Roman" panose="02020603050405020304" pitchFamily="18" charset="0"/>
                </a:rPr>
                <a:t> </a:t>
              </a:r>
              <a:r>
                <a:rPr lang="en-US" altLang="en-US" sz="3600" u="sng" dirty="0" err="1">
                  <a:cs typeface="Times New Roman" panose="02020603050405020304" pitchFamily="18" charset="0"/>
                </a:rPr>
                <a:t>thần</a:t>
              </a:r>
              <a:r>
                <a:rPr lang="en-US" altLang="en-US" sz="3600" u="sng" dirty="0">
                  <a:cs typeface="Times New Roman" panose="02020603050405020304" pitchFamily="18" charset="0"/>
                </a:rPr>
                <a:t> </a:t>
              </a:r>
              <a:r>
                <a:rPr lang="en-US" altLang="en-US" sz="3600" u="sng" dirty="0" err="1">
                  <a:cs typeface="Times New Roman" panose="02020603050405020304" pitchFamily="18" charset="0"/>
                </a:rPr>
                <a:t>hợp</a:t>
              </a:r>
              <a:r>
                <a:rPr lang="en-US" altLang="en-US" sz="3600" u="sng" dirty="0">
                  <a:cs typeface="Times New Roman" panose="02020603050405020304" pitchFamily="18" charset="0"/>
                </a:rPr>
                <a:t> </a:t>
              </a:r>
              <a:r>
                <a:rPr lang="en-US" altLang="en-US" sz="3600" u="sng" dirty="0" err="1">
                  <a:cs typeface="Times New Roman" panose="02020603050405020304" pitchFamily="18" charset="0"/>
                </a:rPr>
                <a:t>tác</a:t>
              </a:r>
              <a:r>
                <a:rPr lang="en-US" altLang="en-US" sz="3600" u="sng" dirty="0">
                  <a:cs typeface="Times New Roman" panose="02020603050405020304" pitchFamily="18" charset="0"/>
                </a:rPr>
                <a:t> </a:t>
              </a:r>
              <a:r>
                <a:rPr lang="en-US" altLang="en-US" sz="3600" u="sng" dirty="0" err="1">
                  <a:cs typeface="Times New Roman" panose="02020603050405020304" pitchFamily="18" charset="0"/>
                </a:rPr>
                <a:t>lao</a:t>
              </a:r>
              <a:r>
                <a:rPr lang="en-US" altLang="en-US" sz="3600" u="sng" dirty="0">
                  <a:cs typeface="Times New Roman" panose="02020603050405020304" pitchFamily="18" charset="0"/>
                </a:rPr>
                <a:t> </a:t>
              </a:r>
              <a:r>
                <a:rPr lang="en-US" altLang="en-US" sz="3600" u="sng" dirty="0" err="1">
                  <a:cs typeface="Times New Roman" panose="02020603050405020304" pitchFamily="18" charset="0"/>
                </a:rPr>
                <a:t>động</a:t>
              </a:r>
              <a:endParaRPr lang="en-US" sz="3600" dirty="0">
                <a:cs typeface="Times New Roman" panose="02020603050405020304" pitchFamily="18" charset="0"/>
              </a:endParaRPr>
            </a:p>
          </p:txBody>
        </p:sp>
      </p:grpSp>
      <p:grpSp>
        <p:nvGrpSpPr>
          <p:cNvPr id="6" name="Nhóm 25">
            <a:extLst>
              <a:ext uri="{FF2B5EF4-FFF2-40B4-BE49-F238E27FC236}">
                <a16:creationId xmlns:a16="http://schemas.microsoft.com/office/drawing/2014/main" id="{B6F77A47-824E-1C82-737A-F4E5AEEBB1D1}"/>
              </a:ext>
            </a:extLst>
          </p:cNvPr>
          <p:cNvGrpSpPr/>
          <p:nvPr/>
        </p:nvGrpSpPr>
        <p:grpSpPr>
          <a:xfrm>
            <a:off x="690559" y="646110"/>
            <a:ext cx="11496678" cy="1418126"/>
            <a:chOff x="475212" y="489252"/>
            <a:chExt cx="4504292" cy="945417"/>
          </a:xfrm>
        </p:grpSpPr>
        <p:grpSp>
          <p:nvGrpSpPr>
            <p:cNvPr id="7" name="Nhóm 26">
              <a:extLst>
                <a:ext uri="{FF2B5EF4-FFF2-40B4-BE49-F238E27FC236}">
                  <a16:creationId xmlns:a16="http://schemas.microsoft.com/office/drawing/2014/main" id="{8E25CCD6-EFD7-2955-0225-37F3F4976F2B}"/>
                </a:ext>
              </a:extLst>
            </p:cNvPr>
            <p:cNvGrpSpPr/>
            <p:nvPr/>
          </p:nvGrpSpPr>
          <p:grpSpPr>
            <a:xfrm>
              <a:off x="475212" y="489252"/>
              <a:ext cx="4504292" cy="945417"/>
              <a:chOff x="475212" y="489252"/>
              <a:chExt cx="4504292" cy="945417"/>
            </a:xfrm>
          </p:grpSpPr>
          <p:sp>
            <p:nvSpPr>
              <p:cNvPr id="9" name="Rectangle: Rounded Corners 20">
                <a:extLst>
                  <a:ext uri="{FF2B5EF4-FFF2-40B4-BE49-F238E27FC236}">
                    <a16:creationId xmlns:a16="http://schemas.microsoft.com/office/drawing/2014/main" id="{690D90DD-DEDC-1E69-16A2-95B7CE65E56B}"/>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100">
                  <a:solidFill>
                    <a:schemeClr val="bg1">
                      <a:lumMod val="95000"/>
                    </a:schemeClr>
                  </a:solidFill>
                </a:endParaRPr>
              </a:p>
            </p:txBody>
          </p:sp>
          <p:sp>
            <p:nvSpPr>
              <p:cNvPr id="10" name="Rectangle: Rounded Corners 20">
                <a:extLst>
                  <a:ext uri="{FF2B5EF4-FFF2-40B4-BE49-F238E27FC236}">
                    <a16:creationId xmlns:a16="http://schemas.microsoft.com/office/drawing/2014/main" id="{927A4C04-44F9-EA06-2E19-7725CDE2949F}"/>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100">
                  <a:solidFill>
                    <a:schemeClr val="bg1">
                      <a:lumMod val="95000"/>
                    </a:schemeClr>
                  </a:solidFill>
                </a:endParaRPr>
              </a:p>
            </p:txBody>
          </p:sp>
          <p:grpSp>
            <p:nvGrpSpPr>
              <p:cNvPr id="11" name="Nhóm 30">
                <a:extLst>
                  <a:ext uri="{FF2B5EF4-FFF2-40B4-BE49-F238E27FC236}">
                    <a16:creationId xmlns:a16="http://schemas.microsoft.com/office/drawing/2014/main" id="{5ACAD7E1-CDB6-EF87-1AB9-832AF79F3235}"/>
                  </a:ext>
                </a:extLst>
              </p:cNvPr>
              <p:cNvGrpSpPr/>
              <p:nvPr/>
            </p:nvGrpSpPr>
            <p:grpSpPr>
              <a:xfrm>
                <a:off x="475212" y="489252"/>
                <a:ext cx="859716" cy="779672"/>
                <a:chOff x="630445" y="2543352"/>
                <a:chExt cx="916482" cy="831153"/>
              </a:xfrm>
            </p:grpSpPr>
            <p:sp>
              <p:nvSpPr>
                <p:cNvPr id="13" name="Hình Bầu dục 32">
                  <a:extLst>
                    <a:ext uri="{FF2B5EF4-FFF2-40B4-BE49-F238E27FC236}">
                      <a16:creationId xmlns:a16="http://schemas.microsoft.com/office/drawing/2014/main" id="{46A0D4EA-C80D-51D9-8984-B9C25E603C27}"/>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5" name="Hình Bầu dục 33">
                  <a:extLst>
                    <a:ext uri="{FF2B5EF4-FFF2-40B4-BE49-F238E27FC236}">
                      <a16:creationId xmlns:a16="http://schemas.microsoft.com/office/drawing/2014/main" id="{A2B62FDB-D92D-408A-D8CD-0CC4A2D18F84}"/>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50" b="1">
                    <a:solidFill>
                      <a:schemeClr val="accent4">
                        <a:lumMod val="50000"/>
                      </a:schemeClr>
                    </a:solidFill>
                    <a:latin typeface="Arial" panose="020B0604020202020204" pitchFamily="34" charset="0"/>
                    <a:cs typeface="Arial" panose="020B0604020202020204" pitchFamily="34" charset="0"/>
                  </a:endParaRPr>
                </a:p>
              </p:txBody>
            </p:sp>
          </p:grpSp>
          <p:sp>
            <p:nvSpPr>
              <p:cNvPr id="12" name="TextBox 17">
                <a:extLst>
                  <a:ext uri="{FF2B5EF4-FFF2-40B4-BE49-F238E27FC236}">
                    <a16:creationId xmlns:a16="http://schemas.microsoft.com/office/drawing/2014/main" id="{FFB2A2B5-6137-3D37-F3BD-E8F73A1B1CB3}"/>
                  </a:ext>
                </a:extLst>
              </p:cNvPr>
              <p:cNvSpPr txBox="1"/>
              <p:nvPr/>
            </p:nvSpPr>
            <p:spPr>
              <a:xfrm>
                <a:off x="523211" y="625217"/>
                <a:ext cx="4451519" cy="809452"/>
              </a:xfrm>
              <a:prstGeom prst="rect">
                <a:avLst/>
              </a:prstGeom>
              <a:noFill/>
            </p:spPr>
            <p:txBody>
              <a:bodyPr wrap="square" rtlCol="0">
                <a:spAutoFit/>
              </a:bodyPr>
              <a:lstStyle/>
              <a:p>
                <a:pPr marL="1828800" lvl="2" algn="just">
                  <a:lnSpc>
                    <a:spcPct val="115000"/>
                  </a:lnSpc>
                  <a:spcBef>
                    <a:spcPts val="1200"/>
                  </a:spcBef>
                  <a:tabLst>
                    <a:tab pos="10515600" algn="l"/>
                  </a:tabLst>
                </a:pPr>
                <a:r>
                  <a:rPr lang="en-US" altLang="en-US" sz="3200" dirty="0">
                    <a:solidFill>
                      <a:srgbClr val="0307BD"/>
                    </a:solidFill>
                    <a:cs typeface="Times New Roman" panose="02020603050405020304" pitchFamily="18" charset="0"/>
                  </a:rPr>
                  <a:t> </a:t>
                </a:r>
                <a:r>
                  <a:rPr lang="pt-BR" sz="3600" dirty="0">
                    <a:solidFill>
                      <a:srgbClr val="0307BD"/>
                    </a:solidFill>
                    <a:ea typeface="SimSun" panose="02010600030101010101" pitchFamily="2" charset="-122"/>
                    <a:cs typeface="Times New Roman" panose="02020603050405020304" pitchFamily="18" charset="0"/>
                  </a:rPr>
                  <a:t>Sứ mệnh lịch sử của giai cấp công nhân</a:t>
                </a:r>
                <a:endParaRPr lang="en-US" sz="3600" dirty="0">
                  <a:solidFill>
                    <a:srgbClr val="0307BD"/>
                  </a:solidFill>
                  <a:ea typeface="SimSun" panose="02010600030101010101" pitchFamily="2" charset="-122"/>
                  <a:cs typeface="Times New Roman" panose="02020603050405020304" pitchFamily="18" charset="0"/>
                </a:endParaRPr>
              </a:p>
              <a:p>
                <a:endParaRPr lang="vi-VN" sz="3150"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8" name="TextBox 23">
              <a:extLst>
                <a:ext uri="{FF2B5EF4-FFF2-40B4-BE49-F238E27FC236}">
                  <a16:creationId xmlns:a16="http://schemas.microsoft.com/office/drawing/2014/main" id="{352C640B-C86D-F622-7395-42131ACCE7CB}"/>
                </a:ext>
              </a:extLst>
            </p:cNvPr>
            <p:cNvSpPr txBox="1"/>
            <p:nvPr/>
          </p:nvSpPr>
          <p:spPr>
            <a:xfrm>
              <a:off x="526881" y="689692"/>
              <a:ext cx="781064" cy="323165"/>
            </a:xfrm>
            <a:prstGeom prst="rect">
              <a:avLst/>
            </a:prstGeom>
            <a:noFill/>
          </p:spPr>
          <p:txBody>
            <a:bodyPr wrap="square" rtlCol="0">
              <a:spAutoFit/>
            </a:bodyPr>
            <a:lstStyle/>
            <a:p>
              <a:pPr algn="ctr"/>
              <a:r>
                <a:rPr lang="en-US" sz="255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2.3.1</a:t>
              </a:r>
              <a:endParaRPr lang="vi-VN" sz="255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6" name="TextBox 15">
            <a:extLst>
              <a:ext uri="{FF2B5EF4-FFF2-40B4-BE49-F238E27FC236}">
                <a16:creationId xmlns:a16="http://schemas.microsoft.com/office/drawing/2014/main" id="{19753879-BD0D-95ED-A03A-9E1076683E62}"/>
              </a:ext>
            </a:extLst>
          </p:cNvPr>
          <p:cNvSpPr txBox="1"/>
          <p:nvPr/>
        </p:nvSpPr>
        <p:spPr>
          <a:xfrm>
            <a:off x="9601198" y="2183971"/>
            <a:ext cx="8496796" cy="707886"/>
          </a:xfrm>
          <a:prstGeom prst="rect">
            <a:avLst/>
          </a:prstGeom>
          <a:noFill/>
        </p:spPr>
        <p:txBody>
          <a:bodyPr wrap="square" rtlCol="0">
            <a:spAutoFit/>
          </a:bodyPr>
          <a:lstStyle/>
          <a:p>
            <a:pPr algn="ctr"/>
            <a:r>
              <a:rPr lang="en-US" sz="4000" b="1" dirty="0" err="1">
                <a:solidFill>
                  <a:srgbClr val="1E0975"/>
                </a:solidFill>
                <a:latin typeface="Arial" panose="020B0604020202020204" pitchFamily="34" charset="0"/>
                <a:ea typeface="Roboto" panose="02000000000000000000" pitchFamily="2" charset="0"/>
                <a:cs typeface="Arial" panose="020B0604020202020204" pitchFamily="34" charset="0"/>
              </a:rPr>
              <a:t>Đặc</a:t>
            </a:r>
            <a:r>
              <a:rPr lang="en-US" sz="40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4000" b="1" dirty="0" err="1">
                <a:solidFill>
                  <a:srgbClr val="1E0975"/>
                </a:solidFill>
                <a:latin typeface="Arial" panose="020B0604020202020204" pitchFamily="34" charset="0"/>
                <a:ea typeface="Roboto" panose="02000000000000000000" pitchFamily="2" charset="0"/>
                <a:cs typeface="Arial" panose="020B0604020202020204" pitchFamily="34" charset="0"/>
              </a:rPr>
              <a:t>điểm</a:t>
            </a:r>
            <a:r>
              <a:rPr lang="en-US" sz="40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4000" b="1" dirty="0" err="1">
                <a:solidFill>
                  <a:srgbClr val="1E0975"/>
                </a:solidFill>
                <a:latin typeface="Arial" panose="020B0604020202020204" pitchFamily="34" charset="0"/>
                <a:ea typeface="Roboto" panose="02000000000000000000" pitchFamily="2" charset="0"/>
                <a:cs typeface="Arial" panose="020B0604020202020204" pitchFamily="34" charset="0"/>
              </a:rPr>
              <a:t>của</a:t>
            </a:r>
            <a:r>
              <a:rPr lang="en-US" sz="4000" b="1" dirty="0">
                <a:solidFill>
                  <a:srgbClr val="1E0975"/>
                </a:solidFill>
                <a:latin typeface="Arial" panose="020B0604020202020204" pitchFamily="34" charset="0"/>
                <a:ea typeface="Roboto" panose="02000000000000000000" pitchFamily="2" charset="0"/>
                <a:cs typeface="Arial" panose="020B0604020202020204" pitchFamily="34" charset="0"/>
              </a:rPr>
              <a:t> GCCN</a:t>
            </a:r>
            <a:endParaRPr lang="vi-VN" sz="4000" b="1" dirty="0">
              <a:solidFill>
                <a:srgbClr val="1E0975"/>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28905419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1000"/>
                                        <p:tgtEl>
                                          <p:spTgt spid="31"/>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randombar(horizontal)">
                                      <p:cBhvr>
                                        <p:cTn id="18"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248937" y="3680454"/>
            <a:ext cx="5791646" cy="1049904"/>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lumMod val="50000"/>
                  </a:schemeClr>
                </a:solidFill>
                <a:latin typeface="Arial" panose="020B0604020202020204" pitchFamily="34" charset="0"/>
                <a:cs typeface="Arial" panose="020B0604020202020204" pitchFamily="34" charset="0"/>
              </a:rPr>
              <a:t>SMLS </a:t>
            </a:r>
            <a:r>
              <a:rPr lang="en-US" sz="3200" b="1" dirty="0" err="1">
                <a:solidFill>
                  <a:schemeClr val="tx1">
                    <a:lumMod val="50000"/>
                  </a:schemeClr>
                </a:solidFill>
                <a:latin typeface="Arial" panose="020B0604020202020204" pitchFamily="34" charset="0"/>
                <a:cs typeface="Arial" panose="020B0604020202020204" pitchFamily="34" charset="0"/>
              </a:rPr>
              <a:t>tổng</a:t>
            </a:r>
            <a:r>
              <a:rPr lang="en-US" sz="3200" b="1" dirty="0">
                <a:solidFill>
                  <a:schemeClr val="tx1">
                    <a:lumMod val="50000"/>
                  </a:schemeClr>
                </a:solidFill>
                <a:latin typeface="Arial" panose="020B0604020202020204" pitchFamily="34" charset="0"/>
                <a:cs typeface="Arial" panose="020B0604020202020204" pitchFamily="34" charset="0"/>
              </a:rPr>
              <a:t> </a:t>
            </a:r>
            <a:r>
              <a:rPr lang="en-US" sz="3200" b="1" dirty="0" err="1">
                <a:solidFill>
                  <a:schemeClr val="tx1">
                    <a:lumMod val="50000"/>
                  </a:schemeClr>
                </a:solidFill>
                <a:latin typeface="Arial" panose="020B0604020202020204" pitchFamily="34" charset="0"/>
                <a:cs typeface="Arial" panose="020B0604020202020204" pitchFamily="34" charset="0"/>
              </a:rPr>
              <a:t>quát</a:t>
            </a:r>
            <a:r>
              <a:rPr lang="en-US" sz="3200" b="1" dirty="0">
                <a:solidFill>
                  <a:schemeClr val="tx1">
                    <a:lumMod val="50000"/>
                  </a:schemeClr>
                </a:solidFill>
                <a:latin typeface="Arial" panose="020B0604020202020204" pitchFamily="34" charset="0"/>
                <a:cs typeface="Arial" panose="020B0604020202020204" pitchFamily="34" charset="0"/>
              </a:rPr>
              <a:t> </a:t>
            </a:r>
            <a:r>
              <a:rPr lang="en-US" sz="3200" b="1" dirty="0" err="1">
                <a:solidFill>
                  <a:schemeClr val="tx1">
                    <a:lumMod val="50000"/>
                  </a:schemeClr>
                </a:solidFill>
                <a:latin typeface="Arial" panose="020B0604020202020204" pitchFamily="34" charset="0"/>
                <a:cs typeface="Arial" panose="020B0604020202020204" pitchFamily="34" charset="0"/>
              </a:rPr>
              <a:t>của</a:t>
            </a:r>
            <a:r>
              <a:rPr lang="en-US" sz="3200" b="1" dirty="0">
                <a:solidFill>
                  <a:schemeClr val="tx1">
                    <a:lumMod val="50000"/>
                  </a:schemeClr>
                </a:solidFill>
                <a:latin typeface="Arial" panose="020B0604020202020204" pitchFamily="34" charset="0"/>
                <a:cs typeface="Arial" panose="020B0604020202020204" pitchFamily="34" charset="0"/>
              </a:rPr>
              <a:t> GCCN</a:t>
            </a: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V="1">
            <a:off x="4851055" y="8729590"/>
            <a:ext cx="1678934" cy="60022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6161503" y="1523852"/>
            <a:ext cx="12126498" cy="6698168"/>
            <a:chOff x="8305799" y="965944"/>
            <a:chExt cx="9372601" cy="7682757"/>
          </a:xfrm>
        </p:grpSpPr>
        <p:grpSp>
          <p:nvGrpSpPr>
            <p:cNvPr id="7" name="Group 6">
              <a:extLst>
                <a:ext uri="{FF2B5EF4-FFF2-40B4-BE49-F238E27FC236}">
                  <a16:creationId xmlns:a16="http://schemas.microsoft.com/office/drawing/2014/main" id="{13D8F94D-41EE-33A7-B019-0D52A3D44087}"/>
                </a:ext>
              </a:extLst>
            </p:cNvPr>
            <p:cNvGrpSpPr/>
            <p:nvPr/>
          </p:nvGrpSpPr>
          <p:grpSpPr>
            <a:xfrm>
              <a:off x="8305799" y="2035551"/>
              <a:ext cx="9372601" cy="6613150"/>
              <a:chOff x="702893" y="3376974"/>
              <a:chExt cx="16350490" cy="5252191"/>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702894" y="3376974"/>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702893" y="3589423"/>
                <a:ext cx="16184123" cy="4766487"/>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720090" algn="just">
                  <a:lnSpc>
                    <a:spcPct val="150000"/>
                  </a:lnSpc>
                  <a:spcBef>
                    <a:spcPts val="1200"/>
                  </a:spcBef>
                  <a:tabLst>
                    <a:tab pos="10515600" algn="l"/>
                  </a:tabLst>
                </a:pPr>
                <a:r>
                  <a:rPr lang="pt-BR" sz="3600" dirty="0">
                    <a:solidFill>
                      <a:srgbClr val="111111"/>
                    </a:solidFill>
                    <a:ea typeface="Times New Roman" panose="02020603050405020304" pitchFamily="18" charset="0"/>
                  </a:rPr>
                  <a:t>Thông qua chính đảng tiền phong, giai cấp công nhân tổ chức, lãnh đạo nhân dân lao động đấu tranh xóa bỏ các chế độ người bóc lột người, xóa bỏ chủ nghĩa tư bản, giải phóng giai cấp công nhân, nhân dân lao động khỏi mọi sự áp bức, bóc lột, nghèo nàn, lạc hậu, xây dựng xã hội cộng sản chủ nghĩa văn minh</a:t>
                </a:r>
                <a:r>
                  <a:rPr lang="pt-BR" sz="3600" dirty="0">
                    <a:solidFill>
                      <a:schemeClr val="tx1"/>
                    </a:solidFill>
                    <a:ea typeface="Times New Roman" panose="02020603050405020304" pitchFamily="18" charset="0"/>
                  </a:rPr>
                  <a:t>.</a:t>
                </a:r>
                <a:endParaRPr lang="en-US" sz="3600" dirty="0">
                  <a:solidFill>
                    <a:schemeClr val="tx1"/>
                  </a:solidFill>
                  <a:ea typeface="Times New Roman" panose="02020603050405020304" pitchFamily="18"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4"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7143" y="5723905"/>
            <a:ext cx="3254802" cy="3835006"/>
          </a:xfrm>
          <a:prstGeom prst="rect">
            <a:avLst/>
          </a:prstGeom>
        </p:spPr>
      </p:pic>
      <p:grpSp>
        <p:nvGrpSpPr>
          <p:cNvPr id="3" name="Nhóm 25">
            <a:extLst>
              <a:ext uri="{FF2B5EF4-FFF2-40B4-BE49-F238E27FC236}">
                <a16:creationId xmlns:a16="http://schemas.microsoft.com/office/drawing/2014/main" id="{81C472A8-EE0B-A4D1-C500-72E248F3CCAC}"/>
              </a:ext>
            </a:extLst>
          </p:cNvPr>
          <p:cNvGrpSpPr/>
          <p:nvPr/>
        </p:nvGrpSpPr>
        <p:grpSpPr>
          <a:xfrm>
            <a:off x="690560" y="646111"/>
            <a:ext cx="12003108" cy="1412173"/>
            <a:chOff x="475212" y="489252"/>
            <a:chExt cx="4504292" cy="941448"/>
          </a:xfrm>
        </p:grpSpPr>
        <p:grpSp>
          <p:nvGrpSpPr>
            <p:cNvPr id="8" name="Nhóm 26">
              <a:extLst>
                <a:ext uri="{FF2B5EF4-FFF2-40B4-BE49-F238E27FC236}">
                  <a16:creationId xmlns:a16="http://schemas.microsoft.com/office/drawing/2014/main" id="{EA528B2E-8BE3-5931-928B-BB36BEC96FFF}"/>
                </a:ext>
              </a:extLst>
            </p:cNvPr>
            <p:cNvGrpSpPr/>
            <p:nvPr/>
          </p:nvGrpSpPr>
          <p:grpSpPr>
            <a:xfrm>
              <a:off x="475212" y="489252"/>
              <a:ext cx="4504292" cy="941448"/>
              <a:chOff x="475212" y="489252"/>
              <a:chExt cx="4504292" cy="941448"/>
            </a:xfrm>
          </p:grpSpPr>
          <p:sp>
            <p:nvSpPr>
              <p:cNvPr id="10" name="Rectangle: Rounded Corners 20">
                <a:extLst>
                  <a:ext uri="{FF2B5EF4-FFF2-40B4-BE49-F238E27FC236}">
                    <a16:creationId xmlns:a16="http://schemas.microsoft.com/office/drawing/2014/main" id="{B3672F77-4926-0720-8CFC-AD302546A1E0}"/>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100">
                  <a:solidFill>
                    <a:schemeClr val="bg1">
                      <a:lumMod val="95000"/>
                    </a:schemeClr>
                  </a:solidFill>
                </a:endParaRPr>
              </a:p>
            </p:txBody>
          </p:sp>
          <p:sp>
            <p:nvSpPr>
              <p:cNvPr id="11" name="Rectangle: Rounded Corners 20">
                <a:extLst>
                  <a:ext uri="{FF2B5EF4-FFF2-40B4-BE49-F238E27FC236}">
                    <a16:creationId xmlns:a16="http://schemas.microsoft.com/office/drawing/2014/main" id="{61073F0A-A729-6B6B-8B2C-FA419CE4CFE4}"/>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100">
                  <a:solidFill>
                    <a:schemeClr val="bg1">
                      <a:lumMod val="95000"/>
                    </a:schemeClr>
                  </a:solidFill>
                </a:endParaRPr>
              </a:p>
            </p:txBody>
          </p:sp>
          <p:grpSp>
            <p:nvGrpSpPr>
              <p:cNvPr id="12" name="Nhóm 30">
                <a:extLst>
                  <a:ext uri="{FF2B5EF4-FFF2-40B4-BE49-F238E27FC236}">
                    <a16:creationId xmlns:a16="http://schemas.microsoft.com/office/drawing/2014/main" id="{5B5B66B8-E28F-2DBD-9665-93711976F502}"/>
                  </a:ext>
                </a:extLst>
              </p:cNvPr>
              <p:cNvGrpSpPr/>
              <p:nvPr/>
            </p:nvGrpSpPr>
            <p:grpSpPr>
              <a:xfrm>
                <a:off x="475212" y="489252"/>
                <a:ext cx="859716" cy="779672"/>
                <a:chOff x="630445" y="2543352"/>
                <a:chExt cx="916482" cy="831153"/>
              </a:xfrm>
            </p:grpSpPr>
            <p:sp>
              <p:nvSpPr>
                <p:cNvPr id="14" name="Hình Bầu dục 32">
                  <a:extLst>
                    <a:ext uri="{FF2B5EF4-FFF2-40B4-BE49-F238E27FC236}">
                      <a16:creationId xmlns:a16="http://schemas.microsoft.com/office/drawing/2014/main" id="{E1A65DB3-93D7-4DE8-CBAC-FC8213E69023}"/>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
              <p:nvSpPr>
                <p:cNvPr id="19" name="Hình Bầu dục 33">
                  <a:extLst>
                    <a:ext uri="{FF2B5EF4-FFF2-40B4-BE49-F238E27FC236}">
                      <a16:creationId xmlns:a16="http://schemas.microsoft.com/office/drawing/2014/main" id="{E78E3CEC-11F5-709B-11B6-A82F0EAF7A16}"/>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50" b="1">
                    <a:solidFill>
                      <a:schemeClr val="accent4">
                        <a:lumMod val="50000"/>
                      </a:schemeClr>
                    </a:solidFill>
                    <a:latin typeface="Arial" panose="020B0604020202020204" pitchFamily="34" charset="0"/>
                    <a:cs typeface="Arial" panose="020B0604020202020204" pitchFamily="34" charset="0"/>
                  </a:endParaRPr>
                </a:p>
              </p:txBody>
            </p:sp>
          </p:grpSp>
          <p:sp>
            <p:nvSpPr>
              <p:cNvPr id="13" name="TextBox 17">
                <a:extLst>
                  <a:ext uri="{FF2B5EF4-FFF2-40B4-BE49-F238E27FC236}">
                    <a16:creationId xmlns:a16="http://schemas.microsoft.com/office/drawing/2014/main" id="{D8DCA33F-304F-B441-18CD-16B95C06FEF8}"/>
                  </a:ext>
                </a:extLst>
              </p:cNvPr>
              <p:cNvSpPr txBox="1"/>
              <p:nvPr/>
            </p:nvSpPr>
            <p:spPr>
              <a:xfrm>
                <a:off x="855021" y="668440"/>
                <a:ext cx="4013435" cy="762260"/>
              </a:xfrm>
              <a:prstGeom prst="rect">
                <a:avLst/>
              </a:prstGeom>
              <a:noFill/>
            </p:spPr>
            <p:txBody>
              <a:bodyPr wrap="square" rtlCol="0">
                <a:spAutoFit/>
              </a:bodyPr>
              <a:lstStyle/>
              <a:p>
                <a:pPr marL="1828800" lvl="2" algn="just">
                  <a:lnSpc>
                    <a:spcPct val="115000"/>
                  </a:lnSpc>
                  <a:spcBef>
                    <a:spcPts val="1200"/>
                  </a:spcBef>
                  <a:tabLst>
                    <a:tab pos="10515600" algn="l"/>
                  </a:tabLst>
                </a:pPr>
                <a:r>
                  <a:rPr lang="en-US" altLang="en-US" sz="3200" dirty="0">
                    <a:solidFill>
                      <a:srgbClr val="0307BD"/>
                    </a:solidFill>
                    <a:cs typeface="Times New Roman" panose="02020603050405020304" pitchFamily="18" charset="0"/>
                  </a:rPr>
                  <a:t> </a:t>
                </a:r>
                <a:r>
                  <a:rPr lang="pt-BR" sz="3200" dirty="0">
                    <a:solidFill>
                      <a:srgbClr val="0307BD"/>
                    </a:solidFill>
                    <a:ea typeface="SimSun" panose="02010600030101010101" pitchFamily="2" charset="-122"/>
                    <a:cs typeface="Times New Roman" panose="02020603050405020304" pitchFamily="18" charset="0"/>
                  </a:rPr>
                  <a:t>Sứ mệnh lịch sử của giai cấp công nhân</a:t>
                </a:r>
                <a:endParaRPr lang="en-US" sz="3200" dirty="0">
                  <a:solidFill>
                    <a:srgbClr val="0307BD"/>
                  </a:solidFill>
                  <a:ea typeface="SimSun" panose="02010600030101010101" pitchFamily="2" charset="-122"/>
                  <a:cs typeface="Times New Roman" panose="02020603050405020304" pitchFamily="18" charset="0"/>
                </a:endParaRPr>
              </a:p>
              <a:p>
                <a:endParaRPr lang="vi-VN" sz="315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9" name="TextBox 23">
              <a:extLst>
                <a:ext uri="{FF2B5EF4-FFF2-40B4-BE49-F238E27FC236}">
                  <a16:creationId xmlns:a16="http://schemas.microsoft.com/office/drawing/2014/main" id="{76AE5F6F-BA8D-EF62-AAD4-6622CFD3D346}"/>
                </a:ext>
              </a:extLst>
            </p:cNvPr>
            <p:cNvSpPr txBox="1"/>
            <p:nvPr/>
          </p:nvSpPr>
          <p:spPr>
            <a:xfrm>
              <a:off x="526881" y="689692"/>
              <a:ext cx="781064" cy="323165"/>
            </a:xfrm>
            <a:prstGeom prst="rect">
              <a:avLst/>
            </a:prstGeom>
            <a:noFill/>
          </p:spPr>
          <p:txBody>
            <a:bodyPr wrap="square" rtlCol="0">
              <a:spAutoFit/>
            </a:bodyPr>
            <a:lstStyle/>
            <a:p>
              <a:pPr algn="ctr"/>
              <a:r>
                <a:rPr lang="en-US" sz="255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2.3.1</a:t>
              </a:r>
              <a:endParaRPr lang="vi-VN" sz="255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Tree>
    <p:extLst>
      <p:ext uri="{BB962C8B-B14F-4D97-AF65-F5344CB8AC3E}">
        <p14:creationId xmlns:p14="http://schemas.microsoft.com/office/powerpoint/2010/main" val="3458749676"/>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BD492FCE-CD87-6A4A-4285-5358F27190E2}"/>
              </a:ext>
            </a:extLst>
          </p:cNvPr>
          <p:cNvSpPr/>
          <p:nvPr/>
        </p:nvSpPr>
        <p:spPr>
          <a:xfrm>
            <a:off x="2228849" y="2119315"/>
            <a:ext cx="15630526" cy="734853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100"/>
          </a:p>
        </p:txBody>
      </p:sp>
      <p:sp>
        <p:nvSpPr>
          <p:cNvPr id="5" name="Content Placeholder 2">
            <a:extLst>
              <a:ext uri="{FF2B5EF4-FFF2-40B4-BE49-F238E27FC236}">
                <a16:creationId xmlns:a16="http://schemas.microsoft.com/office/drawing/2014/main" id="{1AF6F468-73ED-4C2E-8374-C40A4A011CF7}"/>
              </a:ext>
            </a:extLst>
          </p:cNvPr>
          <p:cNvSpPr txBox="1">
            <a:spLocks/>
          </p:cNvSpPr>
          <p:nvPr/>
        </p:nvSpPr>
        <p:spPr bwMode="auto">
          <a:xfrm>
            <a:off x="1204914" y="497685"/>
            <a:ext cx="17283112" cy="162163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pt-BR" sz="3600" b="1" dirty="0">
                <a:cs typeface="Times New Roman" panose="02020603050405020304" pitchFamily="18" charset="0"/>
              </a:rPr>
              <a:t>2.3.1. Lý luận về sứ mệnh lịch sử của giai cấp công nhân</a:t>
            </a:r>
          </a:p>
          <a:p>
            <a:pPr>
              <a:buFont typeface="Wingdings" panose="05000000000000000000" pitchFamily="2" charset="2"/>
              <a:buChar char="v"/>
              <a:defRPr/>
            </a:pPr>
            <a:r>
              <a:rPr lang="pt-BR" sz="3600" b="1" dirty="0">
                <a:cs typeface="Times New Roman" panose="02020603050405020304" pitchFamily="18" charset="0"/>
              </a:rPr>
              <a:t>	</a:t>
            </a:r>
            <a:r>
              <a:rPr lang="en-US" altLang="en-US" sz="3600" b="1" dirty="0" err="1">
                <a:solidFill>
                  <a:srgbClr val="C00000"/>
                </a:solidFill>
                <a:cs typeface="Times New Roman" panose="02020603050405020304" pitchFamily="18" charset="0"/>
              </a:rPr>
              <a:t>Sứ</a:t>
            </a:r>
            <a:r>
              <a:rPr lang="en-US" altLang="en-US" sz="3600" b="1" dirty="0">
                <a:solidFill>
                  <a:srgbClr val="C00000"/>
                </a:solidFill>
                <a:cs typeface="Times New Roman" panose="02020603050405020304" pitchFamily="18" charset="0"/>
              </a:rPr>
              <a:t> </a:t>
            </a:r>
            <a:r>
              <a:rPr lang="en-US" altLang="en-US" sz="3600" b="1" dirty="0" err="1">
                <a:solidFill>
                  <a:srgbClr val="C00000"/>
                </a:solidFill>
                <a:cs typeface="Times New Roman" panose="02020603050405020304" pitchFamily="18" charset="0"/>
              </a:rPr>
              <a:t>mệnh</a:t>
            </a:r>
            <a:r>
              <a:rPr lang="en-US" altLang="en-US" sz="3600" b="1" dirty="0">
                <a:solidFill>
                  <a:srgbClr val="C00000"/>
                </a:solidFill>
                <a:cs typeface="Times New Roman" panose="02020603050405020304" pitchFamily="18" charset="0"/>
              </a:rPr>
              <a:t> </a:t>
            </a:r>
            <a:r>
              <a:rPr lang="en-US" altLang="en-US" sz="3600" b="1" dirty="0" err="1">
                <a:solidFill>
                  <a:srgbClr val="C00000"/>
                </a:solidFill>
                <a:cs typeface="Times New Roman" panose="02020603050405020304" pitchFamily="18" charset="0"/>
              </a:rPr>
              <a:t>lịch</a:t>
            </a:r>
            <a:r>
              <a:rPr lang="en-US" altLang="en-US" sz="3600" b="1" dirty="0">
                <a:solidFill>
                  <a:srgbClr val="C00000"/>
                </a:solidFill>
                <a:cs typeface="Times New Roman" panose="02020603050405020304" pitchFamily="18" charset="0"/>
              </a:rPr>
              <a:t> </a:t>
            </a:r>
            <a:r>
              <a:rPr lang="en-US" altLang="en-US" sz="3600" b="1" dirty="0" err="1">
                <a:solidFill>
                  <a:srgbClr val="C00000"/>
                </a:solidFill>
                <a:cs typeface="Times New Roman" panose="02020603050405020304" pitchFamily="18" charset="0"/>
              </a:rPr>
              <a:t>sử</a:t>
            </a:r>
            <a:r>
              <a:rPr lang="en-US" altLang="en-US" sz="3600" b="1" dirty="0">
                <a:solidFill>
                  <a:srgbClr val="C00000"/>
                </a:solidFill>
                <a:cs typeface="Times New Roman" panose="02020603050405020304" pitchFamily="18" charset="0"/>
              </a:rPr>
              <a:t> </a:t>
            </a:r>
            <a:r>
              <a:rPr lang="en-US" altLang="en-US" sz="3600" b="1" dirty="0" err="1">
                <a:solidFill>
                  <a:srgbClr val="C00000"/>
                </a:solidFill>
                <a:cs typeface="Times New Roman" panose="02020603050405020304" pitchFamily="18" charset="0"/>
              </a:rPr>
              <a:t>của</a:t>
            </a:r>
            <a:r>
              <a:rPr lang="en-US" altLang="en-US" sz="3600" b="1" dirty="0">
                <a:solidFill>
                  <a:srgbClr val="C00000"/>
                </a:solidFill>
                <a:cs typeface="Times New Roman" panose="02020603050405020304" pitchFamily="18" charset="0"/>
              </a:rPr>
              <a:t> </a:t>
            </a:r>
            <a:r>
              <a:rPr lang="en-US" altLang="en-US" sz="3600" b="1" dirty="0" err="1">
                <a:solidFill>
                  <a:srgbClr val="C00000"/>
                </a:solidFill>
                <a:cs typeface="Times New Roman" panose="02020603050405020304" pitchFamily="18" charset="0"/>
              </a:rPr>
              <a:t>giai</a:t>
            </a:r>
            <a:r>
              <a:rPr lang="en-US" altLang="en-US" sz="3600" b="1" dirty="0">
                <a:solidFill>
                  <a:srgbClr val="C00000"/>
                </a:solidFill>
                <a:cs typeface="Times New Roman" panose="02020603050405020304" pitchFamily="18" charset="0"/>
              </a:rPr>
              <a:t> </a:t>
            </a:r>
            <a:r>
              <a:rPr lang="en-US" altLang="en-US" sz="3600" b="1" dirty="0" err="1">
                <a:solidFill>
                  <a:srgbClr val="C00000"/>
                </a:solidFill>
                <a:cs typeface="Times New Roman" panose="02020603050405020304" pitchFamily="18" charset="0"/>
              </a:rPr>
              <a:t>cấp</a:t>
            </a:r>
            <a:r>
              <a:rPr lang="en-US" altLang="en-US" sz="3600" b="1" dirty="0">
                <a:solidFill>
                  <a:srgbClr val="C00000"/>
                </a:solidFill>
                <a:cs typeface="Times New Roman" panose="02020603050405020304" pitchFamily="18" charset="0"/>
              </a:rPr>
              <a:t> </a:t>
            </a:r>
            <a:r>
              <a:rPr lang="en-US" altLang="en-US" sz="3600" b="1" dirty="0" err="1">
                <a:solidFill>
                  <a:srgbClr val="C00000"/>
                </a:solidFill>
                <a:cs typeface="Times New Roman" panose="02020603050405020304" pitchFamily="18" charset="0"/>
              </a:rPr>
              <a:t>công</a:t>
            </a:r>
            <a:r>
              <a:rPr lang="en-US" altLang="en-US" sz="3600" b="1" dirty="0">
                <a:solidFill>
                  <a:srgbClr val="C00000"/>
                </a:solidFill>
                <a:cs typeface="Times New Roman" panose="02020603050405020304" pitchFamily="18" charset="0"/>
              </a:rPr>
              <a:t> </a:t>
            </a:r>
            <a:r>
              <a:rPr lang="en-US" altLang="en-US" sz="3600" b="1" dirty="0" err="1">
                <a:solidFill>
                  <a:srgbClr val="C00000"/>
                </a:solidFill>
                <a:cs typeface="Times New Roman" panose="02020603050405020304" pitchFamily="18" charset="0"/>
              </a:rPr>
              <a:t>nhân</a:t>
            </a:r>
            <a:endParaRPr lang="en-US" sz="3600" dirty="0">
              <a:solidFill>
                <a:srgbClr val="C00000"/>
              </a:solidFill>
              <a:cs typeface="Times New Roman" panose="02020603050405020304" pitchFamily="18" charset="0"/>
            </a:endParaRPr>
          </a:p>
        </p:txBody>
      </p:sp>
      <p:sp>
        <p:nvSpPr>
          <p:cNvPr id="2" name="TextBox 1">
            <a:extLst>
              <a:ext uri="{FF2B5EF4-FFF2-40B4-BE49-F238E27FC236}">
                <a16:creationId xmlns:a16="http://schemas.microsoft.com/office/drawing/2014/main" id="{8136FD78-283B-D2EC-CBE3-42C9F39D019A}"/>
              </a:ext>
            </a:extLst>
          </p:cNvPr>
          <p:cNvSpPr txBox="1">
            <a:spLocks noChangeArrowheads="1"/>
          </p:cNvSpPr>
          <p:nvPr/>
        </p:nvSpPr>
        <p:spPr bwMode="auto">
          <a:xfrm>
            <a:off x="1800227" y="3202783"/>
            <a:ext cx="15816262"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pt-BR" altLang="en-US" sz="3600" dirty="0">
                <a:cs typeface="Times New Roman" panose="02020603050405020304" pitchFamily="18" charset="0"/>
              </a:rPr>
              <a:t>     </a:t>
            </a:r>
            <a:r>
              <a:rPr lang="pt-BR" altLang="en-US" sz="3600" dirty="0">
                <a:solidFill>
                  <a:srgbClr val="111111"/>
                </a:solidFill>
                <a:cs typeface="Times New Roman" panose="02020603050405020304" pitchFamily="18" charset="0"/>
              </a:rPr>
              <a:t>Sứ mệnh lịch sử tổng quát của giai cấp công nhân là </a:t>
            </a:r>
            <a:r>
              <a:rPr lang="pt-BR" altLang="en-US" sz="3600" dirty="0">
                <a:solidFill>
                  <a:srgbClr val="111111"/>
                </a:solidFill>
                <a:latin typeface="+mn-lt"/>
                <a:cs typeface="Times New Roman" panose="02020603050405020304" pitchFamily="18" charset="0"/>
              </a:rPr>
              <a:t>thông qua chính đảng tiền phong, giai cấp công nhân tổ chức, lãnh đạo nhân dân lao động đấu tranh </a:t>
            </a:r>
            <a:r>
              <a:rPr lang="pt-BR" altLang="en-US" sz="3600" u="sng" dirty="0">
                <a:solidFill>
                  <a:srgbClr val="111111"/>
                </a:solidFill>
                <a:latin typeface="+mn-lt"/>
                <a:cs typeface="Times New Roman" panose="02020603050405020304" pitchFamily="18" charset="0"/>
              </a:rPr>
              <a:t>xóa bỏ các chế độ người bóc lột người, xóa bỏ chủ nghĩa tư bản, giải phóng giai cấp công nhân, nhân dân lao động khỏi mọi sự áp bức, bóc lột, nghèo nàn, lạc hậu</a:t>
            </a:r>
            <a:r>
              <a:rPr lang="pt-BR" altLang="en-US" sz="3600" dirty="0">
                <a:solidFill>
                  <a:srgbClr val="111111"/>
                </a:solidFill>
                <a:latin typeface="+mn-lt"/>
                <a:cs typeface="Times New Roman" panose="02020603050405020304" pitchFamily="18" charset="0"/>
              </a:rPr>
              <a:t>, </a:t>
            </a:r>
            <a:r>
              <a:rPr lang="pt-BR" altLang="en-US" sz="3600" i="1" u="sng" dirty="0">
                <a:solidFill>
                  <a:srgbClr val="111111"/>
                </a:solidFill>
                <a:latin typeface="+mn-lt"/>
                <a:cs typeface="Times New Roman" panose="02020603050405020304" pitchFamily="18" charset="0"/>
              </a:rPr>
              <a:t>xây dựng xã hội cộng sản chủ nghĩa văn minh.</a:t>
            </a:r>
            <a:endParaRPr lang="en-US" altLang="en-US" sz="3600" i="1" u="sng" dirty="0">
              <a:solidFill>
                <a:srgbClr val="111111"/>
              </a:solidFill>
              <a:latin typeface="+mn-lt"/>
              <a:cs typeface="Times New Roman" panose="02020603050405020304" pitchFamily="18" charset="0"/>
            </a:endParaRPr>
          </a:p>
          <a:p>
            <a:pPr>
              <a:spcBef>
                <a:spcPct val="0"/>
              </a:spcBef>
              <a:buFontTx/>
              <a:buNone/>
            </a:pPr>
            <a:endParaRPr lang="en-US" altLang="en-US" sz="3600"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Content Placeholder 11">
            <a:extLst>
              <a:ext uri="{FF2B5EF4-FFF2-40B4-BE49-F238E27FC236}">
                <a16:creationId xmlns:a16="http://schemas.microsoft.com/office/drawing/2014/main" id="{54332275-43B5-A8A6-CA77-20548B33E0A9}"/>
              </a:ext>
            </a:extLst>
          </p:cNvPr>
          <p:cNvSpPr>
            <a:spLocks noGrp="1"/>
          </p:cNvSpPr>
          <p:nvPr>
            <p:ph sz="half" idx="2"/>
          </p:nvPr>
        </p:nvSpPr>
        <p:spPr>
          <a:xfrm>
            <a:off x="7524750" y="4062413"/>
            <a:ext cx="10477500" cy="1838326"/>
          </a:xfrm>
        </p:spPr>
        <p:txBody>
          <a:bodyPr/>
          <a:lstStyle/>
          <a:p>
            <a:pPr marL="0" indent="0" algn="ctr">
              <a:buNone/>
            </a:pPr>
            <a:r>
              <a:rPr lang="en-US" altLang="en-US" b="1" dirty="0" err="1">
                <a:latin typeface="+mn-lt"/>
                <a:cs typeface="Times New Roman" panose="02020603050405020304" pitchFamily="18" charset="0"/>
              </a:rPr>
              <a:t>Tại</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sao</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có</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rất</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nhiều</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giai</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cấp</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tầng</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lớp</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nhưng</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sứ</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mệnh</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lại</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thuộc</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về</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giai</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cấp</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công</a:t>
            </a:r>
            <a:r>
              <a:rPr lang="en-US" altLang="en-US" b="1" dirty="0">
                <a:latin typeface="+mn-lt"/>
                <a:cs typeface="Times New Roman" panose="02020603050405020304" pitchFamily="18" charset="0"/>
              </a:rPr>
              <a:t> </a:t>
            </a:r>
            <a:r>
              <a:rPr lang="en-US" altLang="en-US" b="1" dirty="0" err="1">
                <a:latin typeface="+mn-lt"/>
                <a:cs typeface="Times New Roman" panose="02020603050405020304" pitchFamily="18" charset="0"/>
              </a:rPr>
              <a:t>nhân</a:t>
            </a:r>
            <a:r>
              <a:rPr lang="en-US" altLang="en-US" b="1" dirty="0">
                <a:latin typeface="+mn-lt"/>
                <a:cs typeface="Times New Roman" panose="02020603050405020304" pitchFamily="18" charset="0"/>
              </a:rPr>
              <a:t>?</a:t>
            </a:r>
          </a:p>
        </p:txBody>
      </p:sp>
      <p:sp>
        <p:nvSpPr>
          <p:cNvPr id="53251" name="AutoShape 2" descr="Nói và nghe Thảo luận nhóm về một vấn đề trong đời sống - HoaTieu.vn">
            <a:extLst>
              <a:ext uri="{FF2B5EF4-FFF2-40B4-BE49-F238E27FC236}">
                <a16:creationId xmlns:a16="http://schemas.microsoft.com/office/drawing/2014/main" id="{5B6E68A5-CCAC-F24F-829F-74EF934D3F33}"/>
              </a:ext>
            </a:extLst>
          </p:cNvPr>
          <p:cNvSpPr>
            <a:spLocks noChangeAspect="1" noChangeArrowheads="1"/>
          </p:cNvSpPr>
          <p:nvPr/>
        </p:nvSpPr>
        <p:spPr bwMode="auto">
          <a:xfrm>
            <a:off x="223838" y="-216693"/>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latin typeface=".VnTime" panose="020B7200000000000000" pitchFamily="34" charset="0"/>
            </a:endParaRPr>
          </a:p>
        </p:txBody>
      </p:sp>
      <p:sp>
        <p:nvSpPr>
          <p:cNvPr id="53252" name="AutoShape 4" descr="Nói và nghe Thảo luận nhóm về một vấn đề trong đời sống - HoaTieu.vn">
            <a:extLst>
              <a:ext uri="{FF2B5EF4-FFF2-40B4-BE49-F238E27FC236}">
                <a16:creationId xmlns:a16="http://schemas.microsoft.com/office/drawing/2014/main" id="{D528E638-AE99-E2B7-4315-2FD7F87460B6}"/>
              </a:ext>
            </a:extLst>
          </p:cNvPr>
          <p:cNvSpPr>
            <a:spLocks noChangeAspect="1" noChangeArrowheads="1"/>
          </p:cNvSpPr>
          <p:nvPr/>
        </p:nvSpPr>
        <p:spPr bwMode="auto">
          <a:xfrm>
            <a:off x="452438" y="1190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latin typeface=".VnTime" panose="020B7200000000000000" pitchFamily="34" charset="0"/>
            </a:endParaRPr>
          </a:p>
        </p:txBody>
      </p:sp>
      <p:pic>
        <p:nvPicPr>
          <p:cNvPr id="53253" name="Picture 6" descr="Nói và nghe Thảo luận nhóm về một vấn đề trong đời sống - HoaTieu.vn">
            <a:extLst>
              <a:ext uri="{FF2B5EF4-FFF2-40B4-BE49-F238E27FC236}">
                <a16:creationId xmlns:a16="http://schemas.microsoft.com/office/drawing/2014/main" id="{ECC82713-99D4-4F0C-6218-DEBB905894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2" y="4512469"/>
            <a:ext cx="6398420" cy="483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4" name="AutoShape 8">
            <a:hlinkClick r:id="rId3" action="ppaction://hlinkfile"/>
            <a:extLst>
              <a:ext uri="{FF2B5EF4-FFF2-40B4-BE49-F238E27FC236}">
                <a16:creationId xmlns:a16="http://schemas.microsoft.com/office/drawing/2014/main" id="{CA639928-FBF1-C043-E072-218F5B4E5A47}"/>
              </a:ext>
            </a:extLst>
          </p:cNvPr>
          <p:cNvSpPr>
            <a:spLocks noChangeArrowheads="1"/>
          </p:cNvSpPr>
          <p:nvPr/>
        </p:nvSpPr>
        <p:spPr bwMode="auto">
          <a:xfrm>
            <a:off x="681039" y="502444"/>
            <a:ext cx="5655470" cy="3559968"/>
          </a:xfrm>
          <a:prstGeom prst="cloudCallout">
            <a:avLst>
              <a:gd name="adj1" fmla="val 15690"/>
              <a:gd name="adj2" fmla="val 77199"/>
            </a:avLst>
          </a:prstGeom>
          <a:solidFill>
            <a:srgbClr val="0000FF"/>
          </a:solidFill>
          <a:ln w="9525">
            <a:solidFill>
              <a:srgbClr val="FF0066"/>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endParaRPr lang="vi-VN" altLang="vi-VN" sz="2700">
              <a:solidFill>
                <a:srgbClr val="990000"/>
              </a:solidFill>
              <a:latin typeface="Verdana" panose="020B0604030504040204" pitchFamily="34" charset="0"/>
            </a:endParaRPr>
          </a:p>
        </p:txBody>
      </p:sp>
      <p:sp>
        <p:nvSpPr>
          <p:cNvPr id="53255" name="TextBox 7">
            <a:extLst>
              <a:ext uri="{FF2B5EF4-FFF2-40B4-BE49-F238E27FC236}">
                <a16:creationId xmlns:a16="http://schemas.microsoft.com/office/drawing/2014/main" id="{7B6DF18B-6762-49EC-2456-DB8DAC011837}"/>
              </a:ext>
            </a:extLst>
          </p:cNvPr>
          <p:cNvSpPr txBox="1">
            <a:spLocks noChangeArrowheads="1"/>
          </p:cNvSpPr>
          <p:nvPr/>
        </p:nvSpPr>
        <p:spPr bwMode="auto">
          <a:xfrm>
            <a:off x="-685799" y="1676401"/>
            <a:ext cx="799385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3600" b="1">
                <a:solidFill>
                  <a:schemeClr val="bg1"/>
                </a:solidFill>
                <a:latin typeface="Times New Roman" panose="02020603050405020304" pitchFamily="18" charset="0"/>
                <a:cs typeface="Times New Roman" panose="02020603050405020304" pitchFamily="18" charset="0"/>
              </a:rPr>
              <a:t>THẢO LUẬN NHÓM</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2AA760A-352C-A26A-D515-B966BE96CFD5}"/>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3"/>
              </a:ext>
            </a:extLst>
          </a:blip>
          <a:srcRect b="26406"/>
          <a:stretch>
            <a:fillRect/>
          </a:stretch>
        </p:blipFill>
        <p:spPr>
          <a:xfrm>
            <a:off x="215702" y="-950398"/>
            <a:ext cx="16634128" cy="8610600"/>
          </a:xfrm>
          <a:prstGeom prst="rect">
            <a:avLst/>
          </a:prstGeom>
        </p:spPr>
      </p:pic>
      <p:sp>
        <p:nvSpPr>
          <p:cNvPr id="10" name="TextBox 9">
            <a:extLst>
              <a:ext uri="{FF2B5EF4-FFF2-40B4-BE49-F238E27FC236}">
                <a16:creationId xmlns:a16="http://schemas.microsoft.com/office/drawing/2014/main" id="{E21829FD-1FF6-4986-A8B2-56F47388C710}"/>
              </a:ext>
            </a:extLst>
          </p:cNvPr>
          <p:cNvSpPr txBox="1"/>
          <p:nvPr/>
        </p:nvSpPr>
        <p:spPr>
          <a:xfrm>
            <a:off x="1329267" y="3558987"/>
            <a:ext cx="15520562" cy="3853491"/>
          </a:xfrm>
          <a:prstGeom prst="rect">
            <a:avLst/>
          </a:prstGeom>
          <a:noFill/>
        </p:spPr>
        <p:txBody>
          <a:bodyPr wrap="square">
            <a:spAutoFit/>
          </a:bodyPr>
          <a:lstStyle/>
          <a:p>
            <a:pPr algn="just">
              <a:lnSpc>
                <a:spcPct val="150000"/>
              </a:lnSpc>
              <a:spcBef>
                <a:spcPct val="20000"/>
              </a:spcBef>
              <a:defRPr/>
            </a:pPr>
            <a:r>
              <a:rPr lang="pt-BR" altLang="en-US" sz="4200" dirty="0">
                <a:latin typeface="Times New Roman" panose="02020603050405020304" pitchFamily="18" charset="0"/>
                <a:cs typeface="Times New Roman" panose="02020603050405020304" pitchFamily="18" charset="0"/>
              </a:rPr>
              <a:t>Sự thất bại của phong trào công nhân tự phát giữa thế kỷ XIX khách quan đòi hỏi có lý luận khoa học dẫn đường và đảng chính trị tiền phong lãnh đạo. Sự kết hợp </a:t>
            </a:r>
            <a:r>
              <a:rPr lang="pt-BR" altLang="en-US" sz="4200" u="sng" dirty="0">
                <a:latin typeface="Times New Roman" panose="02020603050405020304" pitchFamily="18" charset="0"/>
                <a:cs typeface="Times New Roman" panose="02020603050405020304" pitchFamily="18" charset="0"/>
              </a:rPr>
              <a:t>chủ nghĩa Mác-Lênin và phong trào công nhân </a:t>
            </a:r>
            <a:r>
              <a:rPr lang="pt-BR" altLang="en-US" sz="4200" dirty="0">
                <a:latin typeface="Times New Roman" panose="02020603050405020304" pitchFamily="18" charset="0"/>
                <a:cs typeface="Times New Roman" panose="02020603050405020304" pitchFamily="18" charset="0"/>
              </a:rPr>
              <a:t>tất yếu ra đời chính đảng của giai cấp công nhân</a:t>
            </a:r>
            <a:endParaRPr lang="en-US" sz="4200" dirty="0">
              <a:solidFill>
                <a:prstClr val="black"/>
              </a:solidFill>
              <a:cs typeface="Times New Roman" pitchFamily="18" charset="0"/>
            </a:endParaRPr>
          </a:p>
        </p:txBody>
      </p:sp>
      <p:sp>
        <p:nvSpPr>
          <p:cNvPr id="11" name="AutoShape 24">
            <a:extLst>
              <a:ext uri="{FF2B5EF4-FFF2-40B4-BE49-F238E27FC236}">
                <a16:creationId xmlns:a16="http://schemas.microsoft.com/office/drawing/2014/main" id="{7D74A3AC-87D5-6380-45FD-FFB7CD0BCB0B}"/>
              </a:ext>
            </a:extLst>
          </p:cNvPr>
          <p:cNvSpPr/>
          <p:nvPr/>
        </p:nvSpPr>
        <p:spPr>
          <a:xfrm>
            <a:off x="215700" y="435957"/>
            <a:ext cx="14437228" cy="2115574"/>
          </a:xfrm>
          <a:prstGeom prst="rect">
            <a:avLst/>
          </a:prstGeom>
          <a:solidFill>
            <a:schemeClr val="bg1"/>
          </a:solidFill>
        </p:spPr>
        <p:txBody>
          <a:bodyPr/>
          <a:lstStyle/>
          <a:p>
            <a:endParaRPr lang="en-US" sz="2100">
              <a:latin typeface="Arial" panose="020B0604020202020204" pitchFamily="34" charset="0"/>
              <a:cs typeface="Arial" panose="020B0604020202020204" pitchFamily="34" charset="0"/>
            </a:endParaRPr>
          </a:p>
        </p:txBody>
      </p:sp>
      <p:grpSp>
        <p:nvGrpSpPr>
          <p:cNvPr id="17" name="Group 16">
            <a:extLst>
              <a:ext uri="{FF2B5EF4-FFF2-40B4-BE49-F238E27FC236}">
                <a16:creationId xmlns:a16="http://schemas.microsoft.com/office/drawing/2014/main" id="{4552B90C-BE91-9981-3CA6-C32FFF913083}"/>
              </a:ext>
            </a:extLst>
          </p:cNvPr>
          <p:cNvGrpSpPr/>
          <p:nvPr/>
        </p:nvGrpSpPr>
        <p:grpSpPr>
          <a:xfrm rot="6949130">
            <a:off x="310503" y="510794"/>
            <a:ext cx="2506786" cy="1782556"/>
            <a:chOff x="15794001" y="8493661"/>
            <a:chExt cx="2246574" cy="1599902"/>
          </a:xfrm>
        </p:grpSpPr>
        <p:sp>
          <p:nvSpPr>
            <p:cNvPr id="18" name="Freeform 9">
              <a:extLst>
                <a:ext uri="{FF2B5EF4-FFF2-40B4-BE49-F238E27FC236}">
                  <a16:creationId xmlns:a16="http://schemas.microsoft.com/office/drawing/2014/main" id="{18C7A0BB-0208-4C85-1F92-61CF9F3A481B}"/>
                </a:ext>
              </a:extLst>
            </p:cNvPr>
            <p:cNvSpPr/>
            <p:nvPr/>
          </p:nvSpPr>
          <p:spPr>
            <a:xfrm>
              <a:off x="16840200" y="8801100"/>
              <a:ext cx="1200375" cy="1292463"/>
            </a:xfrm>
            <a:custGeom>
              <a:avLst/>
              <a:gdLst/>
              <a:ahLst/>
              <a:cxnLst/>
              <a:rect l="l" t="t" r="r" b="b"/>
              <a:pathLst>
                <a:path w="1200375" h="1292463">
                  <a:moveTo>
                    <a:pt x="0" y="0"/>
                  </a:moveTo>
                  <a:lnTo>
                    <a:pt x="1200375" y="0"/>
                  </a:lnTo>
                  <a:lnTo>
                    <a:pt x="1200375" y="1292463"/>
                  </a:lnTo>
                  <a:lnTo>
                    <a:pt x="0" y="129246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sz="2100">
                <a:latin typeface="Arial" panose="020B0604020202020204" pitchFamily="34" charset="0"/>
                <a:cs typeface="Arial" panose="020B0604020202020204" pitchFamily="34" charset="0"/>
              </a:endParaRPr>
            </a:p>
          </p:txBody>
        </p:sp>
        <p:sp>
          <p:nvSpPr>
            <p:cNvPr id="19" name="Freeform 11">
              <a:extLst>
                <a:ext uri="{FF2B5EF4-FFF2-40B4-BE49-F238E27FC236}">
                  <a16:creationId xmlns:a16="http://schemas.microsoft.com/office/drawing/2014/main" id="{953BB76E-8F2D-B585-CCF3-50B591E253B2}"/>
                </a:ext>
              </a:extLst>
            </p:cNvPr>
            <p:cNvSpPr/>
            <p:nvPr/>
          </p:nvSpPr>
          <p:spPr>
            <a:xfrm>
              <a:off x="15794001" y="8493661"/>
              <a:ext cx="953670" cy="953670"/>
            </a:xfrm>
            <a:custGeom>
              <a:avLst/>
              <a:gdLst/>
              <a:ahLst/>
              <a:cxnLst/>
              <a:rect l="l" t="t" r="r" b="b"/>
              <a:pathLst>
                <a:path w="953670" h="953670">
                  <a:moveTo>
                    <a:pt x="0" y="0"/>
                  </a:moveTo>
                  <a:lnTo>
                    <a:pt x="953670" y="0"/>
                  </a:lnTo>
                  <a:lnTo>
                    <a:pt x="953670" y="953670"/>
                  </a:lnTo>
                  <a:lnTo>
                    <a:pt x="0" y="95367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sz="2100">
                <a:latin typeface="Arial" panose="020B0604020202020204" pitchFamily="34" charset="0"/>
                <a:cs typeface="Arial" panose="020B0604020202020204" pitchFamily="34" charset="0"/>
              </a:endParaRPr>
            </a:p>
          </p:txBody>
        </p:sp>
      </p:grpSp>
      <p:sp>
        <p:nvSpPr>
          <p:cNvPr id="21" name="TextBox 20">
            <a:extLst>
              <a:ext uri="{FF2B5EF4-FFF2-40B4-BE49-F238E27FC236}">
                <a16:creationId xmlns:a16="http://schemas.microsoft.com/office/drawing/2014/main" id="{59661E9A-46CA-A290-53D4-E3894F7A970D}"/>
              </a:ext>
            </a:extLst>
          </p:cNvPr>
          <p:cNvSpPr txBox="1"/>
          <p:nvPr/>
        </p:nvSpPr>
        <p:spPr>
          <a:xfrm>
            <a:off x="2620365" y="1609307"/>
            <a:ext cx="12667622" cy="707886"/>
          </a:xfrm>
          <a:prstGeom prst="rect">
            <a:avLst/>
          </a:prstGeom>
          <a:noFill/>
        </p:spPr>
        <p:txBody>
          <a:bodyPr wrap="square">
            <a:spAutoFit/>
          </a:bodyPr>
          <a:lstStyle/>
          <a:p>
            <a:pPr algn="ctr">
              <a:spcAft>
                <a:spcPts val="1000"/>
              </a:spcAft>
            </a:pPr>
            <a:r>
              <a:rPr lang="pt-BR" altLang="en-US" sz="4000" b="1" i="1" dirty="0">
                <a:solidFill>
                  <a:srgbClr val="C00000"/>
                </a:solidFill>
                <a:latin typeface="Times New Roman" panose="02020603050405020304" pitchFamily="18" charset="0"/>
                <a:cs typeface="Times New Roman" panose="02020603050405020304" pitchFamily="18" charset="0"/>
              </a:rPr>
              <a:t>Tất yếu hình thành chính đảng của giai cấp công nhân</a:t>
            </a:r>
            <a:endParaRPr lang="en-US" sz="4000" dirty="0">
              <a:solidFill>
                <a:srgbClr val="C00000"/>
              </a:solidFill>
              <a:latin typeface="Arial" panose="020B0604020202020204" pitchFamily="34" charset="0"/>
              <a:ea typeface="Calibri" panose="020F0502020204030204" pitchFamily="34" charset="0"/>
              <a:cs typeface="Arial" panose="020B0604020202020204" pitchFamily="34" charset="0"/>
            </a:endParaRPr>
          </a:p>
        </p:txBody>
      </p:sp>
      <p:pic>
        <p:nvPicPr>
          <p:cNvPr id="2" name="Picture 1" descr="A child drawing on a piece of paper&#10;&#10;Description automatically generated with low confidence">
            <a:extLst>
              <a:ext uri="{FF2B5EF4-FFF2-40B4-BE49-F238E27FC236}">
                <a16:creationId xmlns:a16="http://schemas.microsoft.com/office/drawing/2014/main" id="{0097AF73-19BF-1FC4-BEAC-EE5F2BADCA96}"/>
              </a:ext>
            </a:extLst>
          </p:cNvPr>
          <p:cNvPicPr>
            <a:picLocks noChangeAspect="1"/>
          </p:cNvPicPr>
          <p:nvPr/>
        </p:nvPicPr>
        <p:blipFill rotWithShape="1">
          <a:blip r:embed="rId8">
            <a:extLst>
              <a:ext uri="{28A0092B-C50C-407E-A947-70E740481C1C}">
                <a14:useLocalDpi xmlns:a14="http://schemas.microsoft.com/office/drawing/2010/main" val="0"/>
              </a:ext>
            </a:extLst>
          </a:blip>
          <a:srcRect l="5024" t="8894" r="6087" b="13329"/>
          <a:stretch/>
        </p:blipFill>
        <p:spPr>
          <a:xfrm>
            <a:off x="14976811" y="7422509"/>
            <a:ext cx="3514178" cy="3074902"/>
          </a:xfrm>
          <a:prstGeom prst="rect">
            <a:avLst/>
          </a:prstGeom>
        </p:spPr>
      </p:pic>
    </p:spTree>
    <p:extLst>
      <p:ext uri="{BB962C8B-B14F-4D97-AF65-F5344CB8AC3E}">
        <p14:creationId xmlns:p14="http://schemas.microsoft.com/office/powerpoint/2010/main" val="3047070941"/>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4"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randombar(horizont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TextBox 4">
            <a:extLst>
              <a:ext uri="{FF2B5EF4-FFF2-40B4-BE49-F238E27FC236}">
                <a16:creationId xmlns:a16="http://schemas.microsoft.com/office/drawing/2014/main" id="{F900672B-75CF-B9C9-5A57-13FFD46C1835}"/>
              </a:ext>
            </a:extLst>
          </p:cNvPr>
          <p:cNvSpPr txBox="1">
            <a:spLocks noChangeArrowheads="1"/>
          </p:cNvSpPr>
          <p:nvPr/>
        </p:nvSpPr>
        <p:spPr bwMode="auto">
          <a:xfrm>
            <a:off x="890590" y="3238426"/>
            <a:ext cx="16640172" cy="371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pt-BR" altLang="en-US" sz="4200" dirty="0">
                <a:latin typeface="Times New Roman" panose="02020603050405020304" pitchFamily="18" charset="0"/>
                <a:cs typeface="Times New Roman" panose="02020603050405020304" pitchFamily="18" charset="0"/>
              </a:rPr>
              <a:t>	</a:t>
            </a:r>
            <a:r>
              <a:rPr lang="pt-BR" altLang="en-US" sz="4000" dirty="0">
                <a:solidFill>
                  <a:srgbClr val="111111"/>
                </a:solidFill>
                <a:latin typeface="+mn-lt"/>
                <a:cs typeface="Times New Roman" panose="02020603050405020304" pitchFamily="18" charset="0"/>
              </a:rPr>
              <a:t>Khái niệm: là một lực lượng xã hội to lớn, đang phát triển, bao gồm những người lao động tay chân và trí óc, làm công hưởng lương trong các loại hình kinh doanh sản xuất và dịch vụ công nghiệp hoặc sản xuất kinh doanh và dịch vụ có tính chất công nghiệp</a:t>
            </a:r>
            <a:endParaRPr lang="en-US" altLang="en-US" sz="4200" dirty="0">
              <a:solidFill>
                <a:srgbClr val="111111"/>
              </a:solidFill>
              <a:latin typeface="+mn-lt"/>
              <a:cs typeface="Times New Roman" panose="02020603050405020304" pitchFamily="18" charset="0"/>
            </a:endParaRPr>
          </a:p>
        </p:txBody>
      </p:sp>
      <p:sp>
        <p:nvSpPr>
          <p:cNvPr id="5" name="Content Placeholder 2">
            <a:extLst>
              <a:ext uri="{FF2B5EF4-FFF2-40B4-BE49-F238E27FC236}">
                <a16:creationId xmlns:a16="http://schemas.microsoft.com/office/drawing/2014/main" id="{1AF6F468-73ED-4C2E-8374-C40A4A011CF7}"/>
              </a:ext>
            </a:extLst>
          </p:cNvPr>
          <p:cNvSpPr txBox="1">
            <a:spLocks/>
          </p:cNvSpPr>
          <p:nvPr/>
        </p:nvSpPr>
        <p:spPr bwMode="auto">
          <a:xfrm>
            <a:off x="569120" y="469111"/>
            <a:ext cx="17283112" cy="162163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pt-BR" sz="4000" b="1" dirty="0">
                <a:cs typeface="Times New Roman" panose="02020603050405020304" pitchFamily="18" charset="0"/>
              </a:rPr>
              <a:t>2.3.1. Lý luận về sứ mệnh lịch sử của giai cấp công nhân</a:t>
            </a:r>
          </a:p>
          <a:p>
            <a:pPr>
              <a:buFont typeface="Wingdings" panose="05000000000000000000" pitchFamily="2" charset="2"/>
              <a:buChar char="v"/>
              <a:defRPr/>
            </a:pPr>
            <a:r>
              <a:rPr lang="pt-BR" sz="4000" b="1" dirty="0">
                <a:cs typeface="Times New Roman" panose="02020603050405020304" pitchFamily="18" charset="0"/>
              </a:rPr>
              <a:t>	</a:t>
            </a:r>
            <a:r>
              <a:rPr lang="pt-BR" altLang="en-US" sz="4000" b="1" i="1" dirty="0">
                <a:solidFill>
                  <a:srgbClr val="000000"/>
                </a:solidFill>
                <a:cs typeface="Times New Roman" panose="02020603050405020304" pitchFamily="18" charset="0"/>
              </a:rPr>
              <a:t> </a:t>
            </a:r>
            <a:r>
              <a:rPr lang="pt-BR" altLang="en-US" sz="4000" b="1" i="1" dirty="0">
                <a:solidFill>
                  <a:srgbClr val="C00000"/>
                </a:solidFill>
                <a:cs typeface="Times New Roman" panose="02020603050405020304" pitchFamily="18" charset="0"/>
              </a:rPr>
              <a:t>Giai cấp công nhân Việt Nam</a:t>
            </a:r>
            <a:endParaRPr lang="en-US" sz="4000" dirty="0">
              <a:solidFill>
                <a:srgbClr val="C00000"/>
              </a:solidFill>
              <a:cs typeface="Times New Roman" panose="0202060305040502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Content Placeholder 2">
            <a:extLst>
              <a:ext uri="{FF2B5EF4-FFF2-40B4-BE49-F238E27FC236}">
                <a16:creationId xmlns:a16="http://schemas.microsoft.com/office/drawing/2014/main" id="{438611C9-8783-F27D-138C-7D1BF9D7F091}"/>
              </a:ext>
            </a:extLst>
          </p:cNvPr>
          <p:cNvSpPr>
            <a:spLocks noGrp="1"/>
          </p:cNvSpPr>
          <p:nvPr>
            <p:ph idx="1"/>
          </p:nvPr>
        </p:nvSpPr>
        <p:spPr>
          <a:xfrm>
            <a:off x="571502" y="2400302"/>
            <a:ext cx="17159288" cy="6788944"/>
          </a:xfrm>
        </p:spPr>
        <p:txBody>
          <a:bodyPr/>
          <a:lstStyle/>
          <a:p>
            <a:pPr marL="0" indent="0" algn="just">
              <a:lnSpc>
                <a:spcPct val="150000"/>
              </a:lnSpc>
              <a:buNone/>
            </a:pPr>
            <a:r>
              <a:rPr lang="pt-BR" altLang="en-US" sz="3600" dirty="0">
                <a:cs typeface="Times New Roman" panose="02020603050405020304" pitchFamily="18" charset="0"/>
              </a:rPr>
              <a:t>Sứ mệnh lịch sử: Giai cấp công nhân nước ta có sứ mệnh lịch sử to lớn; Là giai cấp </a:t>
            </a:r>
            <a:r>
              <a:rPr lang="pt-BR" altLang="en-US" sz="3600" b="1" dirty="0">
                <a:cs typeface="Times New Roman" panose="02020603050405020304" pitchFamily="18" charset="0"/>
              </a:rPr>
              <a:t>lãnh đạo cách mạng </a:t>
            </a:r>
            <a:r>
              <a:rPr lang="pt-BR" altLang="en-US" sz="3600" dirty="0">
                <a:cs typeface="Times New Roman" panose="02020603050405020304" pitchFamily="18" charset="0"/>
              </a:rPr>
              <a:t>thông qua đội tiền phong là Đảng Cộng sản Việt Nam; Giai cấp đại diện cho phương thức sản xuất tiên tiến; giai cấp tiên phong trong sự nghiệp xây dựng chủ nghĩa xã hội; </a:t>
            </a:r>
            <a:r>
              <a:rPr lang="pt-BR" altLang="en-US" sz="3600" b="1" dirty="0">
                <a:cs typeface="Times New Roman" panose="02020603050405020304" pitchFamily="18" charset="0"/>
              </a:rPr>
              <a:t>lực lượng đi đầu trong sự nghiệp công nghiệp hóa, hiện đại hóa đất </a:t>
            </a:r>
            <a:r>
              <a:rPr lang="pt-BR" altLang="en-US" sz="3600" dirty="0">
                <a:cs typeface="Times New Roman" panose="02020603050405020304" pitchFamily="18" charset="0"/>
              </a:rPr>
              <a:t>nước vì mục tiêu dân giàu, nước mạnh, dân chủ, công bằng, văn minh; Lực lượng nòng cốt trong liên minh giai cấp công nhân với giai cấp nông dân và đội ngũ trí thức dưới sự lãnh đạo của Đảng.</a:t>
            </a:r>
            <a:endParaRPr lang="en-US" altLang="en-US" sz="3600" dirty="0">
              <a:cs typeface="Times New Roman" panose="02020603050405020304" pitchFamily="18" charset="0"/>
            </a:endParaRPr>
          </a:p>
          <a:p>
            <a:pPr marL="0"/>
            <a:endParaRPr lang="en-US" altLang="en-US" sz="4200" dirty="0">
              <a:latin typeface="Times New Roman" panose="02020603050405020304" pitchFamily="18" charset="0"/>
              <a:cs typeface="Times New Roman" panose="02020603050405020304" pitchFamily="18" charset="0"/>
            </a:endParaRPr>
          </a:p>
        </p:txBody>
      </p:sp>
      <p:sp>
        <p:nvSpPr>
          <p:cNvPr id="56323" name="Content Placeholder 2">
            <a:extLst>
              <a:ext uri="{FF2B5EF4-FFF2-40B4-BE49-F238E27FC236}">
                <a16:creationId xmlns:a16="http://schemas.microsoft.com/office/drawing/2014/main" id="{041DFDC5-0FF4-67B0-535F-AB8A9E307A40}"/>
              </a:ext>
            </a:extLst>
          </p:cNvPr>
          <p:cNvSpPr>
            <a:spLocks noGrp="1"/>
          </p:cNvSpPr>
          <p:nvPr>
            <p:ph type="title"/>
          </p:nvPr>
        </p:nvSpPr>
        <p:spPr>
          <a:extLst>
            <a:ext uri="{91240B29-F687-4F45-9708-019B960494DF}">
              <a14:hiddenLine xmlns:a14="http://schemas.microsoft.com/office/drawing/2010/main" w="28575">
                <a:solidFill>
                  <a:srgbClr val="000000"/>
                </a:solidFill>
                <a:miter lim="800000"/>
                <a:headEnd/>
                <a:tailEnd/>
              </a14:hiddenLine>
            </a:ext>
          </a:extLst>
        </p:spPr>
        <p:txBody>
          <a:bodyPr>
            <a:normAutofit fontScale="90000"/>
          </a:bodyPr>
          <a:lstStyle/>
          <a:p>
            <a:pPr algn="l">
              <a:spcBef>
                <a:spcPct val="20000"/>
              </a:spcBef>
            </a:pPr>
            <a:br>
              <a:rPr lang="pt-BR" altLang="en-US" sz="3600" b="1" i="1" dirty="0">
                <a:solidFill>
                  <a:srgbClr val="C00000"/>
                </a:solidFill>
                <a:latin typeface="+mn-lt"/>
                <a:cs typeface="Times New Roman" panose="02020603050405020304" pitchFamily="18" charset="0"/>
              </a:rPr>
            </a:br>
            <a:endParaRPr lang="en-US" altLang="en-US" sz="3600" dirty="0">
              <a:solidFill>
                <a:srgbClr val="C00000"/>
              </a:solidFill>
              <a:latin typeface="+mn-lt"/>
              <a:cs typeface="Times New Roman" panose="02020603050405020304" pitchFamily="18" charset="0"/>
            </a:endParaRPr>
          </a:p>
        </p:txBody>
      </p:sp>
      <p:sp>
        <p:nvSpPr>
          <p:cNvPr id="3" name="Content Placeholder 2">
            <a:extLst>
              <a:ext uri="{FF2B5EF4-FFF2-40B4-BE49-F238E27FC236}">
                <a16:creationId xmlns:a16="http://schemas.microsoft.com/office/drawing/2014/main" id="{9184EEA2-BC73-0464-1920-F0B99417EC31}"/>
              </a:ext>
            </a:extLst>
          </p:cNvPr>
          <p:cNvSpPr txBox="1">
            <a:spLocks/>
          </p:cNvSpPr>
          <p:nvPr/>
        </p:nvSpPr>
        <p:spPr bwMode="auto">
          <a:xfrm>
            <a:off x="569120" y="469111"/>
            <a:ext cx="17283112" cy="162163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pt-BR" sz="3600" b="1" dirty="0">
                <a:cs typeface="Times New Roman" panose="02020603050405020304" pitchFamily="18" charset="0"/>
              </a:rPr>
              <a:t>2.3.1. Lý luận về sứ mệnh lịch sử của giai cấp công nhân</a:t>
            </a:r>
          </a:p>
          <a:p>
            <a:pPr>
              <a:buFont typeface="Wingdings" panose="05000000000000000000" pitchFamily="2" charset="2"/>
              <a:buChar char="v"/>
              <a:defRPr/>
            </a:pPr>
            <a:r>
              <a:rPr lang="pt-BR" sz="3600" b="1" dirty="0">
                <a:cs typeface="Times New Roman" panose="02020603050405020304" pitchFamily="18" charset="0"/>
              </a:rPr>
              <a:t>	</a:t>
            </a:r>
            <a:r>
              <a:rPr lang="pt-BR" altLang="en-US" sz="3600" b="1" i="1" dirty="0">
                <a:solidFill>
                  <a:srgbClr val="000000"/>
                </a:solidFill>
                <a:cs typeface="Times New Roman" panose="02020603050405020304" pitchFamily="18" charset="0"/>
              </a:rPr>
              <a:t> </a:t>
            </a:r>
            <a:r>
              <a:rPr lang="pt-BR" altLang="en-US" sz="3600" b="1" i="1" dirty="0">
                <a:solidFill>
                  <a:srgbClr val="C00000"/>
                </a:solidFill>
                <a:cs typeface="Times New Roman" panose="02020603050405020304" pitchFamily="18" charset="0"/>
              </a:rPr>
              <a:t>Giai cấp công nhân Việt Nam</a:t>
            </a:r>
            <a:endParaRPr lang="en-US" sz="3600" dirty="0">
              <a:solidFill>
                <a:srgbClr val="C00000"/>
              </a:solidFill>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a:extLst>
              <a:ext uri="{FF2B5EF4-FFF2-40B4-BE49-F238E27FC236}">
                <a16:creationId xmlns:a16="http://schemas.microsoft.com/office/drawing/2014/main" id="{01788704-C391-8F30-1980-823D1FC09092}"/>
              </a:ext>
            </a:extLst>
          </p:cNvPr>
          <p:cNvSpPr>
            <a:spLocks noChangeArrowheads="1"/>
          </p:cNvSpPr>
          <p:nvPr/>
        </p:nvSpPr>
        <p:spPr bwMode="auto">
          <a:xfrm>
            <a:off x="2931320" y="1995488"/>
            <a:ext cx="117205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sz="4800" b="1">
                <a:solidFill>
                  <a:schemeClr val="bg1"/>
                </a:solidFill>
                <a:latin typeface="Times New Roman" panose="02020603050405020304" pitchFamily="18" charset="0"/>
                <a:cs typeface="Times New Roman" panose="02020603050405020304" pitchFamily="18" charset="0"/>
              </a:rPr>
              <a:t>1.2.1. Nội dung sứ mệnh lịch sử của GCCN</a:t>
            </a:r>
          </a:p>
        </p:txBody>
      </p:sp>
      <p:sp>
        <p:nvSpPr>
          <p:cNvPr id="57347" name="Content Placeholder 2">
            <a:extLst>
              <a:ext uri="{FF2B5EF4-FFF2-40B4-BE49-F238E27FC236}">
                <a16:creationId xmlns:a16="http://schemas.microsoft.com/office/drawing/2014/main" id="{34C8B75D-FB86-EA65-DBB3-5F926EFE8C6E}"/>
              </a:ext>
            </a:extLst>
          </p:cNvPr>
          <p:cNvSpPr txBox="1">
            <a:spLocks/>
          </p:cNvSpPr>
          <p:nvPr/>
        </p:nvSpPr>
        <p:spPr bwMode="auto">
          <a:xfrm>
            <a:off x="502446" y="497683"/>
            <a:ext cx="17283112" cy="149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FontTx/>
              <a:buNone/>
            </a:pPr>
            <a:r>
              <a:rPr lang="pt-BR" altLang="en-US" sz="4000" b="1" dirty="0">
                <a:solidFill>
                  <a:srgbClr val="0307BD"/>
                </a:solidFill>
                <a:latin typeface="+mn-lt"/>
                <a:cs typeface="Times New Roman" panose="02020603050405020304" pitchFamily="18" charset="0"/>
              </a:rPr>
              <a:t>2.3.2.</a:t>
            </a:r>
            <a:r>
              <a:rPr lang="en-US" altLang="en-US" sz="4000" b="1" dirty="0">
                <a:solidFill>
                  <a:srgbClr val="0307BD"/>
                </a:solidFill>
                <a:latin typeface="+mn-lt"/>
                <a:cs typeface="Times New Roman" panose="02020603050405020304" pitchFamily="18" charset="0"/>
              </a:rPr>
              <a:t> </a:t>
            </a:r>
            <a:r>
              <a:rPr lang="en-US" altLang="en-US" sz="4000" b="1" dirty="0" err="1">
                <a:solidFill>
                  <a:srgbClr val="0307BD"/>
                </a:solidFill>
                <a:latin typeface="+mn-lt"/>
                <a:cs typeface="Times New Roman" panose="02020603050405020304" pitchFamily="18" charset="0"/>
              </a:rPr>
              <a:t>Cách</a:t>
            </a:r>
            <a:r>
              <a:rPr lang="en-US" altLang="en-US" sz="4000" b="1" dirty="0">
                <a:solidFill>
                  <a:srgbClr val="0307BD"/>
                </a:solidFill>
                <a:latin typeface="+mn-lt"/>
                <a:cs typeface="Times New Roman" panose="02020603050405020304" pitchFamily="18" charset="0"/>
              </a:rPr>
              <a:t> </a:t>
            </a:r>
            <a:r>
              <a:rPr lang="en-US" altLang="en-US" sz="4000" b="1" dirty="0" err="1">
                <a:solidFill>
                  <a:srgbClr val="0307BD"/>
                </a:solidFill>
                <a:latin typeface="+mn-lt"/>
                <a:cs typeface="Times New Roman" panose="02020603050405020304" pitchFamily="18" charset="0"/>
              </a:rPr>
              <a:t>mạng</a:t>
            </a:r>
            <a:r>
              <a:rPr lang="en-US" altLang="en-US" sz="4000" b="1" dirty="0">
                <a:solidFill>
                  <a:srgbClr val="0307BD"/>
                </a:solidFill>
                <a:latin typeface="+mn-lt"/>
                <a:cs typeface="Times New Roman" panose="02020603050405020304" pitchFamily="18" charset="0"/>
              </a:rPr>
              <a:t> </a:t>
            </a:r>
            <a:r>
              <a:rPr lang="en-US" altLang="en-US" sz="4000" b="1" dirty="0" err="1">
                <a:solidFill>
                  <a:srgbClr val="0307BD"/>
                </a:solidFill>
                <a:latin typeface="+mn-lt"/>
                <a:cs typeface="Times New Roman" panose="02020603050405020304" pitchFamily="18" charset="0"/>
              </a:rPr>
              <a:t>xã</a:t>
            </a:r>
            <a:r>
              <a:rPr lang="en-US" altLang="en-US" sz="4000" b="1" dirty="0">
                <a:solidFill>
                  <a:srgbClr val="0307BD"/>
                </a:solidFill>
                <a:latin typeface="+mn-lt"/>
                <a:cs typeface="Times New Roman" panose="02020603050405020304" pitchFamily="18" charset="0"/>
              </a:rPr>
              <a:t> </a:t>
            </a:r>
            <a:r>
              <a:rPr lang="en-US" altLang="en-US" sz="4000" b="1" dirty="0" err="1">
                <a:solidFill>
                  <a:srgbClr val="0307BD"/>
                </a:solidFill>
                <a:latin typeface="+mn-lt"/>
                <a:cs typeface="Times New Roman" panose="02020603050405020304" pitchFamily="18" charset="0"/>
              </a:rPr>
              <a:t>hội</a:t>
            </a:r>
            <a:r>
              <a:rPr lang="en-US" altLang="en-US" sz="4000" b="1" dirty="0">
                <a:solidFill>
                  <a:srgbClr val="0307BD"/>
                </a:solidFill>
                <a:latin typeface="+mn-lt"/>
                <a:cs typeface="Times New Roman" panose="02020603050405020304" pitchFamily="18" charset="0"/>
              </a:rPr>
              <a:t> </a:t>
            </a:r>
            <a:r>
              <a:rPr lang="en-US" altLang="en-US" sz="4000" b="1" dirty="0" err="1">
                <a:solidFill>
                  <a:srgbClr val="0307BD"/>
                </a:solidFill>
                <a:latin typeface="+mn-lt"/>
                <a:cs typeface="Times New Roman" panose="02020603050405020304" pitchFamily="18" charset="0"/>
              </a:rPr>
              <a:t>chủ</a:t>
            </a:r>
            <a:r>
              <a:rPr lang="en-US" altLang="en-US" sz="4000" b="1" dirty="0">
                <a:solidFill>
                  <a:srgbClr val="0307BD"/>
                </a:solidFill>
                <a:latin typeface="+mn-lt"/>
                <a:cs typeface="Times New Roman" panose="02020603050405020304" pitchFamily="18" charset="0"/>
              </a:rPr>
              <a:t> </a:t>
            </a:r>
            <a:r>
              <a:rPr lang="en-US" altLang="en-US" sz="4000" b="1" dirty="0" err="1">
                <a:solidFill>
                  <a:srgbClr val="0307BD"/>
                </a:solidFill>
                <a:latin typeface="+mn-lt"/>
                <a:cs typeface="Times New Roman" panose="02020603050405020304" pitchFamily="18" charset="0"/>
              </a:rPr>
              <a:t>nghĩa</a:t>
            </a:r>
            <a:endParaRPr lang="en-US" altLang="en-US" sz="4000" dirty="0">
              <a:solidFill>
                <a:srgbClr val="0307BD"/>
              </a:solidFill>
              <a:latin typeface="+mn-lt"/>
              <a:cs typeface="Times New Roman" panose="02020603050405020304" pitchFamily="18" charset="0"/>
            </a:endParaRPr>
          </a:p>
        </p:txBody>
      </p:sp>
      <p:sp>
        <p:nvSpPr>
          <p:cNvPr id="57348" name="Title 1">
            <a:extLst>
              <a:ext uri="{FF2B5EF4-FFF2-40B4-BE49-F238E27FC236}">
                <a16:creationId xmlns:a16="http://schemas.microsoft.com/office/drawing/2014/main" id="{C254F0B5-80D1-AA92-54AC-BB1EA6D1A546}"/>
              </a:ext>
            </a:extLst>
          </p:cNvPr>
          <p:cNvSpPr>
            <a:spLocks noGrp="1"/>
          </p:cNvSpPr>
          <p:nvPr>
            <p:ph type="title"/>
          </p:nvPr>
        </p:nvSpPr>
        <p:spPr>
          <a:xfrm>
            <a:off x="7415215" y="4064795"/>
            <a:ext cx="10694194" cy="4993482"/>
          </a:xfrm>
          <a:ln w="28575">
            <a:solidFill>
              <a:schemeClr val="tx1"/>
            </a:solidFill>
            <a:miter lim="800000"/>
            <a:headEnd/>
            <a:tailEnd/>
          </a:ln>
        </p:spPr>
        <p:txBody>
          <a:bodyPr>
            <a:normAutofit fontScale="90000"/>
          </a:bodyPr>
          <a:lstStyle/>
          <a:p>
            <a:pPr algn="just">
              <a:lnSpc>
                <a:spcPct val="150000"/>
              </a:lnSpc>
            </a:pPr>
            <a:r>
              <a:rPr lang="en-US" altLang="en-US" sz="3600" dirty="0">
                <a:latin typeface="Times New Roman" panose="02020603050405020304" pitchFamily="18" charset="0"/>
                <a:cs typeface="Times New Roman" panose="02020603050405020304" pitchFamily="18" charset="0"/>
              </a:rPr>
              <a:t>- </a:t>
            </a:r>
            <a:r>
              <a:rPr lang="en-US" altLang="en-US" sz="4000" dirty="0" err="1">
                <a:latin typeface="+mn-lt"/>
                <a:cs typeface="Times New Roman" panose="02020603050405020304" pitchFamily="18" charset="0"/>
              </a:rPr>
              <a:t>Là</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cuộc</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cách</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mạng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nhằm</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thay</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thế</a:t>
            </a:r>
            <a:r>
              <a:rPr lang="en-US" altLang="en-US" sz="4000" i="1" dirty="0">
                <a:latin typeface="+mn-lt"/>
                <a:cs typeface="Times New Roman" panose="02020603050405020304" pitchFamily="18" charset="0"/>
              </a:rPr>
              <a:t> </a:t>
            </a:r>
            <a:r>
              <a:rPr lang="en-US" altLang="en-US" sz="4000" dirty="0" err="1">
                <a:latin typeface="+mn-lt"/>
                <a:cs typeface="Times New Roman" panose="02020603050405020304" pitchFamily="18" charset="0"/>
              </a:rPr>
              <a:t>chế</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độ</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tư</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bản</a:t>
            </a:r>
            <a:r>
              <a:rPr lang="en-US" altLang="en-US" sz="4000" i="1" dirty="0">
                <a:latin typeface="+mn-lt"/>
                <a:cs typeface="Times New Roman" panose="02020603050405020304" pitchFamily="18" charset="0"/>
              </a:rPr>
              <a:t> </a:t>
            </a:r>
            <a:r>
              <a:rPr lang="en-US" altLang="en-US" sz="4000" dirty="0" err="1">
                <a:latin typeface="+mn-lt"/>
                <a:cs typeface="Times New Roman" panose="02020603050405020304" pitchFamily="18" charset="0"/>
              </a:rPr>
              <a:t>chủ</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nghĩa</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lỗi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thời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bằng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chế</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độ</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xã</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hội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chủ</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nghĩa</a:t>
            </a:r>
            <a:r>
              <a:rPr lang="en-US" altLang="en-US" sz="4000" dirty="0">
                <a:latin typeface="+mn-lt"/>
                <a:cs typeface="Times New Roman" panose="02020603050405020304" pitchFamily="18" charset="0"/>
              </a:rPr>
              <a:t>. Trong </a:t>
            </a:r>
            <a:r>
              <a:rPr lang="en-US" altLang="en-US" sz="4000" dirty="0" err="1">
                <a:latin typeface="+mn-lt"/>
                <a:cs typeface="Times New Roman" panose="02020603050405020304" pitchFamily="18" charset="0"/>
              </a:rPr>
              <a:t>cuộc</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cách</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mạng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đó</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giai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cấp</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công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nhân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là</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giai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cấp</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lãnh</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đạo</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và</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cùng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với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quần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chúng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nhân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dân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lao</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dộng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xây</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dựng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một</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xã</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hội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công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bằng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dân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chủ</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văn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minh</a:t>
            </a:r>
            <a:r>
              <a:rPr lang="en-US" altLang="en-US" sz="4000" dirty="0">
                <a:latin typeface="+mn-lt"/>
                <a:cs typeface="Times New Roman" panose="02020603050405020304" pitchFamily="18" charset="0"/>
              </a:rPr>
              <a:t>.</a:t>
            </a:r>
            <a:endParaRPr lang="en-US" altLang="en-US" sz="3600" dirty="0">
              <a:latin typeface="+mn-lt"/>
              <a:cs typeface="Times New Roman" panose="02020603050405020304" pitchFamily="18" charset="0"/>
            </a:endParaRPr>
          </a:p>
        </p:txBody>
      </p:sp>
      <p:pic>
        <p:nvPicPr>
          <p:cNvPr id="57349" name="Picture 2" descr="Cách mạng xã hội chủ nghĩa Tháng Mười Nga và cách mạng Việt Nam - Báo Quảng  Bình điện tử">
            <a:extLst>
              <a:ext uri="{FF2B5EF4-FFF2-40B4-BE49-F238E27FC236}">
                <a16:creationId xmlns:a16="http://schemas.microsoft.com/office/drawing/2014/main" id="{9BD27117-5CAE-3FB7-E382-8C62C512E8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97" y="3228976"/>
            <a:ext cx="7236618"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4">
            <a:extLst>
              <a:ext uri="{FF2B5EF4-FFF2-40B4-BE49-F238E27FC236}">
                <a16:creationId xmlns:a16="http://schemas.microsoft.com/office/drawing/2014/main" id="{0590A28C-4C4A-F594-FF58-C4A95ADAED3B}"/>
              </a:ext>
            </a:extLst>
          </p:cNvPr>
          <p:cNvSpPr>
            <a:spLocks noChangeArrowheads="1"/>
          </p:cNvSpPr>
          <p:nvPr/>
        </p:nvSpPr>
        <p:spPr bwMode="auto">
          <a:xfrm>
            <a:off x="2931320" y="1995488"/>
            <a:ext cx="117205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sz="4800" b="1">
                <a:solidFill>
                  <a:schemeClr val="bg1"/>
                </a:solidFill>
                <a:latin typeface="Times New Roman" panose="02020603050405020304" pitchFamily="18" charset="0"/>
                <a:cs typeface="Times New Roman" panose="02020603050405020304" pitchFamily="18" charset="0"/>
              </a:rPr>
              <a:t>1.2.1. Nội dung sứ mệnh lịch sử của GCCN</a:t>
            </a:r>
          </a:p>
        </p:txBody>
      </p:sp>
      <p:sp>
        <p:nvSpPr>
          <p:cNvPr id="58371" name="Content Placeholder 2">
            <a:extLst>
              <a:ext uri="{FF2B5EF4-FFF2-40B4-BE49-F238E27FC236}">
                <a16:creationId xmlns:a16="http://schemas.microsoft.com/office/drawing/2014/main" id="{FE11AC0F-59A4-3C7E-8E0E-926B2CD53238}"/>
              </a:ext>
            </a:extLst>
          </p:cNvPr>
          <p:cNvSpPr txBox="1">
            <a:spLocks/>
          </p:cNvSpPr>
          <p:nvPr/>
        </p:nvSpPr>
        <p:spPr bwMode="auto">
          <a:xfrm>
            <a:off x="502446" y="497685"/>
            <a:ext cx="17283112" cy="1621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FontTx/>
              <a:buNone/>
            </a:pPr>
            <a:endParaRPr lang="en-US" altLang="en-US" sz="3600">
              <a:latin typeface="Times New Roman" panose="02020603050405020304" pitchFamily="18" charset="0"/>
              <a:cs typeface="Times New Roman" panose="02020603050405020304" pitchFamily="18" charset="0"/>
            </a:endParaRPr>
          </a:p>
        </p:txBody>
      </p:sp>
      <p:sp>
        <p:nvSpPr>
          <p:cNvPr id="58372" name="Title 1">
            <a:extLst>
              <a:ext uri="{FF2B5EF4-FFF2-40B4-BE49-F238E27FC236}">
                <a16:creationId xmlns:a16="http://schemas.microsoft.com/office/drawing/2014/main" id="{D453513A-4771-E47F-3392-028EB908A776}"/>
              </a:ext>
            </a:extLst>
          </p:cNvPr>
          <p:cNvSpPr>
            <a:spLocks noGrp="1"/>
          </p:cNvSpPr>
          <p:nvPr>
            <p:ph type="title"/>
          </p:nvPr>
        </p:nvSpPr>
        <p:spPr>
          <a:xfrm>
            <a:off x="7250910" y="2336007"/>
            <a:ext cx="10858500" cy="6372226"/>
          </a:xfrm>
          <a:ln w="28575">
            <a:solidFill>
              <a:schemeClr val="tx1"/>
            </a:solidFill>
            <a:miter lim="800000"/>
            <a:headEnd/>
            <a:tailEnd/>
          </a:ln>
        </p:spPr>
        <p:txBody>
          <a:bodyPr>
            <a:normAutofit fontScale="90000"/>
          </a:bodyPr>
          <a:lstStyle/>
          <a:p>
            <a:pPr algn="l">
              <a:lnSpc>
                <a:spcPct val="150000"/>
              </a:lnSpc>
            </a:pPr>
            <a:br>
              <a:rPr lang="en-US" altLang="en-US" sz="3600" dirty="0">
                <a:latin typeface="Times New Roman" panose="02020603050405020304" pitchFamily="18" charset="0"/>
                <a:cs typeface="Times New Roman" panose="02020603050405020304" pitchFamily="18" charset="0"/>
              </a:rPr>
            </a:br>
            <a:r>
              <a:rPr lang="en-US" altLang="en-US" sz="3600" dirty="0">
                <a:latin typeface="Times New Roman" panose="02020603050405020304" pitchFamily="18" charset="0"/>
                <a:cs typeface="Times New Roman" panose="02020603050405020304" pitchFamily="18" charset="0"/>
              </a:rPr>
              <a:t>- </a:t>
            </a:r>
            <a:r>
              <a:rPr lang="en-US" altLang="en-US" sz="4000" i="1" dirty="0" err="1">
                <a:latin typeface="+mn-lt"/>
                <a:cs typeface="Times New Roman" panose="02020603050405020304" pitchFamily="18" charset="0"/>
              </a:rPr>
              <a:t>Chính</a:t>
            </a:r>
            <a:r>
              <a:rPr lang="en-US" altLang="en-US" sz="4000" i="1" dirty="0">
                <a:latin typeface="+mn-lt"/>
                <a:cs typeface="Times New Roman" panose="02020603050405020304" pitchFamily="18" charset="0"/>
              </a:rPr>
              <a:t> </a:t>
            </a:r>
            <a:r>
              <a:rPr lang="en-US" altLang="en-US" sz="4000" i="1" dirty="0" err="1">
                <a:latin typeface="+mn-lt"/>
                <a:cs typeface="Times New Roman" panose="02020603050405020304" pitchFamily="18" charset="0"/>
              </a:rPr>
              <a:t>trị</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Lật</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đổ</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chính</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quyền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tư</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sản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thiết</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lập</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quyền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lực</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chính</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trị</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về</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tay</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mình</a:t>
            </a:r>
            <a:r>
              <a:rPr lang="en-US" altLang="en-US" sz="4000" dirty="0">
                <a:latin typeface="+mn-lt"/>
                <a:cs typeface="Times New Roman" panose="02020603050405020304" pitchFamily="18" charset="0"/>
              </a:rPr>
              <a:t>...</a:t>
            </a:r>
            <a:br>
              <a:rPr lang="en-US" altLang="en-US" sz="4000" dirty="0">
                <a:latin typeface="+mn-lt"/>
                <a:cs typeface="Times New Roman" panose="02020603050405020304" pitchFamily="18" charset="0"/>
              </a:rPr>
            </a:br>
            <a:r>
              <a:rPr lang="en-US" altLang="en-US" sz="4000" dirty="0">
                <a:latin typeface="+mn-lt"/>
                <a:cs typeface="Times New Roman" panose="02020603050405020304" pitchFamily="18" charset="0"/>
              </a:rPr>
              <a:t>- </a:t>
            </a:r>
            <a:r>
              <a:rPr lang="en-US" altLang="en-US" sz="4000" i="1" dirty="0" err="1">
                <a:latin typeface="+mn-lt"/>
                <a:cs typeface="Times New Roman" panose="02020603050405020304" pitchFamily="18" charset="0"/>
              </a:rPr>
              <a:t>Kinh</a:t>
            </a:r>
            <a:r>
              <a:rPr lang="en-US" altLang="en-US" sz="4000" i="1" dirty="0">
                <a:latin typeface="+mn-lt"/>
                <a:cs typeface="Times New Roman" panose="02020603050405020304" pitchFamily="18" charset="0"/>
              </a:rPr>
              <a:t> </a:t>
            </a:r>
            <a:r>
              <a:rPr lang="en-US" altLang="en-US" sz="4000" i="1" dirty="0" err="1">
                <a:latin typeface="+mn-lt"/>
                <a:cs typeface="Times New Roman" panose="02020603050405020304" pitchFamily="18" charset="0"/>
              </a:rPr>
              <a:t>tế</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Phát</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triển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lực</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lượng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sản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xuất</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tiến</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hành</a:t>
            </a:r>
            <a:r>
              <a:rPr lang="en-US" altLang="en-US" sz="4000" dirty="0">
                <a:latin typeface="+mn-lt"/>
                <a:cs typeface="Times New Roman" panose="02020603050405020304" pitchFamily="18" charset="0"/>
              </a:rPr>
              <a:t> CNH</a:t>
            </a:r>
            <a:r>
              <a:rPr lang="en-US" altLang="en-US" sz="4000" i="1" dirty="0">
                <a:latin typeface="+mn-lt"/>
                <a:cs typeface="Times New Roman" panose="02020603050405020304" pitchFamily="18" charset="0"/>
              </a:rPr>
              <a:t> </a:t>
            </a:r>
            <a:r>
              <a:rPr lang="en-US" altLang="en-US" sz="4000" dirty="0" err="1">
                <a:latin typeface="+mn-lt"/>
                <a:cs typeface="Times New Roman" panose="02020603050405020304" pitchFamily="18" charset="0"/>
              </a:rPr>
              <a:t>xã</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hội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chủ</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nghĩa</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nâng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cao</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năng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suất</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lao</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động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xã</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hội</a:t>
            </a:r>
            <a:br>
              <a:rPr lang="en-US" altLang="en-US" sz="4000" dirty="0">
                <a:latin typeface="+mn-lt"/>
                <a:cs typeface="Times New Roman" panose="02020603050405020304" pitchFamily="18" charset="0"/>
              </a:rPr>
            </a:br>
            <a:r>
              <a:rPr lang="en-US" altLang="en-US" sz="4000" dirty="0">
                <a:latin typeface="+mn-lt"/>
                <a:cs typeface="Times New Roman" panose="02020603050405020304" pitchFamily="18" charset="0"/>
              </a:rPr>
              <a:t>- </a:t>
            </a:r>
            <a:r>
              <a:rPr lang="en-US" altLang="en-US" sz="4000" i="1" dirty="0" err="1">
                <a:latin typeface="+mn-lt"/>
                <a:cs typeface="Times New Roman" panose="02020603050405020304" pitchFamily="18" charset="0"/>
              </a:rPr>
              <a:t>Xã</a:t>
            </a:r>
            <a:r>
              <a:rPr lang="en-US" altLang="en-US" sz="4000" i="1" dirty="0">
                <a:latin typeface="+mn-lt"/>
                <a:cs typeface="Times New Roman" panose="02020603050405020304" pitchFamily="18" charset="0"/>
              </a:rPr>
              <a:t> </a:t>
            </a:r>
            <a:r>
              <a:rPr lang="en-US" altLang="en-US" sz="4000" i="1" dirty="0" err="1">
                <a:latin typeface="+mn-lt"/>
                <a:cs typeface="Times New Roman" panose="02020603050405020304" pitchFamily="18" charset="0"/>
              </a:rPr>
              <a:t>hội</a:t>
            </a:r>
            <a:r>
              <a:rPr lang="en-US" altLang="en-US" sz="4000" i="1" dirty="0">
                <a:latin typeface="+mn-lt"/>
                <a:cs typeface="Times New Roman" panose="02020603050405020304" pitchFamily="18" charset="0"/>
              </a:rPr>
              <a:t>:  </a:t>
            </a:r>
            <a:r>
              <a:rPr lang="en-US" altLang="en-US" sz="4000" dirty="0" err="1">
                <a:latin typeface="+mn-lt"/>
                <a:cs typeface="Times New Roman" panose="02020603050405020304" pitchFamily="18" charset="0"/>
              </a:rPr>
              <a:t>Xây</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dựng</a:t>
            </a:r>
            <a:r>
              <a:rPr lang="en-US" altLang="en-US" sz="4000" dirty="0">
                <a:latin typeface="+mn-lt"/>
                <a:cs typeface="Times New Roman" panose="02020603050405020304" pitchFamily="18" charset="0"/>
              </a:rPr>
              <a:t> con </a:t>
            </a:r>
            <a:r>
              <a:rPr lang="en-US" altLang="en-US" sz="4000" dirty="0" err="1">
                <a:latin typeface="+mn-lt"/>
                <a:cs typeface="Times New Roman" panose="02020603050405020304" pitchFamily="18" charset="0"/>
              </a:rPr>
              <a:t>người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mới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xây</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dựng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đạo</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đức</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lối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sống</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mới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xã</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hội</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chủ</a:t>
            </a:r>
            <a:r>
              <a:rPr lang="en-US" altLang="en-US" sz="4000" dirty="0">
                <a:latin typeface="+mn-lt"/>
                <a:cs typeface="Times New Roman" panose="02020603050405020304" pitchFamily="18" charset="0"/>
              </a:rPr>
              <a:t> </a:t>
            </a:r>
            <a:r>
              <a:rPr lang="en-US" altLang="en-US" sz="4000" dirty="0" err="1">
                <a:latin typeface="+mn-lt"/>
                <a:cs typeface="Times New Roman" panose="02020603050405020304" pitchFamily="18" charset="0"/>
              </a:rPr>
              <a:t>nghĩa</a:t>
            </a:r>
            <a:r>
              <a:rPr lang="en-US" altLang="en-US" sz="4000" dirty="0">
                <a:latin typeface="+mn-lt"/>
                <a:cs typeface="Times New Roman" panose="02020603050405020304" pitchFamily="18" charset="0"/>
              </a:rPr>
              <a:t>.</a:t>
            </a:r>
            <a:br>
              <a:rPr lang="en-US" altLang="en-US" sz="4000" dirty="0">
                <a:latin typeface="+mn-lt"/>
                <a:cs typeface="Times New Roman" panose="02020603050405020304" pitchFamily="18" charset="0"/>
              </a:rPr>
            </a:br>
            <a:br>
              <a:rPr lang="en-US" altLang="en-US" sz="4000" dirty="0">
                <a:latin typeface="+mn-lt"/>
                <a:cs typeface="Times New Roman" panose="02020603050405020304" pitchFamily="18" charset="0"/>
              </a:rPr>
            </a:br>
            <a:endParaRPr lang="en-US" altLang="en-US" sz="4000" dirty="0">
              <a:latin typeface="+mn-lt"/>
              <a:cs typeface="Times New Roman" panose="02020603050405020304" pitchFamily="18" charset="0"/>
            </a:endParaRPr>
          </a:p>
        </p:txBody>
      </p:sp>
      <p:pic>
        <p:nvPicPr>
          <p:cNvPr id="58373" name="Picture 2" descr="Cách mạng xã hội chủ nghĩa Tháng Mười Nga và cách mạng Việt Nam - Báo Quảng  Bình điện tử">
            <a:extLst>
              <a:ext uri="{FF2B5EF4-FFF2-40B4-BE49-F238E27FC236}">
                <a16:creationId xmlns:a16="http://schemas.microsoft.com/office/drawing/2014/main" id="{D24DC81B-80CE-9564-65D1-31F58C4BEE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62286"/>
            <a:ext cx="7210426" cy="637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4" name="Content Placeholder 2">
            <a:extLst>
              <a:ext uri="{FF2B5EF4-FFF2-40B4-BE49-F238E27FC236}">
                <a16:creationId xmlns:a16="http://schemas.microsoft.com/office/drawing/2014/main" id="{4C1CD6EE-BE4F-F317-1E99-318A042D63F3}"/>
              </a:ext>
            </a:extLst>
          </p:cNvPr>
          <p:cNvSpPr txBox="1">
            <a:spLocks/>
          </p:cNvSpPr>
          <p:nvPr/>
        </p:nvSpPr>
        <p:spPr bwMode="auto">
          <a:xfrm>
            <a:off x="502446" y="497683"/>
            <a:ext cx="17283112" cy="149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FontTx/>
              <a:buNone/>
            </a:pPr>
            <a:r>
              <a:rPr lang="pt-BR" altLang="en-US" sz="4000" b="1" dirty="0">
                <a:solidFill>
                  <a:srgbClr val="0307BD"/>
                </a:solidFill>
                <a:latin typeface="Times New Roman" panose="02020603050405020304" pitchFamily="18" charset="0"/>
                <a:cs typeface="Times New Roman" panose="02020603050405020304" pitchFamily="18" charset="0"/>
              </a:rPr>
              <a:t>2.3.2.</a:t>
            </a:r>
            <a:r>
              <a:rPr lang="en-US" altLang="en-US" sz="4000" b="1" dirty="0">
                <a:solidFill>
                  <a:srgbClr val="0307BD"/>
                </a:solidFill>
                <a:latin typeface="Times New Roman" panose="02020603050405020304" pitchFamily="18" charset="0"/>
                <a:cs typeface="Times New Roman" panose="02020603050405020304" pitchFamily="18" charset="0"/>
              </a:rPr>
              <a:t> </a:t>
            </a:r>
            <a:r>
              <a:rPr lang="en-US" altLang="en-US" sz="4000" b="1" dirty="0" err="1">
                <a:solidFill>
                  <a:srgbClr val="0307BD"/>
                </a:solidFill>
                <a:latin typeface="Times New Roman" panose="02020603050405020304" pitchFamily="18" charset="0"/>
                <a:cs typeface="Times New Roman" panose="02020603050405020304" pitchFamily="18" charset="0"/>
              </a:rPr>
              <a:t>Cách</a:t>
            </a:r>
            <a:r>
              <a:rPr lang="en-US" altLang="en-US" sz="4000" b="1" dirty="0">
                <a:solidFill>
                  <a:srgbClr val="0307BD"/>
                </a:solidFill>
                <a:latin typeface="Times New Roman" panose="02020603050405020304" pitchFamily="18" charset="0"/>
                <a:cs typeface="Times New Roman" panose="02020603050405020304" pitchFamily="18" charset="0"/>
              </a:rPr>
              <a:t> </a:t>
            </a:r>
            <a:r>
              <a:rPr lang="en-US" altLang="en-US" sz="4000" b="1" dirty="0" err="1">
                <a:solidFill>
                  <a:srgbClr val="0307BD"/>
                </a:solidFill>
                <a:latin typeface="Times New Roman" panose="02020603050405020304" pitchFamily="18" charset="0"/>
                <a:cs typeface="Times New Roman" panose="02020603050405020304" pitchFamily="18" charset="0"/>
              </a:rPr>
              <a:t>mạng</a:t>
            </a:r>
            <a:r>
              <a:rPr lang="en-US" altLang="en-US" sz="4000" b="1" dirty="0">
                <a:solidFill>
                  <a:srgbClr val="0307BD"/>
                </a:solidFill>
                <a:latin typeface="Times New Roman" panose="02020603050405020304" pitchFamily="18" charset="0"/>
                <a:cs typeface="Times New Roman" panose="02020603050405020304" pitchFamily="18" charset="0"/>
              </a:rPr>
              <a:t> </a:t>
            </a:r>
            <a:r>
              <a:rPr lang="en-US" altLang="en-US" sz="4000" b="1" dirty="0" err="1">
                <a:solidFill>
                  <a:srgbClr val="0307BD"/>
                </a:solidFill>
                <a:latin typeface="Times New Roman" panose="02020603050405020304" pitchFamily="18" charset="0"/>
                <a:cs typeface="Times New Roman" panose="02020603050405020304" pitchFamily="18" charset="0"/>
              </a:rPr>
              <a:t>xã</a:t>
            </a:r>
            <a:r>
              <a:rPr lang="en-US" altLang="en-US" sz="4000" b="1" dirty="0">
                <a:solidFill>
                  <a:srgbClr val="0307BD"/>
                </a:solidFill>
                <a:latin typeface="Times New Roman" panose="02020603050405020304" pitchFamily="18" charset="0"/>
                <a:cs typeface="Times New Roman" panose="02020603050405020304" pitchFamily="18" charset="0"/>
              </a:rPr>
              <a:t> </a:t>
            </a:r>
            <a:r>
              <a:rPr lang="en-US" altLang="en-US" sz="4000" b="1" dirty="0" err="1">
                <a:solidFill>
                  <a:srgbClr val="0307BD"/>
                </a:solidFill>
                <a:latin typeface="Times New Roman" panose="02020603050405020304" pitchFamily="18" charset="0"/>
                <a:cs typeface="Times New Roman" panose="02020603050405020304" pitchFamily="18" charset="0"/>
              </a:rPr>
              <a:t>hội</a:t>
            </a:r>
            <a:r>
              <a:rPr lang="en-US" altLang="en-US" sz="4000" b="1" dirty="0">
                <a:solidFill>
                  <a:srgbClr val="0307BD"/>
                </a:solidFill>
                <a:latin typeface="Times New Roman" panose="02020603050405020304" pitchFamily="18" charset="0"/>
                <a:cs typeface="Times New Roman" panose="02020603050405020304" pitchFamily="18" charset="0"/>
              </a:rPr>
              <a:t> </a:t>
            </a:r>
            <a:r>
              <a:rPr lang="en-US" altLang="en-US" sz="4000" b="1" dirty="0" err="1">
                <a:solidFill>
                  <a:srgbClr val="0307BD"/>
                </a:solidFill>
                <a:latin typeface="Times New Roman" panose="02020603050405020304" pitchFamily="18" charset="0"/>
                <a:cs typeface="Times New Roman" panose="02020603050405020304" pitchFamily="18" charset="0"/>
              </a:rPr>
              <a:t>chủ</a:t>
            </a:r>
            <a:r>
              <a:rPr lang="en-US" altLang="en-US" sz="4000" b="1" dirty="0">
                <a:solidFill>
                  <a:srgbClr val="0307BD"/>
                </a:solidFill>
                <a:latin typeface="Times New Roman" panose="02020603050405020304" pitchFamily="18" charset="0"/>
                <a:cs typeface="Times New Roman" panose="02020603050405020304" pitchFamily="18" charset="0"/>
              </a:rPr>
              <a:t> </a:t>
            </a:r>
            <a:r>
              <a:rPr lang="en-US" altLang="en-US" sz="4000" b="1" dirty="0" err="1">
                <a:solidFill>
                  <a:srgbClr val="0307BD"/>
                </a:solidFill>
                <a:latin typeface="Times New Roman" panose="02020603050405020304" pitchFamily="18" charset="0"/>
                <a:cs typeface="Times New Roman" panose="02020603050405020304" pitchFamily="18" charset="0"/>
              </a:rPr>
              <a:t>nghĩa</a:t>
            </a:r>
            <a:endParaRPr lang="en-US" altLang="en-US" sz="4000" dirty="0">
              <a:solidFill>
                <a:srgbClr val="0307BD"/>
              </a:solidFill>
              <a:latin typeface="Times New Roman" panose="02020603050405020304" pitchFamily="18" charset="0"/>
              <a:cs typeface="Times New Roman" panose="02020603050405020304" pitchFamily="18" charset="0"/>
            </a:endParaRPr>
          </a:p>
        </p:txBody>
      </p:sp>
    </p:spTree>
  </p:cSld>
  <p:clrMapOvr>
    <a:masterClrMapping/>
  </p:clrMapOvr>
  <p:transition spd="slow">
    <p:circl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Line 2">
            <a:extLst>
              <a:ext uri="{FF2B5EF4-FFF2-40B4-BE49-F238E27FC236}">
                <a16:creationId xmlns:a16="http://schemas.microsoft.com/office/drawing/2014/main" id="{1834F227-33A3-2853-893E-B866AA044324}"/>
              </a:ext>
            </a:extLst>
          </p:cNvPr>
          <p:cNvSpPr>
            <a:spLocks noChangeShapeType="1"/>
          </p:cNvSpPr>
          <p:nvPr/>
        </p:nvSpPr>
        <p:spPr bwMode="auto">
          <a:xfrm flipV="1">
            <a:off x="3174208" y="4105274"/>
            <a:ext cx="8167688" cy="5476876"/>
          </a:xfrm>
          <a:prstGeom prst="line">
            <a:avLst/>
          </a:prstGeom>
          <a:noFill/>
          <a:ln w="9525">
            <a:solidFill>
              <a:srgbClr val="FF66CC"/>
            </a:solidFill>
            <a:round/>
            <a:headEnd/>
            <a:tailEnd type="stealth" w="med" len="lg"/>
          </a:ln>
          <a:extLst>
            <a:ext uri="{909E8E84-426E-40DD-AFC4-6F175D3DCCD1}">
              <a14:hiddenFill xmlns:a14="http://schemas.microsoft.com/office/drawing/2010/main">
                <a:noFill/>
              </a14:hiddenFill>
            </a:ext>
          </a:extLst>
        </p:spPr>
        <p:txBody>
          <a:bodyPr/>
          <a:lstStyle/>
          <a:p>
            <a:endParaRPr lang="en-US" sz="2100"/>
          </a:p>
        </p:txBody>
      </p:sp>
      <p:sp>
        <p:nvSpPr>
          <p:cNvPr id="59395" name="Line 3">
            <a:extLst>
              <a:ext uri="{FF2B5EF4-FFF2-40B4-BE49-F238E27FC236}">
                <a16:creationId xmlns:a16="http://schemas.microsoft.com/office/drawing/2014/main" id="{C509E776-FECD-5763-B6D7-2DDAFA17BEB8}"/>
              </a:ext>
            </a:extLst>
          </p:cNvPr>
          <p:cNvSpPr>
            <a:spLocks noChangeShapeType="1"/>
          </p:cNvSpPr>
          <p:nvPr/>
        </p:nvSpPr>
        <p:spPr bwMode="auto">
          <a:xfrm flipH="1">
            <a:off x="12937335" y="2957513"/>
            <a:ext cx="4762" cy="640318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100"/>
          </a:p>
        </p:txBody>
      </p:sp>
      <p:sp>
        <p:nvSpPr>
          <p:cNvPr id="59396" name="Line 4">
            <a:extLst>
              <a:ext uri="{FF2B5EF4-FFF2-40B4-BE49-F238E27FC236}">
                <a16:creationId xmlns:a16="http://schemas.microsoft.com/office/drawing/2014/main" id="{37063682-83C4-DCC0-CE45-06F3502FB8B3}"/>
              </a:ext>
            </a:extLst>
          </p:cNvPr>
          <p:cNvSpPr>
            <a:spLocks noChangeShapeType="1"/>
          </p:cNvSpPr>
          <p:nvPr/>
        </p:nvSpPr>
        <p:spPr bwMode="auto">
          <a:xfrm>
            <a:off x="10629901" y="4641058"/>
            <a:ext cx="30958" cy="472678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100"/>
          </a:p>
        </p:txBody>
      </p:sp>
      <p:sp>
        <p:nvSpPr>
          <p:cNvPr id="59397" name="Line 5">
            <a:extLst>
              <a:ext uri="{FF2B5EF4-FFF2-40B4-BE49-F238E27FC236}">
                <a16:creationId xmlns:a16="http://schemas.microsoft.com/office/drawing/2014/main" id="{6F42D320-99FF-A7FA-E6E0-DB9B996E18E5}"/>
              </a:ext>
            </a:extLst>
          </p:cNvPr>
          <p:cNvSpPr>
            <a:spLocks noChangeShapeType="1"/>
          </p:cNvSpPr>
          <p:nvPr/>
        </p:nvSpPr>
        <p:spPr bwMode="auto">
          <a:xfrm flipH="1">
            <a:off x="8408197" y="6084095"/>
            <a:ext cx="50006" cy="3248026"/>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100"/>
          </a:p>
        </p:txBody>
      </p:sp>
      <p:sp>
        <p:nvSpPr>
          <p:cNvPr id="59398" name="Line 6">
            <a:extLst>
              <a:ext uri="{FF2B5EF4-FFF2-40B4-BE49-F238E27FC236}">
                <a16:creationId xmlns:a16="http://schemas.microsoft.com/office/drawing/2014/main" id="{B9CD5F61-DE6C-39B9-EE5E-07DF72ED26AF}"/>
              </a:ext>
            </a:extLst>
          </p:cNvPr>
          <p:cNvSpPr>
            <a:spLocks noChangeShapeType="1"/>
          </p:cNvSpPr>
          <p:nvPr/>
        </p:nvSpPr>
        <p:spPr bwMode="auto">
          <a:xfrm>
            <a:off x="6172201" y="7648576"/>
            <a:ext cx="54770" cy="1683544"/>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100"/>
          </a:p>
        </p:txBody>
      </p:sp>
      <p:sp>
        <p:nvSpPr>
          <p:cNvPr id="59399" name="Text Box 7">
            <a:extLst>
              <a:ext uri="{FF2B5EF4-FFF2-40B4-BE49-F238E27FC236}">
                <a16:creationId xmlns:a16="http://schemas.microsoft.com/office/drawing/2014/main" id="{7784A9A8-F88D-D7CC-A440-C75F67F84BB6}"/>
              </a:ext>
            </a:extLst>
          </p:cNvPr>
          <p:cNvSpPr txBox="1">
            <a:spLocks noChangeArrowheads="1"/>
          </p:cNvSpPr>
          <p:nvPr/>
        </p:nvSpPr>
        <p:spPr bwMode="auto">
          <a:xfrm>
            <a:off x="4355309" y="8839201"/>
            <a:ext cx="1916906" cy="35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3600">
                <a:latin typeface="Times New Roman" panose="02020603050405020304" pitchFamily="18" charset="0"/>
              </a:rPr>
              <a:t>ĐỒ ĐÁ</a:t>
            </a:r>
          </a:p>
        </p:txBody>
      </p:sp>
      <p:sp>
        <p:nvSpPr>
          <p:cNvPr id="59400" name="Rectangle 8">
            <a:extLst>
              <a:ext uri="{FF2B5EF4-FFF2-40B4-BE49-F238E27FC236}">
                <a16:creationId xmlns:a16="http://schemas.microsoft.com/office/drawing/2014/main" id="{28EE2802-BF36-5C15-BCA9-55D0E39F0A33}"/>
              </a:ext>
            </a:extLst>
          </p:cNvPr>
          <p:cNvSpPr>
            <a:spLocks noChangeArrowheads="1"/>
          </p:cNvSpPr>
          <p:nvPr/>
        </p:nvSpPr>
        <p:spPr bwMode="auto">
          <a:xfrm>
            <a:off x="4686300" y="1995488"/>
            <a:ext cx="9829800" cy="769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700"/>
          </a:p>
        </p:txBody>
      </p:sp>
      <p:sp>
        <p:nvSpPr>
          <p:cNvPr id="59401" name="Line 10">
            <a:extLst>
              <a:ext uri="{FF2B5EF4-FFF2-40B4-BE49-F238E27FC236}">
                <a16:creationId xmlns:a16="http://schemas.microsoft.com/office/drawing/2014/main" id="{74F7B580-F6ED-C417-B676-C257811DB29C}"/>
              </a:ext>
            </a:extLst>
          </p:cNvPr>
          <p:cNvSpPr>
            <a:spLocks noChangeShapeType="1"/>
          </p:cNvSpPr>
          <p:nvPr/>
        </p:nvSpPr>
        <p:spPr bwMode="auto">
          <a:xfrm flipH="1" flipV="1">
            <a:off x="3840957" y="2540795"/>
            <a:ext cx="64294" cy="7122318"/>
          </a:xfrm>
          <a:prstGeom prst="line">
            <a:avLst/>
          </a:prstGeom>
          <a:noFill/>
          <a:ln w="31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sz="2100"/>
          </a:p>
        </p:txBody>
      </p:sp>
      <p:sp>
        <p:nvSpPr>
          <p:cNvPr id="59402" name="Line 11">
            <a:extLst>
              <a:ext uri="{FF2B5EF4-FFF2-40B4-BE49-F238E27FC236}">
                <a16:creationId xmlns:a16="http://schemas.microsoft.com/office/drawing/2014/main" id="{7DB45587-FB0D-0B3C-B65E-6ED8A0AA6FC5}"/>
              </a:ext>
            </a:extLst>
          </p:cNvPr>
          <p:cNvSpPr>
            <a:spLocks noChangeShapeType="1"/>
          </p:cNvSpPr>
          <p:nvPr/>
        </p:nvSpPr>
        <p:spPr bwMode="auto">
          <a:xfrm flipH="1">
            <a:off x="3917158" y="2957513"/>
            <a:ext cx="9008268" cy="238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100"/>
          </a:p>
        </p:txBody>
      </p:sp>
      <p:sp>
        <p:nvSpPr>
          <p:cNvPr id="59403" name="Line 12">
            <a:extLst>
              <a:ext uri="{FF2B5EF4-FFF2-40B4-BE49-F238E27FC236}">
                <a16:creationId xmlns:a16="http://schemas.microsoft.com/office/drawing/2014/main" id="{2C57B9D2-1D82-9DE1-5BEA-3E578CE8E99E}"/>
              </a:ext>
            </a:extLst>
          </p:cNvPr>
          <p:cNvSpPr>
            <a:spLocks noChangeShapeType="1"/>
          </p:cNvSpPr>
          <p:nvPr/>
        </p:nvSpPr>
        <p:spPr bwMode="auto">
          <a:xfrm flipH="1">
            <a:off x="3907634" y="6084096"/>
            <a:ext cx="4498180" cy="238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100"/>
          </a:p>
        </p:txBody>
      </p:sp>
      <p:sp>
        <p:nvSpPr>
          <p:cNvPr id="59404" name="Line 13">
            <a:extLst>
              <a:ext uri="{FF2B5EF4-FFF2-40B4-BE49-F238E27FC236}">
                <a16:creationId xmlns:a16="http://schemas.microsoft.com/office/drawing/2014/main" id="{2335286D-C72E-412D-A1F5-DA5311E3B06E}"/>
              </a:ext>
            </a:extLst>
          </p:cNvPr>
          <p:cNvSpPr>
            <a:spLocks noChangeShapeType="1"/>
          </p:cNvSpPr>
          <p:nvPr/>
        </p:nvSpPr>
        <p:spPr bwMode="auto">
          <a:xfrm flipH="1">
            <a:off x="3881438" y="7646196"/>
            <a:ext cx="2324100" cy="238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100"/>
          </a:p>
        </p:txBody>
      </p:sp>
      <p:sp>
        <p:nvSpPr>
          <p:cNvPr id="59405" name="Text Box 14">
            <a:extLst>
              <a:ext uri="{FF2B5EF4-FFF2-40B4-BE49-F238E27FC236}">
                <a16:creationId xmlns:a16="http://schemas.microsoft.com/office/drawing/2014/main" id="{094914F2-BBDC-18B9-1336-B120952C8172}"/>
              </a:ext>
            </a:extLst>
          </p:cNvPr>
          <p:cNvSpPr txBox="1">
            <a:spLocks noChangeArrowheads="1"/>
          </p:cNvSpPr>
          <p:nvPr/>
        </p:nvSpPr>
        <p:spPr bwMode="auto">
          <a:xfrm>
            <a:off x="6286500" y="8915400"/>
            <a:ext cx="1916908" cy="354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3000">
                <a:latin typeface=".VnArial Narrow" pitchFamily="34" charset="0"/>
              </a:rPr>
              <a:t>ĐỒ ĐỒNG</a:t>
            </a:r>
            <a:endParaRPr lang="en-US" altLang="en-US" sz="3000"/>
          </a:p>
        </p:txBody>
      </p:sp>
      <p:sp>
        <p:nvSpPr>
          <p:cNvPr id="59406" name="Text Box 15">
            <a:extLst>
              <a:ext uri="{FF2B5EF4-FFF2-40B4-BE49-F238E27FC236}">
                <a16:creationId xmlns:a16="http://schemas.microsoft.com/office/drawing/2014/main" id="{0071C88B-AE5D-3796-668F-34986C8F731C}"/>
              </a:ext>
            </a:extLst>
          </p:cNvPr>
          <p:cNvSpPr txBox="1">
            <a:spLocks noChangeArrowheads="1"/>
          </p:cNvSpPr>
          <p:nvPr/>
        </p:nvSpPr>
        <p:spPr bwMode="auto">
          <a:xfrm>
            <a:off x="8572500" y="8229601"/>
            <a:ext cx="1916908" cy="35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3000">
                <a:latin typeface="Times New Roman" panose="02020603050405020304" pitchFamily="18" charset="0"/>
              </a:rPr>
              <a:t>NỬA CƠ KHÍ</a:t>
            </a:r>
          </a:p>
        </p:txBody>
      </p:sp>
      <p:sp>
        <p:nvSpPr>
          <p:cNvPr id="59407" name="Text Box 16">
            <a:extLst>
              <a:ext uri="{FF2B5EF4-FFF2-40B4-BE49-F238E27FC236}">
                <a16:creationId xmlns:a16="http://schemas.microsoft.com/office/drawing/2014/main" id="{B602E2B0-5492-ED44-18CF-246D7892D714}"/>
              </a:ext>
            </a:extLst>
          </p:cNvPr>
          <p:cNvSpPr txBox="1">
            <a:spLocks noChangeArrowheads="1"/>
          </p:cNvSpPr>
          <p:nvPr/>
        </p:nvSpPr>
        <p:spPr bwMode="auto">
          <a:xfrm>
            <a:off x="10858500" y="7772403"/>
            <a:ext cx="1916908"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700">
                <a:latin typeface="Times New Roman" panose="02020603050405020304" pitchFamily="18" charset="0"/>
              </a:rPr>
              <a:t>CƠ KHÍ HOÁ,TỰ ĐỘNG HOÁ</a:t>
            </a:r>
            <a:r>
              <a:rPr lang="en-US" altLang="en-US" sz="2100">
                <a:latin typeface="Times New Roman" panose="02020603050405020304" pitchFamily="18" charset="0"/>
              </a:rPr>
              <a:t>…</a:t>
            </a:r>
          </a:p>
        </p:txBody>
      </p:sp>
      <p:sp>
        <p:nvSpPr>
          <p:cNvPr id="59408" name="Text Box 17">
            <a:extLst>
              <a:ext uri="{FF2B5EF4-FFF2-40B4-BE49-F238E27FC236}">
                <a16:creationId xmlns:a16="http://schemas.microsoft.com/office/drawing/2014/main" id="{3AC84654-E1EC-C6B5-DE27-3C651399304D}"/>
              </a:ext>
            </a:extLst>
          </p:cNvPr>
          <p:cNvSpPr txBox="1">
            <a:spLocks noChangeArrowheads="1"/>
          </p:cNvSpPr>
          <p:nvPr/>
        </p:nvSpPr>
        <p:spPr bwMode="auto">
          <a:xfrm>
            <a:off x="15249524" y="8970171"/>
            <a:ext cx="752476" cy="84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4200">
                <a:latin typeface=".VnArial Narrow" pitchFamily="34" charset="0"/>
              </a:rPr>
              <a:t>Tg</a:t>
            </a:r>
            <a:endParaRPr lang="en-US" altLang="en-US" sz="6000"/>
          </a:p>
        </p:txBody>
      </p:sp>
      <p:sp>
        <p:nvSpPr>
          <p:cNvPr id="59410" name="Text Box 19">
            <a:extLst>
              <a:ext uri="{FF2B5EF4-FFF2-40B4-BE49-F238E27FC236}">
                <a16:creationId xmlns:a16="http://schemas.microsoft.com/office/drawing/2014/main" id="{8D4E3A2B-E428-4FED-E078-487510C2972D}"/>
              </a:ext>
            </a:extLst>
          </p:cNvPr>
          <p:cNvSpPr txBox="1">
            <a:spLocks noChangeArrowheads="1"/>
          </p:cNvSpPr>
          <p:nvPr/>
        </p:nvSpPr>
        <p:spPr bwMode="auto">
          <a:xfrm>
            <a:off x="5212556" y="2152650"/>
            <a:ext cx="5417344" cy="721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2700">
                <a:solidFill>
                  <a:srgbClr val="000099"/>
                </a:solidFill>
                <a:latin typeface="Times New Roman" panose="02020603050405020304" pitchFamily="18" charset="0"/>
              </a:rPr>
              <a:t>CỘNG SẢN CHỦ NGHĨA</a:t>
            </a:r>
          </a:p>
        </p:txBody>
      </p:sp>
      <p:sp>
        <p:nvSpPr>
          <p:cNvPr id="59411" name="Text Box 20">
            <a:extLst>
              <a:ext uri="{FF2B5EF4-FFF2-40B4-BE49-F238E27FC236}">
                <a16:creationId xmlns:a16="http://schemas.microsoft.com/office/drawing/2014/main" id="{0B9A7C24-8FA9-7F43-09E2-039F7CE7FD46}"/>
              </a:ext>
            </a:extLst>
          </p:cNvPr>
          <p:cNvSpPr txBox="1">
            <a:spLocks noChangeArrowheads="1"/>
          </p:cNvSpPr>
          <p:nvPr/>
        </p:nvSpPr>
        <p:spPr bwMode="auto">
          <a:xfrm>
            <a:off x="3971926" y="3298033"/>
            <a:ext cx="6855620" cy="923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2550">
                <a:solidFill>
                  <a:srgbClr val="000099"/>
                </a:solidFill>
                <a:latin typeface="Times New Roman" panose="02020603050405020304" pitchFamily="18" charset="0"/>
              </a:rPr>
              <a:t>TƯ BẢN CHỦ NGHĨA</a:t>
            </a:r>
          </a:p>
        </p:txBody>
      </p:sp>
      <p:sp>
        <p:nvSpPr>
          <p:cNvPr id="59412" name="Text Box 21">
            <a:extLst>
              <a:ext uri="{FF2B5EF4-FFF2-40B4-BE49-F238E27FC236}">
                <a16:creationId xmlns:a16="http://schemas.microsoft.com/office/drawing/2014/main" id="{E2485844-0176-82D4-6BFE-E34CDED4DC2C}"/>
              </a:ext>
            </a:extLst>
          </p:cNvPr>
          <p:cNvSpPr txBox="1">
            <a:spLocks noChangeArrowheads="1"/>
          </p:cNvSpPr>
          <p:nvPr/>
        </p:nvSpPr>
        <p:spPr bwMode="auto">
          <a:xfrm>
            <a:off x="3905251" y="4881565"/>
            <a:ext cx="4238626"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700">
                <a:solidFill>
                  <a:srgbClr val="3333CC"/>
                </a:solidFill>
                <a:latin typeface="Times New Roman" panose="02020603050405020304" pitchFamily="18" charset="0"/>
              </a:rPr>
              <a:t>CHẾ ĐỘ PHONG KIẾN</a:t>
            </a:r>
          </a:p>
        </p:txBody>
      </p:sp>
      <p:sp>
        <p:nvSpPr>
          <p:cNvPr id="59413" name="Text Box 22">
            <a:extLst>
              <a:ext uri="{FF2B5EF4-FFF2-40B4-BE49-F238E27FC236}">
                <a16:creationId xmlns:a16="http://schemas.microsoft.com/office/drawing/2014/main" id="{90095FCB-CDF4-91A6-3F6E-9C98CA0A0438}"/>
              </a:ext>
            </a:extLst>
          </p:cNvPr>
          <p:cNvSpPr txBox="1">
            <a:spLocks noChangeArrowheads="1"/>
          </p:cNvSpPr>
          <p:nvPr/>
        </p:nvSpPr>
        <p:spPr bwMode="auto">
          <a:xfrm>
            <a:off x="3957639" y="6205539"/>
            <a:ext cx="4157662"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700">
                <a:solidFill>
                  <a:srgbClr val="3333CC"/>
                </a:solidFill>
                <a:latin typeface="Times New Roman" panose="02020603050405020304" pitchFamily="18" charset="0"/>
              </a:rPr>
              <a:t>CHIẾM HỮU NÔ LỆ</a:t>
            </a:r>
          </a:p>
        </p:txBody>
      </p:sp>
      <p:sp>
        <p:nvSpPr>
          <p:cNvPr id="59414" name="Text Box 23">
            <a:extLst>
              <a:ext uri="{FF2B5EF4-FFF2-40B4-BE49-F238E27FC236}">
                <a16:creationId xmlns:a16="http://schemas.microsoft.com/office/drawing/2014/main" id="{88B4AB41-D95F-5EAC-FDA7-20F15AF76D9D}"/>
              </a:ext>
            </a:extLst>
          </p:cNvPr>
          <p:cNvSpPr txBox="1">
            <a:spLocks noChangeArrowheads="1"/>
          </p:cNvSpPr>
          <p:nvPr/>
        </p:nvSpPr>
        <p:spPr bwMode="auto">
          <a:xfrm>
            <a:off x="3886200" y="7648577"/>
            <a:ext cx="2171700"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100">
                <a:solidFill>
                  <a:srgbClr val="3333CC"/>
                </a:solidFill>
              </a:rPr>
              <a:t>CXNT</a:t>
            </a:r>
          </a:p>
        </p:txBody>
      </p:sp>
      <p:sp>
        <p:nvSpPr>
          <p:cNvPr id="59415" name="Text Box 24">
            <a:extLst>
              <a:ext uri="{FF2B5EF4-FFF2-40B4-BE49-F238E27FC236}">
                <a16:creationId xmlns:a16="http://schemas.microsoft.com/office/drawing/2014/main" id="{653887A6-2968-9AA5-1A28-033244A25EC9}"/>
              </a:ext>
            </a:extLst>
          </p:cNvPr>
          <p:cNvSpPr txBox="1">
            <a:spLocks noChangeArrowheads="1"/>
          </p:cNvSpPr>
          <p:nvPr/>
        </p:nvSpPr>
        <p:spPr bwMode="auto">
          <a:xfrm>
            <a:off x="12915900" y="7658100"/>
            <a:ext cx="1916908" cy="1057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700">
                <a:latin typeface="Times New Roman" panose="02020603050405020304" pitchFamily="18" charset="0"/>
              </a:rPr>
              <a:t>CƠ KHÍ HOÁ, TỰ ĐỘNG HOÁ...</a:t>
            </a:r>
          </a:p>
        </p:txBody>
      </p:sp>
      <p:sp>
        <p:nvSpPr>
          <p:cNvPr id="59416" name="Line 25">
            <a:extLst>
              <a:ext uri="{FF2B5EF4-FFF2-40B4-BE49-F238E27FC236}">
                <a16:creationId xmlns:a16="http://schemas.microsoft.com/office/drawing/2014/main" id="{0AE916E0-831E-79CE-A5DB-8064CE73ADC5}"/>
              </a:ext>
            </a:extLst>
          </p:cNvPr>
          <p:cNvSpPr>
            <a:spLocks noChangeShapeType="1"/>
          </p:cNvSpPr>
          <p:nvPr/>
        </p:nvSpPr>
        <p:spPr bwMode="auto">
          <a:xfrm>
            <a:off x="3886200" y="9332121"/>
            <a:ext cx="11430000" cy="1190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100"/>
          </a:p>
        </p:txBody>
      </p:sp>
      <p:sp>
        <p:nvSpPr>
          <p:cNvPr id="59417" name="Line 26">
            <a:extLst>
              <a:ext uri="{FF2B5EF4-FFF2-40B4-BE49-F238E27FC236}">
                <a16:creationId xmlns:a16="http://schemas.microsoft.com/office/drawing/2014/main" id="{11A748EE-E3D6-4D0B-9441-B87ABF4221FC}"/>
              </a:ext>
            </a:extLst>
          </p:cNvPr>
          <p:cNvSpPr>
            <a:spLocks noChangeShapeType="1"/>
          </p:cNvSpPr>
          <p:nvPr/>
        </p:nvSpPr>
        <p:spPr bwMode="auto">
          <a:xfrm>
            <a:off x="4800600" y="9691689"/>
            <a:ext cx="0" cy="3619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2100"/>
          </a:p>
        </p:txBody>
      </p:sp>
      <p:sp>
        <p:nvSpPr>
          <p:cNvPr id="59418" name="Line 27">
            <a:extLst>
              <a:ext uri="{FF2B5EF4-FFF2-40B4-BE49-F238E27FC236}">
                <a16:creationId xmlns:a16="http://schemas.microsoft.com/office/drawing/2014/main" id="{85F8477A-C09C-F560-BF95-71397497D306}"/>
              </a:ext>
            </a:extLst>
          </p:cNvPr>
          <p:cNvSpPr>
            <a:spLocks noChangeShapeType="1"/>
          </p:cNvSpPr>
          <p:nvPr/>
        </p:nvSpPr>
        <p:spPr bwMode="auto">
          <a:xfrm>
            <a:off x="13716000" y="9691689"/>
            <a:ext cx="0" cy="3619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2100"/>
          </a:p>
        </p:txBody>
      </p:sp>
      <p:sp>
        <p:nvSpPr>
          <p:cNvPr id="59419" name="Line 29">
            <a:extLst>
              <a:ext uri="{FF2B5EF4-FFF2-40B4-BE49-F238E27FC236}">
                <a16:creationId xmlns:a16="http://schemas.microsoft.com/office/drawing/2014/main" id="{21477A78-D548-3CDF-8368-731B325B0E15}"/>
              </a:ext>
            </a:extLst>
          </p:cNvPr>
          <p:cNvSpPr>
            <a:spLocks noChangeShapeType="1"/>
          </p:cNvSpPr>
          <p:nvPr/>
        </p:nvSpPr>
        <p:spPr bwMode="auto">
          <a:xfrm>
            <a:off x="3864771" y="4491039"/>
            <a:ext cx="6641306" cy="5477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2100"/>
          </a:p>
        </p:txBody>
      </p:sp>
      <p:sp>
        <p:nvSpPr>
          <p:cNvPr id="59420" name="Text Box 33">
            <a:extLst>
              <a:ext uri="{FF2B5EF4-FFF2-40B4-BE49-F238E27FC236}">
                <a16:creationId xmlns:a16="http://schemas.microsoft.com/office/drawing/2014/main" id="{AB229E44-4521-64A5-C107-F9D7DE736E1B}"/>
              </a:ext>
            </a:extLst>
          </p:cNvPr>
          <p:cNvSpPr txBox="1">
            <a:spLocks noChangeArrowheads="1"/>
          </p:cNvSpPr>
          <p:nvPr/>
        </p:nvSpPr>
        <p:spPr bwMode="auto">
          <a:xfrm>
            <a:off x="1583532" y="2752724"/>
            <a:ext cx="203596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US" altLang="en-US" sz="2700" b="1"/>
              <a:t>HTKT-XH</a:t>
            </a:r>
          </a:p>
        </p:txBody>
      </p:sp>
      <p:sp>
        <p:nvSpPr>
          <p:cNvPr id="31" name="Content Placeholder 2">
            <a:extLst>
              <a:ext uri="{FF2B5EF4-FFF2-40B4-BE49-F238E27FC236}">
                <a16:creationId xmlns:a16="http://schemas.microsoft.com/office/drawing/2014/main" id="{1AF6F468-73ED-4C2E-8374-C40A4A011CF7}"/>
              </a:ext>
            </a:extLst>
          </p:cNvPr>
          <p:cNvSpPr txBox="1">
            <a:spLocks/>
          </p:cNvSpPr>
          <p:nvPr/>
        </p:nvSpPr>
        <p:spPr bwMode="auto">
          <a:xfrm>
            <a:off x="250033" y="497683"/>
            <a:ext cx="14935194" cy="131445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altLang="en-US" sz="3600" b="1" i="1" dirty="0">
                <a:solidFill>
                  <a:srgbClr val="0000FF"/>
                </a:solidFill>
                <a:cs typeface="Times New Roman" panose="02020603050405020304" pitchFamily="18" charset="0"/>
              </a:rPr>
              <a:t>2.3. </a:t>
            </a:r>
            <a:r>
              <a:rPr lang="en-US" altLang="en-US" sz="3600" b="1" i="1" dirty="0" err="1">
                <a:solidFill>
                  <a:srgbClr val="0000FF"/>
                </a:solidFill>
                <a:cs typeface="Times New Roman" panose="02020603050405020304" pitchFamily="18" charset="0"/>
              </a:rPr>
              <a:t>Chủ</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nghĩa</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xã</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hội</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khoa</a:t>
            </a:r>
            <a:r>
              <a:rPr lang="en-US" altLang="en-US" sz="3600" b="1" i="1" dirty="0">
                <a:solidFill>
                  <a:srgbClr val="0000FF"/>
                </a:solidFill>
                <a:cs typeface="Times New Roman" panose="02020603050405020304" pitchFamily="18" charset="0"/>
              </a:rPr>
              <a:t> </a:t>
            </a:r>
            <a:r>
              <a:rPr lang="en-US" altLang="en-US" sz="3600" b="1" i="1" dirty="0" err="1">
                <a:solidFill>
                  <a:srgbClr val="0000FF"/>
                </a:solidFill>
                <a:cs typeface="Times New Roman" panose="02020603050405020304" pitchFamily="18" charset="0"/>
              </a:rPr>
              <a:t>học</a:t>
            </a:r>
            <a:endParaRPr lang="en-US" altLang="en-US" sz="3600" b="1" i="1" dirty="0">
              <a:solidFill>
                <a:srgbClr val="0000FF"/>
              </a:solidFill>
              <a:cs typeface="Times New Roman" panose="02020603050405020304" pitchFamily="18" charset="0"/>
            </a:endParaRPr>
          </a:p>
          <a:p>
            <a:pPr marL="0" indent="0">
              <a:buNone/>
              <a:defRPr/>
            </a:pPr>
            <a:r>
              <a:rPr lang="en-US" sz="3600" b="1" i="1" dirty="0">
                <a:cs typeface="Times New Roman" panose="02020603050405020304" pitchFamily="18" charset="0"/>
              </a:rPr>
              <a:t>2.3.3. </a:t>
            </a:r>
            <a:r>
              <a:rPr lang="en-US" sz="3600" b="1" i="1" dirty="0" err="1">
                <a:cs typeface="Times New Roman" panose="02020603050405020304" pitchFamily="18" charset="0"/>
              </a:rPr>
              <a:t>Sự</a:t>
            </a:r>
            <a:r>
              <a:rPr lang="en-US" sz="3600" b="1" i="1" dirty="0">
                <a:cs typeface="Times New Roman" panose="02020603050405020304" pitchFamily="18" charset="0"/>
              </a:rPr>
              <a:t> </a:t>
            </a:r>
            <a:r>
              <a:rPr lang="en-US" sz="3600" b="1" i="1" dirty="0" err="1">
                <a:cs typeface="Times New Roman" panose="02020603050405020304" pitchFamily="18" charset="0"/>
              </a:rPr>
              <a:t>phát</a:t>
            </a:r>
            <a:r>
              <a:rPr lang="en-US" sz="3600" b="1" i="1" dirty="0">
                <a:cs typeface="Times New Roman" panose="02020603050405020304" pitchFamily="18" charset="0"/>
              </a:rPr>
              <a:t> </a:t>
            </a:r>
            <a:r>
              <a:rPr lang="en-US" sz="3600" b="1" i="1" dirty="0" err="1">
                <a:cs typeface="Times New Roman" panose="02020603050405020304" pitchFamily="18" charset="0"/>
              </a:rPr>
              <a:t>triển</a:t>
            </a:r>
            <a:r>
              <a:rPr lang="en-US" sz="3600" b="1" i="1" dirty="0">
                <a:cs typeface="Times New Roman" panose="02020603050405020304" pitchFamily="18" charset="0"/>
              </a:rPr>
              <a:t> </a:t>
            </a:r>
            <a:r>
              <a:rPr lang="en-US" sz="3600" b="1" i="1" dirty="0" err="1">
                <a:cs typeface="Times New Roman" panose="02020603050405020304" pitchFamily="18" charset="0"/>
              </a:rPr>
              <a:t>của</a:t>
            </a:r>
            <a:r>
              <a:rPr lang="en-US" sz="3600" b="1" i="1" dirty="0">
                <a:cs typeface="Times New Roman" panose="02020603050405020304" pitchFamily="18" charset="0"/>
              </a:rPr>
              <a:t> </a:t>
            </a:r>
            <a:r>
              <a:rPr lang="en-US" sz="3600" b="1" i="1" dirty="0" err="1">
                <a:cs typeface="Times New Roman" panose="02020603050405020304" pitchFamily="18" charset="0"/>
              </a:rPr>
              <a:t>hình</a:t>
            </a:r>
            <a:r>
              <a:rPr lang="en-US" sz="3600" b="1" i="1" dirty="0">
                <a:cs typeface="Times New Roman" panose="02020603050405020304" pitchFamily="18" charset="0"/>
              </a:rPr>
              <a:t> </a:t>
            </a:r>
            <a:r>
              <a:rPr lang="en-US" sz="3600" b="1" i="1" dirty="0" err="1">
                <a:cs typeface="Times New Roman" panose="02020603050405020304" pitchFamily="18" charset="0"/>
              </a:rPr>
              <a:t>thái</a:t>
            </a:r>
            <a:r>
              <a:rPr lang="en-US" sz="3600" b="1" i="1" dirty="0">
                <a:cs typeface="Times New Roman" panose="02020603050405020304" pitchFamily="18" charset="0"/>
              </a:rPr>
              <a:t> </a:t>
            </a:r>
            <a:r>
              <a:rPr lang="en-US" sz="3600" b="1" i="1" dirty="0" err="1">
                <a:cs typeface="Times New Roman" panose="02020603050405020304" pitchFamily="18" charset="0"/>
              </a:rPr>
              <a:t>kinh</a:t>
            </a:r>
            <a:r>
              <a:rPr lang="en-US" sz="3600" b="1" i="1" dirty="0">
                <a:cs typeface="Times New Roman" panose="02020603050405020304" pitchFamily="18" charset="0"/>
              </a:rPr>
              <a:t> </a:t>
            </a:r>
            <a:r>
              <a:rPr lang="en-US" sz="3600" b="1" i="1" dirty="0" err="1">
                <a:cs typeface="Times New Roman" panose="02020603050405020304" pitchFamily="18" charset="0"/>
              </a:rPr>
              <a:t>tế-xã</a:t>
            </a:r>
            <a:r>
              <a:rPr lang="en-US" sz="3600" b="1" i="1" dirty="0">
                <a:cs typeface="Times New Roman" panose="02020603050405020304" pitchFamily="18" charset="0"/>
              </a:rPr>
              <a:t> </a:t>
            </a:r>
            <a:r>
              <a:rPr lang="en-US" sz="3600" b="1" i="1" dirty="0" err="1">
                <a:cs typeface="Times New Roman" panose="02020603050405020304" pitchFamily="18" charset="0"/>
              </a:rPr>
              <a:t>hội</a:t>
            </a:r>
            <a:r>
              <a:rPr lang="en-US" sz="3600" b="1" i="1" dirty="0">
                <a:cs typeface="Times New Roman" panose="02020603050405020304" pitchFamily="18" charset="0"/>
              </a:rPr>
              <a:t> </a:t>
            </a:r>
            <a:r>
              <a:rPr lang="en-US" sz="3600" b="1" i="1" dirty="0" err="1">
                <a:cs typeface="Times New Roman" panose="02020603050405020304" pitchFamily="18" charset="0"/>
              </a:rPr>
              <a:t>cộng</a:t>
            </a:r>
            <a:r>
              <a:rPr lang="en-US" sz="3600" b="1" i="1" dirty="0">
                <a:cs typeface="Times New Roman" panose="02020603050405020304" pitchFamily="18" charset="0"/>
              </a:rPr>
              <a:t> </a:t>
            </a:r>
            <a:r>
              <a:rPr lang="en-US" sz="3600" b="1" i="1" dirty="0" err="1">
                <a:cs typeface="Times New Roman" panose="02020603050405020304" pitchFamily="18" charset="0"/>
              </a:rPr>
              <a:t>sản</a:t>
            </a:r>
            <a:r>
              <a:rPr lang="en-US" sz="3600" b="1" i="1" dirty="0">
                <a:cs typeface="Times New Roman" panose="02020603050405020304" pitchFamily="18" charset="0"/>
              </a:rPr>
              <a:t> </a:t>
            </a:r>
            <a:r>
              <a:rPr lang="en-US" sz="3600" b="1" i="1" dirty="0" err="1">
                <a:cs typeface="Times New Roman" panose="02020603050405020304" pitchFamily="18" charset="0"/>
              </a:rPr>
              <a:t>chủ</a:t>
            </a:r>
            <a:r>
              <a:rPr lang="en-US" sz="3600" b="1" i="1" dirty="0">
                <a:cs typeface="Times New Roman" panose="02020603050405020304" pitchFamily="18" charset="0"/>
              </a:rPr>
              <a:t> </a:t>
            </a:r>
            <a:r>
              <a:rPr lang="en-US" sz="3600" b="1" i="1" dirty="0" err="1">
                <a:cs typeface="Times New Roman" panose="02020603050405020304" pitchFamily="18" charset="0"/>
              </a:rPr>
              <a:t>nghĩa</a:t>
            </a:r>
            <a:endParaRPr lang="en-US" sz="3600" dirty="0">
              <a:cs typeface="Times New Roman" panose="02020603050405020304" pitchFamily="18" charset="0"/>
            </a:endParaRPr>
          </a:p>
          <a:p>
            <a:pPr marL="0" indent="0">
              <a:buNone/>
              <a:defRPr/>
            </a:pPr>
            <a:endParaRPr lang="en-US" sz="3600" dirty="0">
              <a:latin typeface="Times New Roman" panose="02020603050405020304" pitchFamily="18" charset="0"/>
              <a:cs typeface="Times New Roman" panose="02020603050405020304" pitchFamily="18" charset="0"/>
            </a:endParaRPr>
          </a:p>
        </p:txBody>
      </p:sp>
      <p:sp>
        <p:nvSpPr>
          <p:cNvPr id="59422" name="Title 1">
            <a:extLst>
              <a:ext uri="{FF2B5EF4-FFF2-40B4-BE49-F238E27FC236}">
                <a16:creationId xmlns:a16="http://schemas.microsoft.com/office/drawing/2014/main" id="{71D606D3-8BC5-B633-A2E0-F29ED9A76628}"/>
              </a:ext>
            </a:extLst>
          </p:cNvPr>
          <p:cNvSpPr>
            <a:spLocks noGrp="1"/>
          </p:cNvSpPr>
          <p:nvPr>
            <p:ph type="title"/>
          </p:nvPr>
        </p:nvSpPr>
        <p:spPr>
          <a:xfrm>
            <a:off x="13146883" y="2174084"/>
            <a:ext cx="4962526" cy="3910012"/>
          </a:xfrm>
          <a:ln w="28575">
            <a:solidFill>
              <a:schemeClr val="tx1"/>
            </a:solidFill>
            <a:miter lim="800000"/>
            <a:headEnd/>
            <a:tailEnd/>
          </a:ln>
        </p:spPr>
        <p:txBody>
          <a:bodyPr>
            <a:normAutofit fontScale="90000"/>
          </a:bodyPr>
          <a:lstStyle/>
          <a:p>
            <a:pPr algn="just"/>
            <a:r>
              <a:rPr lang="en-US" altLang="en-US" sz="3600" dirty="0">
                <a:latin typeface="+mn-lt"/>
                <a:cs typeface="Times New Roman" panose="02020603050405020304" pitchFamily="18" charset="0"/>
              </a:rPr>
              <a:t>HT KT – XH CSCN </a:t>
            </a:r>
            <a:r>
              <a:rPr lang="en-US" altLang="en-US" sz="3600" dirty="0" err="1">
                <a:latin typeface="+mn-lt"/>
                <a:cs typeface="Times New Roman" panose="02020603050405020304" pitchFamily="18" charset="0"/>
              </a:rPr>
              <a:t>phát</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triển</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từ</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thấp</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lên</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cao</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giai</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đoạn</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đầu</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là</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thời</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kỳ</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quá</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độ</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sau</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đó</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đến</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giai</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đoạn</a:t>
            </a:r>
            <a:r>
              <a:rPr lang="en-US" altLang="en-US" sz="3600" dirty="0">
                <a:latin typeface="+mn-lt"/>
                <a:cs typeface="Times New Roman" panose="02020603050405020304" pitchFamily="18" charset="0"/>
              </a:rPr>
              <a:t> XHCN </a:t>
            </a:r>
            <a:r>
              <a:rPr lang="en-US" altLang="en-US" sz="3600" dirty="0" err="1">
                <a:latin typeface="+mn-lt"/>
                <a:cs typeface="Times New Roman" panose="02020603050405020304" pitchFamily="18" charset="0"/>
              </a:rPr>
              <a:t>và</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cuối</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cùng</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là</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xã</a:t>
            </a:r>
            <a:r>
              <a:rPr lang="en-US" altLang="en-US" sz="3600" dirty="0">
                <a:latin typeface="+mn-lt"/>
                <a:cs typeface="Times New Roman" panose="02020603050405020304" pitchFamily="18" charset="0"/>
              </a:rPr>
              <a:t> </a:t>
            </a:r>
            <a:r>
              <a:rPr lang="en-US" altLang="en-US" sz="3600" dirty="0" err="1">
                <a:latin typeface="+mn-lt"/>
                <a:cs typeface="Times New Roman" panose="02020603050405020304" pitchFamily="18" charset="0"/>
              </a:rPr>
              <a:t>hội</a:t>
            </a:r>
            <a:r>
              <a:rPr lang="en-US" altLang="en-US" sz="3600" dirty="0">
                <a:latin typeface="+mn-lt"/>
                <a:cs typeface="Times New Roman" panose="02020603050405020304" pitchFamily="18" charset="0"/>
              </a:rPr>
              <a:t> CSCN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3AEF8-1797-70D3-5AB1-4891FC738F33}"/>
              </a:ext>
            </a:extLst>
          </p:cNvPr>
          <p:cNvSpPr>
            <a:spLocks noGrp="1"/>
          </p:cNvSpPr>
          <p:nvPr>
            <p:ph type="title"/>
          </p:nvPr>
        </p:nvSpPr>
        <p:spPr>
          <a:xfrm>
            <a:off x="428626" y="735015"/>
            <a:ext cx="15773400" cy="1987550"/>
          </a:xfrm>
        </p:spPr>
        <p:txBody>
          <a:bodyPr>
            <a:noAutofit/>
          </a:bodyPr>
          <a:lstStyle/>
          <a:p>
            <a:pPr marL="685800" indent="-685800">
              <a:lnSpc>
                <a:spcPct val="115000"/>
              </a:lnSpc>
              <a:spcBef>
                <a:spcPts val="1200"/>
              </a:spcBef>
              <a:tabLst>
                <a:tab pos="10515600" algn="l"/>
              </a:tabLst>
            </a:pPr>
            <a:r>
              <a:rPr lang="pt-BR" sz="3600" b="1" dirty="0">
                <a:solidFill>
                  <a:srgbClr val="000000"/>
                </a:solidFill>
                <a:latin typeface="+mn-lt"/>
                <a:ea typeface="SimSun" panose="02010600030101010101" pitchFamily="2" charset="-122"/>
                <a:cs typeface="Times New Roman" panose="02020603050405020304" pitchFamily="18" charset="0"/>
              </a:rPr>
              <a:t>3. Vai trò nền tảng tư tưởng, lý luận của chủ nghĩa Mác-Lênin </a:t>
            </a:r>
            <a:br>
              <a:rPr lang="en-US" sz="3600" b="1" dirty="0">
                <a:solidFill>
                  <a:srgbClr val="000000"/>
                </a:solidFill>
                <a:latin typeface="+mn-lt"/>
                <a:ea typeface="SimSun" panose="02010600030101010101" pitchFamily="2" charset="-122"/>
                <a:cs typeface="Times New Roman" panose="02020603050405020304" pitchFamily="18" charset="0"/>
              </a:rPr>
            </a:br>
            <a:r>
              <a:rPr lang="en-US" sz="3600" b="1" dirty="0">
                <a:solidFill>
                  <a:srgbClr val="000000"/>
                </a:solidFill>
                <a:latin typeface="+mn-lt"/>
                <a:ea typeface="SimSun" panose="02010600030101010101" pitchFamily="2" charset="-122"/>
                <a:cs typeface="Times New Roman" panose="02020603050405020304" pitchFamily="18" charset="0"/>
              </a:rPr>
              <a:t>3.1. </a:t>
            </a:r>
            <a:r>
              <a:rPr lang="pt-BR" sz="3600" b="1" dirty="0">
                <a:latin typeface="+mn-lt"/>
                <a:ea typeface="SimSun" panose="02010600030101010101" pitchFamily="2" charset="-122"/>
                <a:cs typeface="Times New Roman" panose="02020603050405020304" pitchFamily="18" charset="0"/>
              </a:rPr>
              <a:t>Bản chất khoa học và cách mạng của chủ nghĩa Mác-Lênin</a:t>
            </a:r>
            <a:br>
              <a:rPr lang="en-US" sz="3600" b="1" dirty="0">
                <a:latin typeface="+mn-lt"/>
                <a:ea typeface="SimSun" panose="02010600030101010101" pitchFamily="2" charset="-122"/>
                <a:cs typeface="Times New Roman" panose="02020603050405020304" pitchFamily="18" charset="0"/>
              </a:rPr>
            </a:br>
            <a:endParaRPr lang="en-US" sz="3600" dirty="0">
              <a:latin typeface="+mn-lt"/>
            </a:endParaRPr>
          </a:p>
        </p:txBody>
      </p:sp>
      <p:sp>
        <p:nvSpPr>
          <p:cNvPr id="3" name="Content Placeholder 2">
            <a:extLst>
              <a:ext uri="{FF2B5EF4-FFF2-40B4-BE49-F238E27FC236}">
                <a16:creationId xmlns:a16="http://schemas.microsoft.com/office/drawing/2014/main" id="{2D6F8AF4-7E45-9825-E564-BE2F08481E68}"/>
              </a:ext>
            </a:extLst>
          </p:cNvPr>
          <p:cNvSpPr>
            <a:spLocks noGrp="1"/>
          </p:cNvSpPr>
          <p:nvPr>
            <p:ph idx="1"/>
          </p:nvPr>
        </p:nvSpPr>
        <p:spPr/>
        <p:txBody>
          <a:bodyPr/>
          <a:lstStyle/>
          <a:p>
            <a:pPr marL="0" indent="0">
              <a:buNone/>
            </a:pPr>
            <a:endParaRPr lang="en-US" dirty="0"/>
          </a:p>
        </p:txBody>
      </p:sp>
      <p:sp>
        <p:nvSpPr>
          <p:cNvPr id="5" name="Content Placeholder 2">
            <a:extLst>
              <a:ext uri="{FF2B5EF4-FFF2-40B4-BE49-F238E27FC236}">
                <a16:creationId xmlns:a16="http://schemas.microsoft.com/office/drawing/2014/main" id="{35A112AD-C028-82E9-F639-BEE21768737B}"/>
              </a:ext>
            </a:extLst>
          </p:cNvPr>
          <p:cNvSpPr txBox="1">
            <a:spLocks/>
          </p:cNvSpPr>
          <p:nvPr/>
        </p:nvSpPr>
        <p:spPr>
          <a:xfrm>
            <a:off x="571502" y="2400302"/>
            <a:ext cx="17159288" cy="6788944"/>
          </a:xfrm>
        </p:spPr>
        <p:txBody>
          <a:bodyPr/>
          <a:lst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algn="just">
              <a:lnSpc>
                <a:spcPct val="150000"/>
              </a:lnSpc>
            </a:pPr>
            <a:r>
              <a:rPr lang="en-US" altLang="en-US" sz="3600" dirty="0">
                <a:latin typeface="+mn-lt"/>
                <a:cs typeface="Times New Roman" panose="02020603050405020304" pitchFamily="18" charset="0"/>
              </a:rPr>
              <a:t>+ </a:t>
            </a:r>
            <a:r>
              <a:rPr lang="pt-BR" sz="3600" dirty="0">
                <a:latin typeface="+mn-lt"/>
                <a:ea typeface="Times New Roman" panose="02020603050405020304" pitchFamily="18" charset="0"/>
              </a:rPr>
              <a:t>Chủ nghĩa Mác-Lênin </a:t>
            </a:r>
            <a:r>
              <a:rPr lang="vi-VN" sz="3600" dirty="0">
                <a:latin typeface="+mn-lt"/>
                <a:ea typeface="Times New Roman" panose="02020603050405020304" pitchFamily="18" charset="0"/>
              </a:rPr>
              <a:t>là một hệ thống lý luận khoa học, thể hiện trong toàn bộ </a:t>
            </a:r>
            <a:r>
              <a:rPr lang="pt-BR" sz="3600" dirty="0">
                <a:latin typeface="+mn-lt"/>
                <a:ea typeface="Times New Roman" panose="02020603050405020304" pitchFamily="18" charset="0"/>
              </a:rPr>
              <a:t>ba bộ phận cấu thành </a:t>
            </a:r>
            <a:r>
              <a:rPr lang="vi-VN" sz="3600" dirty="0">
                <a:latin typeface="+mn-lt"/>
                <a:ea typeface="Times New Roman" panose="02020603050405020304" pitchFamily="18" charset="0"/>
              </a:rPr>
              <a:t>học thuyết</a:t>
            </a:r>
            <a:endParaRPr lang="en-US" sz="3600" dirty="0">
              <a:latin typeface="+mn-lt"/>
              <a:ea typeface="Times New Roman" panose="02020603050405020304" pitchFamily="18" charset="0"/>
            </a:endParaRPr>
          </a:p>
          <a:p>
            <a:pPr marL="0" algn="just">
              <a:lnSpc>
                <a:spcPct val="150000"/>
              </a:lnSpc>
            </a:pPr>
            <a:r>
              <a:rPr lang="en-US" altLang="en-US" sz="3600" dirty="0">
                <a:latin typeface="+mn-lt"/>
                <a:cs typeface="Times New Roman" panose="02020603050405020304" pitchFamily="18" charset="0"/>
              </a:rPr>
              <a:t>+ </a:t>
            </a:r>
            <a:r>
              <a:rPr lang="vi-VN" sz="3600" dirty="0">
                <a:latin typeface="+mn-lt"/>
                <a:ea typeface="Times New Roman" panose="02020603050405020304" pitchFamily="18" charset="0"/>
              </a:rPr>
              <a:t>Chủ nghĩa Mác-Lênin là học thuyết duy nhất nêu rõ mục tiêu, con đường, lực lượng, phương thức giải phóng xã hội, giải phóng giai cấp, giải phóng con người</a:t>
            </a:r>
            <a:endParaRPr lang="en-US" sz="3600" dirty="0">
              <a:latin typeface="+mn-lt"/>
              <a:ea typeface="Times New Roman" panose="02020603050405020304" pitchFamily="18" charset="0"/>
            </a:endParaRPr>
          </a:p>
          <a:p>
            <a:pPr marL="0" algn="just">
              <a:lnSpc>
                <a:spcPct val="150000"/>
              </a:lnSpc>
            </a:pPr>
            <a:r>
              <a:rPr lang="en-US" altLang="en-US" sz="3600" dirty="0">
                <a:latin typeface="+mn-lt"/>
                <a:cs typeface="Times New Roman" panose="02020603050405020304" pitchFamily="18" charset="0"/>
              </a:rPr>
              <a:t>+ </a:t>
            </a:r>
            <a:r>
              <a:rPr lang="vi-VN" sz="3600" dirty="0">
                <a:latin typeface="+mn-lt"/>
                <a:ea typeface="Times New Roman" panose="02020603050405020304" pitchFamily="18" charset="0"/>
              </a:rPr>
              <a:t>Chủ nghĩa Mác-Lênin là một học thuyết mở, sống động, không ngừng tự phê phán, tự đổi mới, bổ sung và phát triển trong thực tiễn cách mạng</a:t>
            </a:r>
            <a:endParaRPr lang="en-US" sz="3600" dirty="0">
              <a:latin typeface="+mn-lt"/>
              <a:ea typeface="Times New Roman" panose="02020603050405020304" pitchFamily="18" charset="0"/>
              <a:cs typeface="Times New Roman" panose="02020603050405020304" pitchFamily="18" charset="0"/>
            </a:endParaRPr>
          </a:p>
          <a:p>
            <a:pPr marL="0" algn="just">
              <a:lnSpc>
                <a:spcPct val="150000"/>
              </a:lnSpc>
            </a:pPr>
            <a:r>
              <a:rPr lang="en-US" altLang="en-US" sz="3600" dirty="0">
                <a:latin typeface="+mn-lt"/>
                <a:cs typeface="Times New Roman" panose="02020603050405020304" pitchFamily="18" charset="0"/>
              </a:rPr>
              <a:t>+ </a:t>
            </a:r>
            <a:r>
              <a:rPr lang="vi-VN" sz="3600" dirty="0">
                <a:latin typeface="+mn-lt"/>
                <a:ea typeface="Times New Roman" panose="02020603050405020304" pitchFamily="18" charset="0"/>
              </a:rPr>
              <a:t>Chủ nghĩa Mác-Lênin là học thuyết </a:t>
            </a:r>
            <a:r>
              <a:rPr lang="pt-BR" sz="3600" dirty="0">
                <a:latin typeface="+mn-lt"/>
                <a:ea typeface="Times New Roman" panose="02020603050405020304" pitchFamily="18" charset="0"/>
              </a:rPr>
              <a:t>cách mạng, </a:t>
            </a:r>
            <a:r>
              <a:rPr lang="vi-VN" sz="3600" dirty="0">
                <a:latin typeface="+mn-lt"/>
                <a:ea typeface="Times New Roman" panose="02020603050405020304" pitchFamily="18" charset="0"/>
              </a:rPr>
              <a:t>có ý nghĩa thực tiễn, không chỉ giải thích thế giới mà là cải tạo xã hội, xây dựng chủ nghĩa xã hội hiện thực</a:t>
            </a:r>
            <a:endParaRPr lang="en-US" altLang="en-US" sz="3600" dirty="0">
              <a:latin typeface="+mn-lt"/>
              <a:cs typeface="Times New Roman" panose="02020603050405020304" pitchFamily="18" charset="0"/>
            </a:endParaRPr>
          </a:p>
          <a:p>
            <a:pPr marL="0"/>
            <a:endParaRPr lang="en-US" altLang="en-US" sz="4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0844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a:extLst>
              <a:ext uri="{FF2B5EF4-FFF2-40B4-BE49-F238E27FC236}">
                <a16:creationId xmlns:a16="http://schemas.microsoft.com/office/drawing/2014/main" id="{5FE5F946-510C-43B0-6DBC-86926B577C4E}"/>
              </a:ext>
            </a:extLst>
          </p:cNvPr>
          <p:cNvSpPr>
            <a:spLocks noChangeArrowheads="1"/>
          </p:cNvSpPr>
          <p:nvPr/>
        </p:nvSpPr>
        <p:spPr bwMode="auto">
          <a:xfrm>
            <a:off x="561975" y="1928649"/>
            <a:ext cx="15663862" cy="1651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 typeface="Wingdings" panose="05000000000000000000" pitchFamily="2" charset="2"/>
              <a:buChar char="v"/>
            </a:pPr>
            <a:r>
              <a:rPr lang="pt-BR" altLang="vi-VN" sz="3600" dirty="0">
                <a:latin typeface="+mn-lt"/>
                <a:cs typeface="Times New Roman" panose="02020603050405020304" pitchFamily="18" charset="0"/>
              </a:rPr>
              <a:t>Là cơ sở lý luận của các Đảng Cộng sản trong việc hoạch định Cương lĩnh, đường lối lãnh đạo, là hệ tư tưởng của giai cấp công nhân...</a:t>
            </a:r>
            <a:endParaRPr lang="en-US" altLang="en-US" sz="3600" dirty="0">
              <a:solidFill>
                <a:srgbClr val="000066"/>
              </a:solidFill>
              <a:latin typeface="+mn-lt"/>
              <a:cs typeface="Times New Roman" panose="02020603050405020304" pitchFamily="18" charset="0"/>
            </a:endParaRPr>
          </a:p>
        </p:txBody>
      </p:sp>
      <p:cxnSp>
        <p:nvCxnSpPr>
          <p:cNvPr id="11" name="Straight Connector 10">
            <a:extLst>
              <a:ext uri="{FF2B5EF4-FFF2-40B4-BE49-F238E27FC236}">
                <a16:creationId xmlns:a16="http://schemas.microsoft.com/office/drawing/2014/main" id="{70EC752D-050C-EFE4-03C5-22222262320C}"/>
              </a:ext>
            </a:extLst>
          </p:cNvPr>
          <p:cNvCxnSpPr/>
          <p:nvPr/>
        </p:nvCxnSpPr>
        <p:spPr>
          <a:xfrm>
            <a:off x="2286000" y="964408"/>
            <a:ext cx="13716000" cy="2380"/>
          </a:xfrm>
          <a:prstGeom prst="line">
            <a:avLst/>
          </a:prstGeom>
          <a:ln>
            <a:noFill/>
          </a:ln>
        </p:spPr>
        <p:style>
          <a:lnRef idx="3">
            <a:schemeClr val="accent6"/>
          </a:lnRef>
          <a:fillRef idx="0">
            <a:schemeClr val="accent6"/>
          </a:fillRef>
          <a:effectRef idx="2">
            <a:schemeClr val="accent6"/>
          </a:effectRef>
          <a:fontRef idx="minor">
            <a:schemeClr val="tx1"/>
          </a:fontRef>
        </p:style>
      </p:cxnSp>
      <p:sp>
        <p:nvSpPr>
          <p:cNvPr id="61445" name="Rectangle 1">
            <a:extLst>
              <a:ext uri="{FF2B5EF4-FFF2-40B4-BE49-F238E27FC236}">
                <a16:creationId xmlns:a16="http://schemas.microsoft.com/office/drawing/2014/main" id="{F95A3184-F275-8739-1FB9-227A6CF481F0}"/>
              </a:ext>
            </a:extLst>
          </p:cNvPr>
          <p:cNvSpPr>
            <a:spLocks noChangeArrowheads="1"/>
          </p:cNvSpPr>
          <p:nvPr/>
        </p:nvSpPr>
        <p:spPr bwMode="auto">
          <a:xfrm>
            <a:off x="542926" y="142214"/>
            <a:ext cx="13716000" cy="1300295"/>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19044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3600" b="1" dirty="0">
                <a:solidFill>
                  <a:srgbClr val="FF0000"/>
                </a:solidFill>
                <a:latin typeface="+mn-lt"/>
                <a:cs typeface="Times New Roman" panose="02020603050405020304" pitchFamily="18" charset="0"/>
              </a:rPr>
              <a:t>3.2</a:t>
            </a:r>
            <a:r>
              <a:rPr lang="vi-VN" altLang="vi-VN" sz="3600" b="1" dirty="0">
                <a:solidFill>
                  <a:srgbClr val="FF0000"/>
                </a:solidFill>
                <a:latin typeface="+mn-lt"/>
                <a:cs typeface="Times New Roman" panose="02020603050405020304" pitchFamily="18" charset="0"/>
              </a:rPr>
              <a:t>. </a:t>
            </a:r>
            <a:r>
              <a:rPr lang="pt-BR" altLang="vi-VN" sz="3600" b="1" dirty="0">
                <a:solidFill>
                  <a:srgbClr val="FF0000"/>
                </a:solidFill>
                <a:latin typeface="+mn-lt"/>
                <a:cs typeface="Times New Roman" panose="02020603050405020304" pitchFamily="18" charset="0"/>
              </a:rPr>
              <a:t>Chủ nghĩa Mác – Lênin là nền tảng tư tưởng, kim chỉ nam cho hành động của các Đảng Cộng sản</a:t>
            </a:r>
            <a:endParaRPr lang="en-US" altLang="vi-VN" sz="3600" b="1" dirty="0">
              <a:solidFill>
                <a:srgbClr val="FF0000"/>
              </a:solidFill>
              <a:latin typeface="+mn-lt"/>
              <a:cs typeface="Times New Roman" panose="02020603050405020304" pitchFamily="18" charset="0"/>
            </a:endParaRPr>
          </a:p>
        </p:txBody>
      </p:sp>
      <p:sp>
        <p:nvSpPr>
          <p:cNvPr id="61446" name="Rectangle 11">
            <a:extLst>
              <a:ext uri="{FF2B5EF4-FFF2-40B4-BE49-F238E27FC236}">
                <a16:creationId xmlns:a16="http://schemas.microsoft.com/office/drawing/2014/main" id="{D956AB31-A9CC-3CCE-B40A-41C013E206E3}"/>
              </a:ext>
            </a:extLst>
          </p:cNvPr>
          <p:cNvSpPr>
            <a:spLocks noChangeArrowheads="1"/>
          </p:cNvSpPr>
          <p:nvPr/>
        </p:nvSpPr>
        <p:spPr bwMode="auto">
          <a:xfrm>
            <a:off x="726283" y="3855969"/>
            <a:ext cx="15335250" cy="248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 typeface="Wingdings" panose="05000000000000000000" pitchFamily="2" charset="2"/>
              <a:buChar char="v"/>
            </a:pPr>
            <a:r>
              <a:rPr lang="pt-BR" altLang="vi-VN" sz="3600" i="1" dirty="0">
                <a:latin typeface="Times New Roman" panose="02020603050405020304" pitchFamily="18" charset="0"/>
                <a:cs typeface="Times New Roman" panose="02020603050405020304" pitchFamily="18" charset="0"/>
              </a:rPr>
              <a:t> </a:t>
            </a:r>
            <a:r>
              <a:rPr lang="pt-BR" altLang="vi-VN" sz="3600" dirty="0">
                <a:latin typeface="+mn-lt"/>
                <a:cs typeface="Times New Roman" panose="02020603050405020304" pitchFamily="18" charset="0"/>
              </a:rPr>
              <a:t>Đảng Cộng sản VN khẳng định, cùng với chủ nghĩa Mác – Lênin, tư tưởng Hồ Chí Minh là nên tảng tư tưởng và kim chỉ nam cho hành động của Đảng và sự nghiệp cách mạng của nhân dân.</a:t>
            </a:r>
            <a:endParaRPr lang="en-US" altLang="vi-VN" sz="3600" dirty="0">
              <a:latin typeface="+mn-lt"/>
              <a:cs typeface="Times New Roman" panose="02020603050405020304" pitchFamily="18" charset="0"/>
            </a:endParaRPr>
          </a:p>
        </p:txBody>
      </p:sp>
      <p:sp>
        <p:nvSpPr>
          <p:cNvPr id="282626" name="Rectangle 2">
            <a:extLst>
              <a:ext uri="{FF2B5EF4-FFF2-40B4-BE49-F238E27FC236}">
                <a16:creationId xmlns:a16="http://schemas.microsoft.com/office/drawing/2014/main" id="{647EE5C2-0590-A484-2499-AD55F66B2378}"/>
              </a:ext>
            </a:extLst>
          </p:cNvPr>
          <p:cNvSpPr>
            <a:spLocks noChangeArrowheads="1"/>
          </p:cNvSpPr>
          <p:nvPr/>
        </p:nvSpPr>
        <p:spPr bwMode="auto">
          <a:xfrm>
            <a:off x="890587" y="6660484"/>
            <a:ext cx="15335250" cy="2482667"/>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85800" algn="just">
              <a:lnSpc>
                <a:spcPct val="150000"/>
              </a:lnSpc>
              <a:buFont typeface="Wingdings" pitchFamily="2" charset="2"/>
              <a:buChar char="v"/>
              <a:tabLst>
                <a:tab pos="342900" algn="l"/>
                <a:tab pos="514350" algn="l"/>
              </a:tabLst>
              <a:defRPr/>
            </a:pPr>
            <a:r>
              <a:rPr lang="pt-BR" sz="3600" dirty="0">
                <a:cs typeface="Times New Roman" pitchFamily="18" charset="0"/>
              </a:rPr>
              <a:t>Học tập, nghiên cứu chủ nghĩa Mác – lê nin giúp mỗi người hình thành thế giới quan, phương pháp luận khoa học để hiểu rõ mục đích, con đường, bước đi của sự nghiệp quá độ xây dựng CNXH.</a:t>
            </a:r>
          </a:p>
        </p:txBody>
      </p:sp>
    </p:spTree>
  </p:cSld>
  <p:clrMapOvr>
    <a:masterClrMapping/>
  </p:clrMapOvr>
  <p:transition spd="slow">
    <p:circl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2870</Words>
  <Application>Microsoft Office PowerPoint</Application>
  <PresentationFormat>Custom</PresentationFormat>
  <Paragraphs>187</Paragraphs>
  <Slides>41</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Times New Roman</vt:lpstr>
      <vt:lpstr>SimSun</vt:lpstr>
      <vt:lpstr>Wingdings</vt:lpstr>
      <vt:lpstr>Verdana</vt:lpstr>
      <vt:lpstr>Arial Bold</vt:lpstr>
      <vt:lpstr>Roboto</vt:lpstr>
      <vt:lpstr>Arial</vt:lpstr>
      <vt:lpstr>Calibri</vt:lpstr>
      <vt:lpstr>.VnArial Narrow</vt:lpstr>
      <vt:lpstr>.VnTime</vt:lpstr>
      <vt:lpstr>Office Theme</vt:lpstr>
      <vt:lpstr>Chương 1</vt:lpstr>
      <vt:lpstr>PowerPoint Presentation</vt:lpstr>
      <vt:lpstr> Chủ nghĩa Mác – Lênin là hệ thống các quan điểm và học thuyết khoa học do C. Mác và Ph. Ăngghen xây dựng, được V. I. Lênin bảo vệ và phát triển. Chủ nghĩa Mác-Lênin là 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vt:lpstr>
      <vt:lpstr>PowerPoint Presentation</vt:lpstr>
      <vt:lpstr>PowerPoint Presentation</vt:lpstr>
      <vt:lpstr>Nhân tố chủ quan </vt:lpstr>
      <vt:lpstr>Nhân tố chủ quan </vt:lpstr>
      <vt:lpstr> 2. Các bộ phận cấu thành của chủ nghĩa Mác-Lênin 2.1. Triết học Mác – Lênin 2.1.1. Chủ nghĩa duy vật biện chứng </vt:lpstr>
      <vt:lpstr>  </vt:lpstr>
      <vt:lpstr>PowerPoint Presentation</vt:lpstr>
      <vt:lpstr>PowerPoint Presentation</vt:lpstr>
      <vt:lpstr> Phép biện chứng duy vật</vt:lpstr>
      <vt:lpstr>PowerPoint Presentation</vt:lpstr>
      <vt:lpstr>PowerPoint Presentation</vt:lpstr>
      <vt:lpstr>2.1.1. Chủ nghĩa duy vật biện chứng </vt:lpstr>
      <vt:lpstr>PowerPoint Presentation</vt:lpstr>
      <vt:lpstr>PowerPoint Presentation</vt:lpstr>
      <vt:lpstr>Hàng hóa</vt:lpstr>
      <vt:lpstr>PowerPoint Presentation</vt:lpstr>
      <vt:lpstr>Hàng hóa (A) = Hàng hoá (B)</vt:lpstr>
      <vt:lpstr>PowerPoint Presentation</vt:lpstr>
      <vt:lpstr>PowerPoint Presentation</vt:lpstr>
      <vt:lpstr>PowerPoint Presentation</vt:lpstr>
      <vt:lpstr>Hàng hóa sức lao động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 Là cuộc cách mạng nhằm thay thế chế độ tư bản chủ nghĩa lỗi thời bằng chế độ xã hội chủ nghĩa. Trong cuộc cách mạng đó, giai cấp công nhân là giai cấp lãnh đạo và cùng với quần chúng nhân dân lao dộng xây dựng một xã hội công bằng, dân chủ, văn minh.</vt:lpstr>
      <vt:lpstr> - Chính trị: Lật đổ chính quyền tư sản, thiết lập quyền lực chính trị về tay mình... - Kinh tế: Phát triển lực lượng sản xuất, tiến hành CNH xã hội chủ nghĩa, nâng cao năng suất lao động xã hội - Xã hội:  Xây dựng con người mới, xây dựng đạo đức, lối sống mới xã hội chủ nghĩa.  </vt:lpstr>
      <vt:lpstr>HT KT – XH CSCN phát triển từ thấp lên cao; giai đoạn đầu là thời kỳ quá độ sau đó đến giai đoạn XHCN và cuối cùng là xã hội CSCN</vt:lpstr>
      <vt:lpstr>3. Vai trò nền tảng tư tưởng, lý luận của chủ nghĩa Mác-Lênin  3.1. Bản chất khoa học và cách mạng của chủ nghĩa Mác-Lênin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KHOA LÝ LUẬN CHÍNH TRỊ</dc:title>
  <dc:creator>ADMIN</dc:creator>
  <cp:lastModifiedBy>Do Thi Ngat</cp:lastModifiedBy>
  <cp:revision>6</cp:revision>
  <dcterms:created xsi:type="dcterms:W3CDTF">2006-08-16T00:00:00Z</dcterms:created>
  <dcterms:modified xsi:type="dcterms:W3CDTF">2024-08-26T02:16:53Z</dcterms:modified>
  <dc:identifier>DAGOfEauIwg</dc:identifier>
</cp:coreProperties>
</file>