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613" r:id="rId2"/>
    <p:sldId id="1110" r:id="rId3"/>
    <p:sldId id="1030" r:id="rId4"/>
    <p:sldId id="583" r:id="rId5"/>
    <p:sldId id="584" r:id="rId6"/>
    <p:sldId id="585" r:id="rId7"/>
    <p:sldId id="933" r:id="rId8"/>
    <p:sldId id="590" r:id="rId9"/>
    <p:sldId id="934" r:id="rId10"/>
    <p:sldId id="935" r:id="rId11"/>
    <p:sldId id="1070" r:id="rId12"/>
    <p:sldId id="1071" r:id="rId13"/>
    <p:sldId id="1112" r:id="rId14"/>
    <p:sldId id="1073" r:id="rId15"/>
    <p:sldId id="1074" r:id="rId16"/>
    <p:sldId id="1075" r:id="rId17"/>
    <p:sldId id="1076" r:id="rId18"/>
    <p:sldId id="610" r:id="rId19"/>
    <p:sldId id="942" r:id="rId20"/>
    <p:sldId id="598" r:id="rId21"/>
    <p:sldId id="599" r:id="rId22"/>
    <p:sldId id="600" r:id="rId23"/>
    <p:sldId id="601" r:id="rId24"/>
    <p:sldId id="943" r:id="rId25"/>
    <p:sldId id="1023" r:id="rId26"/>
    <p:sldId id="1024" r:id="rId27"/>
    <p:sldId id="608" r:id="rId28"/>
    <p:sldId id="609" r:id="rId29"/>
    <p:sldId id="944" r:id="rId30"/>
    <p:sldId id="948" r:id="rId31"/>
    <p:sldId id="949" r:id="rId32"/>
    <p:sldId id="1111" r:id="rId33"/>
  </p:sldIdLst>
  <p:sldSz cx="12192000" cy="6858000"/>
  <p:notesSz cx="6858000" cy="9144000"/>
  <p:custDataLst>
    <p:tags r:id="rId3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39900"/>
    <a:srgbClr val="99CC00"/>
    <a:srgbClr val="FF4040"/>
    <a:srgbClr val="006600"/>
    <a:srgbClr val="FFFFFF"/>
    <a:srgbClr val="0000FF"/>
    <a:srgbClr val="D68751"/>
    <a:srgbClr val="FBD1C9"/>
    <a:srgbClr val="F6992D"/>
    <a:srgbClr val="EFBE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5" d="100"/>
          <a:sy n="55" d="100"/>
        </p:scale>
        <p:origin x="1028" y="44"/>
      </p:cViewPr>
      <p:guideLst/>
    </p:cSldViewPr>
  </p:slideViewPr>
  <p:notesTextViewPr>
    <p:cViewPr>
      <p:scale>
        <a:sx n="1" d="1"/>
        <a:sy n="1" d="1"/>
      </p:scale>
      <p:origin x="0" y="0"/>
    </p:cViewPr>
  </p:notesTextViewPr>
  <p:sorterViewPr>
    <p:cViewPr>
      <p:scale>
        <a:sx n="100" d="100"/>
        <a:sy n="100" d="100"/>
      </p:scale>
      <p:origin x="0" y="-39138"/>
    </p:cViewPr>
  </p:sorter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10</a:t>
            </a:fld>
            <a:endParaRPr lang="en-US" altLang="vi-VN">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altLang="en-US" sz="1200" b="0" i="0" u="none" strike="noStrike" kern="1200" cap="none" spc="0" normalizeH="0" baseline="0" noProof="0" dirty="0">
                <a:ln>
                  <a:noFill/>
                </a:ln>
                <a:solidFill>
                  <a:prstClr val="black"/>
                </a:solidFill>
                <a:effectLst/>
                <a:uLnTx/>
                <a:uFillTx/>
                <a:latin typeface=".VnTime" panose="020B7200000000000000"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VnTime" panose="020B7200000000000000" pitchFamily="34" charset="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900474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1A2A15C-5D0E-4451-A0A5-A085C925EC71}" type="slidenum">
              <a:rPr kumimoji="0" lang="en-US" altLang="vi-VN"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vi-VN"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204317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1A2A15C-5D0E-4451-A0A5-A085C925EC71}" type="slidenum">
              <a:rPr kumimoji="0" lang="en-US" altLang="vi-VN"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vi-VN"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3988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760D778-0636-47C4-9BED-50D16FD66F9A}"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2980177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19</a:t>
            </a:fld>
            <a:endParaRPr lang="en-US" altLang="vi-VN">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24</a:t>
            </a:fld>
            <a:endParaRPr lang="en-US" altLang="vi-VN">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58205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9/1/2024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95D731FB-3C2E-7B2D-14F7-BD97936EF3CB}"/>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F6ECBE12-B676-0149-5056-7862EF3DCABD}"/>
              </a:ext>
            </a:extLst>
          </p:cNvPr>
          <p:cNvSpPr/>
          <p:nvPr/>
        </p:nvSpPr>
        <p:spPr>
          <a:xfrm>
            <a:off x="4284133" y="1390932"/>
            <a:ext cx="2556934" cy="676198"/>
          </a:xfrm>
          <a:prstGeom prst="parallelogram">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9D06A66-2F53-A43F-0369-BC468BFCF119}"/>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contrast="40000"/>
                    </a14:imgEffect>
                  </a14:imgLayer>
                </a14:imgProps>
              </a:ext>
            </a:extLst>
          </a:blip>
          <a:srcRect t="3572"/>
          <a:stretch/>
        </p:blipFill>
        <p:spPr>
          <a:xfrm>
            <a:off x="141402" y="619685"/>
            <a:ext cx="12050597" cy="5894253"/>
          </a:xfrm>
          <a:prstGeom prst="rect">
            <a:avLst/>
          </a:prstGeom>
          <a:effectLst>
            <a:softEdge rad="317500"/>
          </a:effectLst>
        </p:spPr>
      </p:pic>
      <p:sp>
        <p:nvSpPr>
          <p:cNvPr id="6" name="TextBox 5">
            <a:extLst>
              <a:ext uri="{FF2B5EF4-FFF2-40B4-BE49-F238E27FC236}">
                <a16:creationId xmlns:a16="http://schemas.microsoft.com/office/drawing/2014/main" id="{8EDEFB28-AFF8-63E1-4F6D-86EED7E73C13}"/>
              </a:ext>
            </a:extLst>
          </p:cNvPr>
          <p:cNvSpPr txBox="1"/>
          <p:nvPr/>
        </p:nvSpPr>
        <p:spPr>
          <a:xfrm>
            <a:off x="0" y="2241557"/>
            <a:ext cx="12191999" cy="784830"/>
          </a:xfrm>
          <a:prstGeom prst="rect">
            <a:avLst/>
          </a:prstGeom>
          <a:noFill/>
        </p:spPr>
        <p:txBody>
          <a:bodyPr wrap="square" rtlCol="0">
            <a:spAutoFit/>
          </a:bodyPr>
          <a:lstStyle/>
          <a:p>
            <a:pPr algn="ctr"/>
            <a:r>
              <a:rPr lang="en-US" sz="4500" b="1" dirty="0" err="1">
                <a:solidFill>
                  <a:schemeClr val="bg1"/>
                </a:solidFill>
                <a:latin typeface="Arial" panose="020B0604020202020204" pitchFamily="34" charset="0"/>
                <a:cs typeface="Arial" panose="020B0604020202020204" pitchFamily="34" charset="0"/>
              </a:rPr>
              <a:t>KHÁI</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QUÁT</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VỀ</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CHỦ</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NGHĨA</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MÁC</a:t>
            </a:r>
            <a:r>
              <a:rPr lang="en-US" sz="4500" b="1" dirty="0">
                <a:solidFill>
                  <a:schemeClr val="bg1"/>
                </a:solidFill>
                <a:latin typeface="Arial" panose="020B0604020202020204" pitchFamily="34" charset="0"/>
                <a:cs typeface="Arial" panose="020B0604020202020204" pitchFamily="34" charset="0"/>
              </a:rPr>
              <a:t> - </a:t>
            </a:r>
            <a:r>
              <a:rPr lang="en-US" sz="4500" b="1" dirty="0" err="1">
                <a:solidFill>
                  <a:schemeClr val="bg1"/>
                </a:solidFill>
                <a:latin typeface="Arial" panose="020B0604020202020204" pitchFamily="34" charset="0"/>
                <a:cs typeface="Arial" panose="020B0604020202020204" pitchFamily="34" charset="0"/>
              </a:rPr>
              <a:t>LÊNIN</a:t>
            </a:r>
            <a:endParaRPr lang="en-US" sz="4500" b="1"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2EF1A59-CF9E-230F-9034-A3D2FCB3515A}"/>
              </a:ext>
            </a:extLst>
          </p:cNvPr>
          <p:cNvSpPr txBox="1"/>
          <p:nvPr/>
        </p:nvSpPr>
        <p:spPr>
          <a:xfrm>
            <a:off x="0" y="1384047"/>
            <a:ext cx="12192000" cy="784830"/>
          </a:xfrm>
          <a:prstGeom prst="rect">
            <a:avLst/>
          </a:prstGeom>
          <a:noFill/>
        </p:spPr>
        <p:txBody>
          <a:bodyPr wrap="square" rtlCol="0">
            <a:spAutoFit/>
          </a:bodyPr>
          <a:lstStyle/>
          <a:p>
            <a:pPr algn="ctr"/>
            <a:r>
              <a:rPr lang="en-US" sz="4500" b="1" u="sng" dirty="0" err="1">
                <a:solidFill>
                  <a:srgbClr val="FFFFFF"/>
                </a:solidFill>
                <a:latin typeface="Arial" panose="020B0604020202020204" pitchFamily="34" charset="0"/>
                <a:cs typeface="Arial" panose="020B0604020202020204" pitchFamily="34" charset="0"/>
              </a:rPr>
              <a:t>Chương</a:t>
            </a:r>
            <a:r>
              <a:rPr lang="en-US" sz="4500" b="1" u="sng" dirty="0">
                <a:solidFill>
                  <a:srgbClr val="FFFFFF"/>
                </a:solidFill>
                <a:latin typeface="Arial" panose="020B0604020202020204" pitchFamily="34" charset="0"/>
                <a:cs typeface="Arial" panose="020B0604020202020204" pitchFamily="34" charset="0"/>
              </a:rPr>
              <a:t> 1:</a:t>
            </a:r>
          </a:p>
        </p:txBody>
      </p:sp>
      <p:pic>
        <p:nvPicPr>
          <p:cNvPr id="9" name="Picture 8" descr="A group of men with different facial hair&#10;&#10;Description automatically generated">
            <a:extLst>
              <a:ext uri="{FF2B5EF4-FFF2-40B4-BE49-F238E27FC236}">
                <a16:creationId xmlns:a16="http://schemas.microsoft.com/office/drawing/2014/main" id="{3EF885AB-6E0A-6A28-7111-DC7A17052B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8348" y="3314611"/>
            <a:ext cx="4615303" cy="2680212"/>
          </a:xfrm>
          <a:prstGeom prst="rect">
            <a:avLst/>
          </a:prstGeom>
        </p:spPr>
      </p:pic>
    </p:spTree>
    <p:extLst>
      <p:ext uri="{BB962C8B-B14F-4D97-AF65-F5344CB8AC3E}">
        <p14:creationId xmlns:p14="http://schemas.microsoft.com/office/powerpoint/2010/main" val="4119947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C44B82A-5339-3053-13B7-D68860C8C582}"/>
              </a:ext>
            </a:extLst>
          </p:cNvPr>
          <p:cNvSpPr>
            <a:spLocks noGrp="1"/>
          </p:cNvSpPr>
          <p:nvPr>
            <p:ph idx="1"/>
          </p:nvPr>
        </p:nvSpPr>
        <p:spPr>
          <a:xfrm>
            <a:off x="45720" y="756671"/>
            <a:ext cx="12100560" cy="5770737"/>
          </a:xfrm>
        </p:spPr>
        <p:txBody>
          <a:bodyPr/>
          <a:lstStyle/>
          <a:p>
            <a:pPr marL="0" indent="0" algn="ctr">
              <a:lnSpc>
                <a:spcPct val="115000"/>
              </a:lnSpc>
              <a:spcBef>
                <a:spcPts val="600"/>
              </a:spcBef>
              <a:buNone/>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p>
          <a:p>
            <a:pPr marL="0" indent="231775">
              <a:lnSpc>
                <a:spcPct val="115000"/>
              </a:lnSpc>
              <a:spcBef>
                <a:spcPts val="600"/>
              </a:spcBef>
              <a:buNone/>
              <a:tabLst>
                <a:tab pos="5257800" algn="l"/>
              </a:tabLst>
            </a:pPr>
            <a:r>
              <a:rPr lang="pt-BR"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pt-BR" sz="2400" dirty="0">
                <a:effectLst/>
                <a:latin typeface="Arial" panose="020B0604020202020204" pitchFamily="34" charset="0"/>
                <a:ea typeface="Times New Roman" panose="02020603050405020304" pitchFamily="18" charset="0"/>
                <a:cs typeface="Arial" panose="020B0604020202020204" pitchFamily="34" charset="0"/>
              </a:rPr>
              <a:t>Trình bày khái quát được quá trình hình thành và phát triển của chủ nghĩa Mác-Lênin qua các giai đoạn; </a:t>
            </a:r>
            <a:r>
              <a:rPr lang="vi-VN" sz="2400" dirty="0">
                <a:effectLst/>
                <a:latin typeface="Arial" panose="020B0604020202020204" pitchFamily="34" charset="0"/>
                <a:ea typeface="Times New Roman" panose="02020603050405020304" pitchFamily="18" charset="0"/>
                <a:cs typeface="Arial" panose="020B0604020202020204" pitchFamily="34" charset="0"/>
              </a:rPr>
              <a:t>phân tích được các nội dung trọng tâm </a:t>
            </a:r>
            <a:r>
              <a:rPr lang="pt-BR" sz="2400" dirty="0">
                <a:effectLst/>
                <a:latin typeface="Arial" panose="020B0604020202020204" pitchFamily="34" charset="0"/>
                <a:ea typeface="Times New Roman" panose="02020603050405020304" pitchFamily="18" charset="0"/>
                <a:cs typeface="Arial" panose="020B0604020202020204" pitchFamily="34" charset="0"/>
              </a:rPr>
              <a:t>của chủ nghĩa Mác-Lênin; nêu được vai trò nền tảng tư tưởng, kim chỉ nam của chủ nghĩa Mác-Lênin đối với cách mạng Việt Nam.</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Có nhận thức đúng đắn, vận dụng được những kiến thức đã học về chủ nghĩa Mác-Lênin để giải quyết những vấn đề trong học tập và thực tiễn cuộc sống.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Có ý thức tích cực, sáng tạo, chủ động trong học tập và giải quyết các vấn đề của cuộc sống; </a:t>
            </a:r>
            <a:r>
              <a:rPr lang="it-IT" sz="2400" dirty="0">
                <a:effectLst/>
                <a:latin typeface="Arial" panose="020B0604020202020204" pitchFamily="34" charset="0"/>
                <a:ea typeface="Times New Roman" panose="02020603050405020304" pitchFamily="18" charset="0"/>
                <a:cs typeface="Arial" panose="020B0604020202020204" pitchFamily="34" charset="0"/>
              </a:rPr>
              <a:t>xây dựng thái độ học tập khoa học, đúng đắn, có bản lĩnh vững vàng và niềm tin vào con đường xây dựng Chủ nghĩa xã hội ở nước ta.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5348640"/>
      </p:ext>
    </p:extLst>
  </p:cSld>
  <p:clrMapOvr>
    <a:masterClrMapping/>
  </p:clrMapOvr>
  <p:transition spd="slow">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B0BCFE-7E04-3656-7F7B-1827A836587D}"/>
              </a:ext>
            </a:extLst>
          </p:cNvPr>
          <p:cNvSpPr/>
          <p:nvPr/>
        </p:nvSpPr>
        <p:spPr>
          <a:xfrm>
            <a:off x="316962" y="2737101"/>
            <a:ext cx="2321736" cy="112298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Arial" panose="020B0604020202020204" pitchFamily="34" charset="0"/>
                <a:cs typeface="Arial" panose="020B0604020202020204" pitchFamily="34" charset="0"/>
              </a:rPr>
              <a:t>NỘI DUNG</a:t>
            </a:r>
          </a:p>
        </p:txBody>
      </p:sp>
      <p:cxnSp>
        <p:nvCxnSpPr>
          <p:cNvPr id="4" name="Straight Arrow Connector 3">
            <a:extLst>
              <a:ext uri="{FF2B5EF4-FFF2-40B4-BE49-F238E27FC236}">
                <a16:creationId xmlns:a16="http://schemas.microsoft.com/office/drawing/2014/main" id="{32412FEF-333E-B7C7-B148-5DB8BBC05BF2}"/>
              </a:ext>
            </a:extLst>
          </p:cNvPr>
          <p:cNvCxnSpPr>
            <a:cxnSpLocks/>
            <a:stCxn id="2" idx="3"/>
          </p:cNvCxnSpPr>
          <p:nvPr/>
        </p:nvCxnSpPr>
        <p:spPr>
          <a:xfrm flipV="1">
            <a:off x="2638698" y="1840281"/>
            <a:ext cx="1237969" cy="1458311"/>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956AA09-2795-98E9-5E3E-3450883FE140}"/>
              </a:ext>
            </a:extLst>
          </p:cNvPr>
          <p:cNvCxnSpPr>
            <a:cxnSpLocks/>
            <a:stCxn id="2" idx="3"/>
          </p:cNvCxnSpPr>
          <p:nvPr/>
        </p:nvCxnSpPr>
        <p:spPr>
          <a:xfrm>
            <a:off x="2638698" y="3298592"/>
            <a:ext cx="1237969" cy="0"/>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9DAE74C-A4F4-66E8-BF1A-B356553BE037}"/>
              </a:ext>
            </a:extLst>
          </p:cNvPr>
          <p:cNvCxnSpPr>
            <a:cxnSpLocks/>
            <a:stCxn id="2" idx="3"/>
          </p:cNvCxnSpPr>
          <p:nvPr/>
        </p:nvCxnSpPr>
        <p:spPr>
          <a:xfrm>
            <a:off x="2638698" y="3298592"/>
            <a:ext cx="1237969" cy="1726323"/>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Rounded Corners 4">
            <a:extLst>
              <a:ext uri="{FF2B5EF4-FFF2-40B4-BE49-F238E27FC236}">
                <a16:creationId xmlns:a16="http://schemas.microsoft.com/office/drawing/2014/main" id="{B253AC88-3DF6-DD38-A6C8-046CF4ABB39F}"/>
              </a:ext>
            </a:extLst>
          </p:cNvPr>
          <p:cNvSpPr/>
          <p:nvPr/>
        </p:nvSpPr>
        <p:spPr>
          <a:xfrm>
            <a:off x="3903841" y="1350420"/>
            <a:ext cx="7998372" cy="1122982"/>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1. </a:t>
            </a: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KHÁI NIỆM CHỦ NGHĨA MÁC - LÊNIN </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
        <p:nvSpPr>
          <p:cNvPr id="6" name="Rectangle: Rounded Corners 5">
            <a:extLst>
              <a:ext uri="{FF2B5EF4-FFF2-40B4-BE49-F238E27FC236}">
                <a16:creationId xmlns:a16="http://schemas.microsoft.com/office/drawing/2014/main" id="{485BB952-135F-09B9-51A4-7F7BF3217AD9}"/>
              </a:ext>
            </a:extLst>
          </p:cNvPr>
          <p:cNvSpPr/>
          <p:nvPr/>
        </p:nvSpPr>
        <p:spPr>
          <a:xfrm>
            <a:off x="3903841" y="2808731"/>
            <a:ext cx="7998372" cy="1122982"/>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2. MỘT SỐ NỘI DUNG CƠ BẢN CỦA</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CHỦ NGHĨA MÁC-LÊNIN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
        <p:nvSpPr>
          <p:cNvPr id="8" name="Rectangle: Rounded Corners 7">
            <a:extLst>
              <a:ext uri="{FF2B5EF4-FFF2-40B4-BE49-F238E27FC236}">
                <a16:creationId xmlns:a16="http://schemas.microsoft.com/office/drawing/2014/main" id="{F6019362-025F-091A-5599-71E0BCE7FC2B}"/>
              </a:ext>
            </a:extLst>
          </p:cNvPr>
          <p:cNvSpPr/>
          <p:nvPr/>
        </p:nvSpPr>
        <p:spPr>
          <a:xfrm>
            <a:off x="3903841" y="4424695"/>
            <a:ext cx="7998372" cy="1343700"/>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3. VAI TRÒ NỀN TẢNG TƯ TƯỞNG,</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KIM CHỈ NAM CHO HÀNH ĐỘNG LÝ LUẬN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CỦA</a:t>
            </a:r>
            <a:r>
              <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 </a:t>
            </a: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CHỦ NGHĨA MÁC – LÊNIN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52613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000"/>
                                        <p:tgtEl>
                                          <p:spTgt spid="4"/>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par>
                                <p:cTn id="15" presetID="22" presetClass="entr" presetSubtype="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1000"/>
                                        <p:tgtEl>
                                          <p:spTgt spid="1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1000"/>
                                        <p:tgtEl>
                                          <p:spTgt spid="5"/>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000"/>
                                        <p:tgtEl>
                                          <p:spTgt spid="6"/>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172737" y="1507200"/>
            <a:ext cx="9846523"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ctr" eaLnBrk="1" hangingPunct="1">
              <a:lnSpc>
                <a:spcPct val="120000"/>
              </a:lnSpc>
              <a:buNone/>
            </a:pPr>
            <a:r>
              <a:rPr lang="en-US" altLang="en-US" sz="2400" b="1" i="1" dirty="0" err="1">
                <a:solidFill>
                  <a:srgbClr val="000066"/>
                </a:solidFill>
                <a:latin typeface="Arial" panose="020B0604020202020204" pitchFamily="34" charset="0"/>
                <a:cs typeface="Arial" panose="020B0604020202020204" pitchFamily="34" charset="0"/>
              </a:rPr>
              <a:t>Học</a:t>
            </a:r>
            <a:r>
              <a:rPr lang="en-US" altLang="en-US" sz="2400" b="1" i="1" dirty="0">
                <a:solidFill>
                  <a:srgbClr val="000066"/>
                </a:solidFill>
                <a:latin typeface="Arial" panose="020B0604020202020204" pitchFamily="34" charset="0"/>
                <a:cs typeface="Arial" panose="020B0604020202020204" pitchFamily="34" charset="0"/>
              </a:rPr>
              <a:t> </a:t>
            </a:r>
            <a:r>
              <a:rPr lang="en-US" altLang="en-US" sz="2400" b="1" i="1" dirty="0" err="1">
                <a:solidFill>
                  <a:srgbClr val="000066"/>
                </a:solidFill>
                <a:latin typeface="Arial" panose="020B0604020202020204" pitchFamily="34" charset="0"/>
                <a:cs typeface="Arial" panose="020B0604020202020204" pitchFamily="34" charset="0"/>
              </a:rPr>
              <a:t>thuyết</a:t>
            </a:r>
            <a:r>
              <a:rPr lang="en-US" altLang="en-US" sz="2400" b="1" i="1" dirty="0">
                <a:solidFill>
                  <a:srgbClr val="000066"/>
                </a:solidFill>
                <a:latin typeface="Arial" panose="020B0604020202020204" pitchFamily="34" charset="0"/>
                <a:cs typeface="Arial" panose="020B0604020202020204" pitchFamily="34" charset="0"/>
              </a:rPr>
              <a:t> </a:t>
            </a:r>
            <a:r>
              <a:rPr lang="en-US" altLang="en-US" sz="2400" b="1" i="1" dirty="0" err="1">
                <a:solidFill>
                  <a:srgbClr val="000066"/>
                </a:solidFill>
                <a:latin typeface="Arial" panose="020B0604020202020204" pitchFamily="34" charset="0"/>
                <a:cs typeface="Arial" panose="020B0604020202020204" pitchFamily="34" charset="0"/>
              </a:rPr>
              <a:t>giá</a:t>
            </a:r>
            <a:r>
              <a:rPr lang="en-US" altLang="en-US" sz="2400" b="1" i="1" dirty="0">
                <a:solidFill>
                  <a:srgbClr val="000066"/>
                </a:solidFill>
                <a:latin typeface="Arial" panose="020B0604020202020204" pitchFamily="34" charset="0"/>
                <a:cs typeface="Arial" panose="020B0604020202020204" pitchFamily="34" charset="0"/>
              </a:rPr>
              <a:t> </a:t>
            </a:r>
            <a:r>
              <a:rPr lang="en-US" altLang="en-US" sz="2400" b="1" i="1" dirty="0" err="1">
                <a:solidFill>
                  <a:srgbClr val="000066"/>
                </a:solidFill>
                <a:latin typeface="Arial" panose="020B0604020202020204" pitchFamily="34" charset="0"/>
                <a:cs typeface="Arial" panose="020B0604020202020204" pitchFamily="34" charset="0"/>
              </a:rPr>
              <a:t>trị</a:t>
            </a:r>
            <a:endParaRPr lang="en-US" altLang="en-US" sz="2400" b="1" i="1" dirty="0">
              <a:solidFill>
                <a:srgbClr val="000066"/>
              </a:solidFill>
              <a:latin typeface="Arial" panose="020B0604020202020204" pitchFamily="34" charset="0"/>
              <a:cs typeface="Arial" panose="020B0604020202020204" pitchFamily="34" charset="0"/>
            </a:endParaRPr>
          </a:p>
          <a:p>
            <a:pPr marL="1711325" lvl="0" indent="-1658938" algn="just" eaLnBrk="1" hangingPunct="1">
              <a:lnSpc>
                <a:spcPct val="120000"/>
              </a:lnSpc>
              <a:buNone/>
            </a:pPr>
            <a:r>
              <a:rPr lang="en-US" altLang="en-US" sz="2400" b="1" i="1" dirty="0" err="1">
                <a:solidFill>
                  <a:srgbClr val="660033"/>
                </a:solidFill>
                <a:latin typeface="Arial" panose="020B0604020202020204" pitchFamily="34" charset="0"/>
                <a:cs typeface="Arial" panose="020B0604020202020204" pitchFamily="34" charset="0"/>
              </a:rPr>
              <a:t>Khái</a:t>
            </a:r>
            <a:r>
              <a:rPr lang="en-US" altLang="en-US" sz="2400" b="1" i="1" dirty="0">
                <a:solidFill>
                  <a:srgbClr val="660033"/>
                </a:solidFill>
                <a:latin typeface="Arial" panose="020B0604020202020204" pitchFamily="34" charset="0"/>
                <a:cs typeface="Arial" panose="020B0604020202020204" pitchFamily="34" charset="0"/>
              </a:rPr>
              <a:t> niệm: </a:t>
            </a:r>
            <a:r>
              <a:rPr lang="en-US" altLang="en-US" sz="2400" b="1" i="1" dirty="0">
                <a:latin typeface="Arial" panose="020B0604020202020204" pitchFamily="34" charset="0"/>
                <a:cs typeface="Arial" panose="020B0604020202020204" pitchFamily="34" charset="0"/>
              </a:rPr>
              <a:t>H</a:t>
            </a:r>
            <a:r>
              <a:rPr lang="en-US" altLang="en-US" sz="2400" b="1" i="1" dirty="0">
                <a:latin typeface="Arial" panose="020B0604020202020204" pitchFamily="34" charset="0"/>
                <a:ea typeface="Arial" panose="020B0604020202020204" pitchFamily="34" charset="0"/>
                <a:cs typeface="Arial" panose="020B0604020202020204" pitchFamily="34" charset="0"/>
              </a:rPr>
              <a:t>à</a:t>
            </a:r>
            <a:r>
              <a:rPr lang="en-US" altLang="en-US" sz="2400" b="1" i="1" dirty="0">
                <a:latin typeface="Arial" panose="020B0604020202020204" pitchFamily="34" charset="0"/>
                <a:cs typeface="Arial" panose="020B0604020202020204" pitchFamily="34" charset="0"/>
              </a:rPr>
              <a:t>ng hóa l</a:t>
            </a:r>
            <a:r>
              <a:rPr lang="en-US" altLang="en-US" sz="2400" b="1" i="1" dirty="0">
                <a:latin typeface="Arial" panose="020B0604020202020204" pitchFamily="34" charset="0"/>
                <a:ea typeface="Arial" panose="020B0604020202020204" pitchFamily="34" charset="0"/>
                <a:cs typeface="Arial" panose="020B0604020202020204" pitchFamily="34" charset="0"/>
              </a:rPr>
              <a:t>à</a:t>
            </a:r>
            <a:r>
              <a:rPr lang="en-US" altLang="en-US" sz="2400" b="1" i="1" dirty="0">
                <a:latin typeface="Arial" panose="020B0604020202020204" pitchFamily="34" charset="0"/>
                <a:cs typeface="Arial" panose="020B0604020202020204" pitchFamily="34" charset="0"/>
              </a:rPr>
              <a:t> sản phẩm của lao động, thỏa mãn nhu cầu n</a:t>
            </a:r>
            <a:r>
              <a:rPr lang="en-US" altLang="en-US" sz="2400" b="1" i="1" dirty="0">
                <a:latin typeface="Arial" panose="020B0604020202020204" pitchFamily="34" charset="0"/>
                <a:ea typeface="Arial" panose="020B0604020202020204" pitchFamily="34" charset="0"/>
                <a:cs typeface="Arial" panose="020B0604020202020204" pitchFamily="34" charset="0"/>
              </a:rPr>
              <a:t>à</a:t>
            </a:r>
            <a:r>
              <a:rPr lang="en-US" altLang="en-US" sz="2400" b="1" i="1" dirty="0">
                <a:latin typeface="Arial" panose="020B0604020202020204" pitchFamily="34" charset="0"/>
                <a:cs typeface="Arial" panose="020B0604020202020204" pitchFamily="34" charset="0"/>
              </a:rPr>
              <a:t>o đó của con người, thông qua trao đổi mua – bán.</a:t>
            </a:r>
            <a:endParaRPr lang="en-US" altLang="en-US" sz="2400" b="1" i="1" dirty="0">
              <a:solidFill>
                <a:srgbClr val="660033"/>
              </a:solidFill>
              <a:latin typeface="Arial" panose="020B0604020202020204" pitchFamily="34" charset="0"/>
              <a:ea typeface="Arial" panose="020B0604020202020204" pitchFamily="34" charset="0"/>
              <a:cs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6179747" y="3096628"/>
            <a:ext cx="4383998" cy="3046264"/>
          </a:xfrm>
          <a:prstGeom prst="round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8255" y="3090650"/>
            <a:ext cx="4006630" cy="3052242"/>
          </a:xfrm>
          <a:prstGeom prst="roundRect">
            <a:avLst/>
          </a:prstGeom>
          <a:noFill/>
          <a:extLst>
            <a:ext uri="{909E8E84-426E-40DD-AFC4-6F175D3DCCD1}">
              <a14:hiddenFill xmlns:a14="http://schemas.microsoft.com/office/drawing/2010/main">
                <a:solidFill>
                  <a:srgbClr val="FFFFFF"/>
                </a:solidFill>
              </a14:hiddenFill>
            </a:ext>
          </a:extLst>
        </p:spPr>
      </p:pic>
      <p:sp>
        <p:nvSpPr>
          <p:cNvPr id="8" name="Title 7"/>
          <p:cNvSpPr>
            <a:spLocks noGrp="1"/>
          </p:cNvSpPr>
          <p:nvPr>
            <p:ph type="title"/>
          </p:nvPr>
        </p:nvSpPr>
        <p:spPr>
          <a:xfrm>
            <a:off x="2962023" y="569251"/>
            <a:ext cx="6267953" cy="937949"/>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eaLnBrk="1" hangingPunct="1">
              <a:lnSpc>
                <a:spcPct val="120000"/>
              </a:lnSpc>
              <a:spcBef>
                <a:spcPct val="0"/>
              </a:spcBef>
              <a:buFontTx/>
              <a:buNone/>
            </a:pPr>
            <a:r>
              <a:rPr lang="en-US" altLang="en-US" sz="2400" b="1" dirty="0">
                <a:solidFill>
                  <a:srgbClr val="FF0000"/>
                </a:solidFill>
                <a:latin typeface="Arial" panose="020B0604020202020204" pitchFamily="34" charset="0"/>
                <a:cs typeface="Arial" panose="020B0604020202020204" pitchFamily="34" charset="0"/>
              </a:rPr>
              <a:t>2. 2. </a:t>
            </a:r>
            <a:r>
              <a:rPr lang="en-US" altLang="en-US" sz="2400" b="1" dirty="0" err="1">
                <a:solidFill>
                  <a:srgbClr val="FF0000"/>
                </a:solidFill>
                <a:latin typeface="Arial" panose="020B0604020202020204" pitchFamily="34" charset="0"/>
                <a:cs typeface="Arial" panose="020B0604020202020204" pitchFamily="34" charset="0"/>
              </a:rPr>
              <a:t>Kinh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tế</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chính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trị</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Mác</a:t>
            </a:r>
            <a:r>
              <a:rPr lang="en-US" altLang="en-US" sz="2400" b="1" dirty="0">
                <a:solidFill>
                  <a:srgbClr val="FF0000"/>
                </a:solidFill>
                <a:latin typeface="Arial" panose="020B0604020202020204" pitchFamily="34" charset="0"/>
                <a:cs typeface="Arial" panose="020B0604020202020204" pitchFamily="34" charset="0"/>
              </a:rPr>
              <a:t> - </a:t>
            </a:r>
            <a:r>
              <a:rPr lang="en-US" altLang="en-US" sz="2400" b="1" dirty="0" err="1">
                <a:solidFill>
                  <a:srgbClr val="FF0000"/>
                </a:solidFill>
                <a:latin typeface="Arial" panose="020B0604020202020204" pitchFamily="34" charset="0"/>
                <a:cs typeface="Arial" panose="020B0604020202020204" pitchFamily="34" charset="0"/>
              </a:rPr>
              <a:t>Lênin</a:t>
            </a:r>
            <a:br>
              <a:rPr lang="en-US" altLang="en-US" sz="2400" b="1" dirty="0">
                <a:solidFill>
                  <a:srgbClr val="FF0000"/>
                </a:solidFill>
                <a:latin typeface="Arial" panose="020B0604020202020204" pitchFamily="34" charset="0"/>
                <a:cs typeface="Arial" panose="020B0604020202020204" pitchFamily="34" charset="0"/>
              </a:rPr>
            </a:br>
            <a:r>
              <a:rPr lang="en-US" altLang="en-US" sz="2400" b="1" i="1" dirty="0">
                <a:solidFill>
                  <a:srgbClr val="0000FF"/>
                </a:solidFill>
                <a:latin typeface="Arial" panose="020B0604020202020204" pitchFamily="34" charset="0"/>
                <a:cs typeface="Arial" panose="020B0604020202020204" pitchFamily="34" charset="0"/>
              </a:rPr>
              <a:t>2.2.1. </a:t>
            </a:r>
            <a:r>
              <a:rPr lang="en-US" altLang="en-US" sz="2400" b="1" i="1" dirty="0" err="1">
                <a:solidFill>
                  <a:srgbClr val="0000FF"/>
                </a:solidFill>
                <a:latin typeface="Arial" panose="020B0604020202020204" pitchFamily="34" charset="0"/>
                <a:cs typeface="Arial" panose="020B0604020202020204" pitchFamily="34" charset="0"/>
              </a:rPr>
              <a:t>Học</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thuyết</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giá</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trị</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và</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giá</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trị</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thặng</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dư</a:t>
            </a:r>
            <a:endParaRPr lang="en-US" altLang="en-US" sz="2400" b="1" i="1" dirty="0">
              <a:solidFill>
                <a:srgbClr val="0000FF"/>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9706"/>
                                        </p:tgtEl>
                                        <p:attrNameLst>
                                          <p:attrName>style.visibility</p:attrName>
                                        </p:attrNameLst>
                                      </p:cBhvr>
                                      <p:to>
                                        <p:strVal val="visible"/>
                                      </p:to>
                                    </p:set>
                                    <p:animEffect transition="in" filter="fade">
                                      <p:cBhvr>
                                        <p:cTn id="13" dur="1000"/>
                                        <p:tgtEl>
                                          <p:spTgt spid="29706"/>
                                        </p:tgtEl>
                                      </p:cBhvr>
                                    </p:animEffect>
                                    <p:anim calcmode="lin" valueType="num">
                                      <p:cBhvr>
                                        <p:cTn id="14" dur="1000" fill="hold"/>
                                        <p:tgtEl>
                                          <p:spTgt spid="29706"/>
                                        </p:tgtEl>
                                        <p:attrNameLst>
                                          <p:attrName>ppt_x</p:attrName>
                                        </p:attrNameLst>
                                      </p:cBhvr>
                                      <p:tavLst>
                                        <p:tav tm="0">
                                          <p:val>
                                            <p:strVal val="#ppt_x"/>
                                          </p:val>
                                        </p:tav>
                                        <p:tav tm="100000">
                                          <p:val>
                                            <p:strVal val="#ppt_x"/>
                                          </p:val>
                                        </p:tav>
                                      </p:tavLst>
                                    </p:anim>
                                    <p:anim calcmode="lin" valueType="num">
                                      <p:cBhvr>
                                        <p:cTn id="15" dur="1000" fill="hold"/>
                                        <p:tgtEl>
                                          <p:spTgt spid="2970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9708"/>
                                        </p:tgtEl>
                                        <p:attrNameLst>
                                          <p:attrName>style.visibility</p:attrName>
                                        </p:attrNameLst>
                                      </p:cBhvr>
                                      <p:to>
                                        <p:strVal val="visible"/>
                                      </p:to>
                                    </p:set>
                                    <p:animEffect transition="in" filter="fade">
                                      <p:cBhvr>
                                        <p:cTn id="19" dur="1000"/>
                                        <p:tgtEl>
                                          <p:spTgt spid="29708"/>
                                        </p:tgtEl>
                                      </p:cBhvr>
                                    </p:animEffect>
                                    <p:anim calcmode="lin" valueType="num">
                                      <p:cBhvr>
                                        <p:cTn id="20" dur="1000" fill="hold"/>
                                        <p:tgtEl>
                                          <p:spTgt spid="29708"/>
                                        </p:tgtEl>
                                        <p:attrNameLst>
                                          <p:attrName>ppt_x</p:attrName>
                                        </p:attrNameLst>
                                      </p:cBhvr>
                                      <p:tavLst>
                                        <p:tav tm="0">
                                          <p:val>
                                            <p:strVal val="#ppt_x"/>
                                          </p:val>
                                        </p:tav>
                                        <p:tav tm="100000">
                                          <p:val>
                                            <p:strVal val="#ppt_x"/>
                                          </p:val>
                                        </p:tav>
                                      </p:tavLst>
                                    </p:anim>
                                    <p:anim calcmode="lin" valueType="num">
                                      <p:cBhvr>
                                        <p:cTn id="21" dur="1000" fill="hold"/>
                                        <p:tgtEl>
                                          <p:spTgt spid="2970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4338"/>
                                        </p:tgtEl>
                                        <p:attrNameLst>
                                          <p:attrName>style.visibility</p:attrName>
                                        </p:attrNameLst>
                                      </p:cBhvr>
                                      <p:to>
                                        <p:strVal val="visible"/>
                                      </p:to>
                                    </p:set>
                                    <p:animEffect transition="in" filter="fade">
                                      <p:cBhvr>
                                        <p:cTn id="24" dur="1000"/>
                                        <p:tgtEl>
                                          <p:spTgt spid="14338"/>
                                        </p:tgtEl>
                                      </p:cBhvr>
                                    </p:animEffect>
                                    <p:anim calcmode="lin" valueType="num">
                                      <p:cBhvr>
                                        <p:cTn id="25" dur="1000" fill="hold"/>
                                        <p:tgtEl>
                                          <p:spTgt spid="14338"/>
                                        </p:tgtEl>
                                        <p:attrNameLst>
                                          <p:attrName>ppt_x</p:attrName>
                                        </p:attrNameLst>
                                      </p:cBhvr>
                                      <p:tavLst>
                                        <p:tav tm="0">
                                          <p:val>
                                            <p:strVal val="#ppt_x"/>
                                          </p:val>
                                        </p:tav>
                                        <p:tav tm="100000">
                                          <p:val>
                                            <p:strVal val="#ppt_x"/>
                                          </p:val>
                                        </p:tav>
                                      </p:tavLst>
                                    </p:anim>
                                    <p:anim calcmode="lin" valueType="num">
                                      <p:cBhvr>
                                        <p:cTn id="26" dur="1000" fill="hold"/>
                                        <p:tgtEl>
                                          <p:spTgt spid="143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1062897" y="1929108"/>
            <a:ext cx="3251200" cy="2641600"/>
          </a:xfrm>
          <a:prstGeom prst="flowChartAlternateProcess">
            <a:avLst/>
          </a:prstGeom>
          <a:solidFill>
            <a:srgbClr val="F8C388"/>
          </a:solidFill>
          <a:ln w="9525"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latin typeface="Arial" panose="020B0604020202020204" pitchFamily="34" charset="0"/>
                <a:cs typeface="Arial" panose="020B0604020202020204" pitchFamily="34" charset="0"/>
              </a:rPr>
              <a:t>Hai Thuộc tính</a:t>
            </a:r>
            <a:endParaRPr lang="en-US" altLang="en-US" sz="2400" b="1" dirty="0">
              <a:latin typeface="Arial" panose="020B0604020202020204" pitchFamily="34" charset="0"/>
              <a:ea typeface="Arial" panose="020B0604020202020204" pitchFamily="34" charset="0"/>
              <a:cs typeface="Arial" panose="020B0604020202020204" pitchFamily="34" charset="0"/>
            </a:endParaRPr>
          </a:p>
        </p:txBody>
      </p:sp>
      <p:sp>
        <p:nvSpPr>
          <p:cNvPr id="32776" name="AutoShape 8"/>
          <p:cNvSpPr/>
          <p:nvPr/>
        </p:nvSpPr>
        <p:spPr>
          <a:xfrm>
            <a:off x="6549297" y="764616"/>
            <a:ext cx="4572000" cy="1625600"/>
          </a:xfrm>
          <a:prstGeom prst="flowChartAlternateProcess">
            <a:avLst/>
          </a:prstGeom>
          <a:solidFill>
            <a:srgbClr val="F8C388"/>
          </a:solidFill>
          <a:ln w="9525" cap="flat" cmpd="sng">
            <a:no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latin typeface="Arial" panose="020B0604020202020204" pitchFamily="34" charset="0"/>
                <a:cs typeface="Arial" panose="020B0604020202020204" pitchFamily="34" charset="0"/>
              </a:rPr>
              <a:t>Giá trị sử dụng</a:t>
            </a:r>
            <a:endParaRPr lang="en-US" altLang="en-US" sz="2400" b="1" dirty="0">
              <a:latin typeface="Arial" panose="020B0604020202020204" pitchFamily="34" charset="0"/>
              <a:ea typeface="Arial" panose="020B0604020202020204" pitchFamily="34" charset="0"/>
              <a:cs typeface="Arial" panose="020B0604020202020204" pitchFamily="34" charset="0"/>
            </a:endParaRPr>
          </a:p>
        </p:txBody>
      </p:sp>
      <p:sp>
        <p:nvSpPr>
          <p:cNvPr id="32777" name="AutoShape 9"/>
          <p:cNvSpPr/>
          <p:nvPr/>
        </p:nvSpPr>
        <p:spPr>
          <a:xfrm>
            <a:off x="6549297" y="4054893"/>
            <a:ext cx="4572000" cy="1625600"/>
          </a:xfrm>
          <a:prstGeom prst="flowChartAlternateProcess">
            <a:avLst/>
          </a:prstGeom>
          <a:solidFill>
            <a:srgbClr val="F8C388"/>
          </a:solidFill>
          <a:ln w="9525" cap="flat" cmpd="sng">
            <a:no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latin typeface="Arial" panose="020B0604020202020204" pitchFamily="34" charset="0"/>
                <a:cs typeface="Arial" panose="020B0604020202020204" pitchFamily="34" charset="0"/>
              </a:rPr>
              <a:t>Giá trị </a:t>
            </a:r>
            <a:endParaRPr lang="en-US" altLang="en-US" sz="2400" b="1" dirty="0">
              <a:latin typeface="Arial" panose="020B0604020202020204" pitchFamily="34" charset="0"/>
              <a:ea typeface="Arial" panose="020B0604020202020204" pitchFamily="34" charset="0"/>
              <a:cs typeface="Arial" panose="020B0604020202020204" pitchFamily="34" charset="0"/>
            </a:endParaRPr>
          </a:p>
        </p:txBody>
      </p:sp>
      <p:sp>
        <p:nvSpPr>
          <p:cNvPr id="32779" name="Line 11"/>
          <p:cNvSpPr/>
          <p:nvPr/>
        </p:nvSpPr>
        <p:spPr>
          <a:xfrm flipV="1">
            <a:off x="4314097" y="1539622"/>
            <a:ext cx="2235200" cy="1764993"/>
          </a:xfrm>
          <a:prstGeom prst="line">
            <a:avLst/>
          </a:prstGeom>
          <a:ln w="57150" cap="flat" cmpd="sng">
            <a:solidFill>
              <a:schemeClr val="tx1"/>
            </a:solidFill>
            <a:prstDash val="solid"/>
            <a:headEnd type="none" w="med" len="med"/>
            <a:tailEnd type="triangle" w="med" len="med"/>
          </a:ln>
        </p:spPr>
        <p:txBody>
          <a:bodyPr/>
          <a:lstStyle/>
          <a:p>
            <a:pPr algn="ctr"/>
            <a:endParaRPr lang="en-US" sz="2400">
              <a:latin typeface="Arial" panose="020B0604020202020204" pitchFamily="34" charset="0"/>
              <a:cs typeface="Arial" panose="020B0604020202020204" pitchFamily="34" charset="0"/>
            </a:endParaRPr>
          </a:p>
        </p:txBody>
      </p:sp>
      <p:sp>
        <p:nvSpPr>
          <p:cNvPr id="32780" name="Line 12"/>
          <p:cNvSpPr/>
          <p:nvPr/>
        </p:nvSpPr>
        <p:spPr>
          <a:xfrm>
            <a:off x="4314097" y="3304614"/>
            <a:ext cx="2235200" cy="1625601"/>
          </a:xfrm>
          <a:prstGeom prst="line">
            <a:avLst/>
          </a:prstGeom>
          <a:ln w="57150" cap="flat" cmpd="sng">
            <a:solidFill>
              <a:schemeClr val="tx1"/>
            </a:solidFill>
            <a:prstDash val="solid"/>
            <a:headEnd type="none" w="med" len="med"/>
            <a:tailEnd type="triangle" w="med" len="med"/>
          </a:ln>
        </p:spPr>
        <p:txBody>
          <a:bodyPr/>
          <a:lstStyle/>
          <a:p>
            <a:pPr algn="ctr"/>
            <a:endParaRPr lang="en-US" sz="24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wipe(left)">
                                      <p:cBhvr>
                                        <p:cTn id="7" dur="1000"/>
                                        <p:tgtEl>
                                          <p:spTgt spid="3277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2779"/>
                                        </p:tgtEl>
                                        <p:attrNameLst>
                                          <p:attrName>style.visibility</p:attrName>
                                        </p:attrNameLst>
                                      </p:cBhvr>
                                      <p:to>
                                        <p:strVal val="visible"/>
                                      </p:to>
                                    </p:set>
                                    <p:animEffect transition="in" filter="wipe(left)">
                                      <p:cBhvr>
                                        <p:cTn id="11" dur="1000"/>
                                        <p:tgtEl>
                                          <p:spTgt spid="32779"/>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2780"/>
                                        </p:tgtEl>
                                        <p:attrNameLst>
                                          <p:attrName>style.visibility</p:attrName>
                                        </p:attrNameLst>
                                      </p:cBhvr>
                                      <p:to>
                                        <p:strVal val="visible"/>
                                      </p:to>
                                    </p:set>
                                    <p:animEffect transition="in" filter="wipe(left)">
                                      <p:cBhvr>
                                        <p:cTn id="14" dur="1000"/>
                                        <p:tgtEl>
                                          <p:spTgt spid="32780"/>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2776"/>
                                        </p:tgtEl>
                                        <p:attrNameLst>
                                          <p:attrName>style.visibility</p:attrName>
                                        </p:attrNameLst>
                                      </p:cBhvr>
                                      <p:to>
                                        <p:strVal val="visible"/>
                                      </p:to>
                                    </p:set>
                                    <p:animEffect transition="in" filter="wipe(left)">
                                      <p:cBhvr>
                                        <p:cTn id="18" dur="1000"/>
                                        <p:tgtEl>
                                          <p:spTgt spid="32776"/>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2777"/>
                                        </p:tgtEl>
                                        <p:attrNameLst>
                                          <p:attrName>style.visibility</p:attrName>
                                        </p:attrNameLst>
                                      </p:cBhvr>
                                      <p:to>
                                        <p:strVal val="visible"/>
                                      </p:to>
                                    </p:set>
                                    <p:animEffect transition="in" filter="wipe(left)">
                                      <p:cBhvr>
                                        <p:cTn id="21" dur="1000"/>
                                        <p:tgtEl>
                                          <p:spTgt spid="327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9" grpId="0" animBg="1"/>
      <p:bldP spid="3278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1153885" y="668391"/>
            <a:ext cx="9884229"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30588" lvl="0" indent="-3378200" algn="just" eaLnBrk="1" hangingPunct="1">
              <a:lnSpc>
                <a:spcPct val="120000"/>
              </a:lnSpc>
              <a:buNone/>
            </a:pPr>
            <a:r>
              <a:rPr lang="en-US" altLang="en-US" sz="2400"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400" b="1" i="1" dirty="0">
                <a:solidFill>
                  <a:srgbClr val="660033"/>
                </a:solidFill>
                <a:latin typeface="Arial" panose="020B0604020202020204" pitchFamily="34" charset="0"/>
                <a:cs typeface="Arial" panose="020B0604020202020204" pitchFamily="34" charset="0"/>
              </a:rPr>
              <a:t>Giá trị sử dụng: </a:t>
            </a:r>
            <a:r>
              <a:rPr lang="en-US" altLang="en-US" sz="2400" b="1" i="1" dirty="0">
                <a:latin typeface="Arial" panose="020B0604020202020204" pitchFamily="34" charset="0"/>
                <a:cs typeface="Arial" panose="020B0604020202020204" pitchFamily="34" charset="0"/>
              </a:rPr>
              <a:t>L</a:t>
            </a:r>
            <a:r>
              <a:rPr lang="en-US" altLang="en-US" sz="2400" b="1" i="1" dirty="0">
                <a:latin typeface="Arial" panose="020B0604020202020204" pitchFamily="34" charset="0"/>
                <a:ea typeface="Arial" panose="020B0604020202020204" pitchFamily="34" charset="0"/>
                <a:cs typeface="Arial" panose="020B0604020202020204" pitchFamily="34" charset="0"/>
              </a:rPr>
              <a:t>à</a:t>
            </a:r>
            <a:r>
              <a:rPr lang="en-US" altLang="en-US" sz="2400" b="1" i="1" dirty="0">
                <a:latin typeface="Arial" panose="020B0604020202020204" pitchFamily="34" charset="0"/>
                <a:cs typeface="Arial" panose="020B0604020202020204" pitchFamily="34" charset="0"/>
              </a:rPr>
              <a:t> công dụng của sản phẩm có </a:t>
            </a:r>
            <a:r>
              <a:rPr lang="en-US" altLang="en-US" sz="2400" b="1" i="1" dirty="0" err="1">
                <a:latin typeface="Arial" panose="020B0604020202020204" pitchFamily="34" charset="0"/>
                <a:cs typeface="Arial" panose="020B0604020202020204" pitchFamily="34" charset="0"/>
              </a:rPr>
              <a:t>thể</a:t>
            </a:r>
            <a:r>
              <a:rPr lang="en-US" altLang="en-US" sz="2400" b="1" i="1" dirty="0">
                <a:latin typeface="Arial" panose="020B0604020202020204" pitchFamily="34" charset="0"/>
                <a:cs typeface="Arial" panose="020B0604020202020204" pitchFamily="34" charset="0"/>
              </a:rPr>
              <a:t>    	</a:t>
            </a:r>
            <a:r>
              <a:rPr lang="en-US" altLang="en-US" sz="2400" b="1" i="1" dirty="0" err="1">
                <a:latin typeface="Arial" panose="020B0604020202020204" pitchFamily="34" charset="0"/>
                <a:cs typeface="Arial" panose="020B0604020202020204" pitchFamily="34" charset="0"/>
              </a:rPr>
              <a:t>thỏa</a:t>
            </a:r>
            <a:r>
              <a:rPr lang="en-US" altLang="en-US" sz="2400" b="1" i="1" dirty="0">
                <a:latin typeface="Arial" panose="020B0604020202020204" pitchFamily="34" charset="0"/>
                <a:cs typeface="Arial" panose="020B0604020202020204" pitchFamily="34" charset="0"/>
              </a:rPr>
              <a:t> mãn nhu cầu n</a:t>
            </a:r>
            <a:r>
              <a:rPr lang="en-US" altLang="en-US" sz="2400" b="1" i="1" dirty="0">
                <a:latin typeface="Arial" panose="020B0604020202020204" pitchFamily="34" charset="0"/>
                <a:ea typeface="Arial" panose="020B0604020202020204" pitchFamily="34" charset="0"/>
                <a:cs typeface="Arial" panose="020B0604020202020204" pitchFamily="34" charset="0"/>
              </a:rPr>
              <a:t>à</a:t>
            </a:r>
            <a:r>
              <a:rPr lang="en-US" altLang="en-US" sz="2400" b="1" i="1" dirty="0">
                <a:latin typeface="Arial" panose="020B0604020202020204" pitchFamily="34" charset="0"/>
                <a:cs typeface="Arial" panose="020B0604020202020204" pitchFamily="34" charset="0"/>
              </a:rPr>
              <a:t>o đó của con người.</a:t>
            </a:r>
            <a:endParaRPr lang="en-US" altLang="en-US" sz="2400" b="1" i="1" dirty="0">
              <a:solidFill>
                <a:srgbClr val="660033"/>
              </a:solidFill>
              <a:latin typeface="Arial" panose="020B0604020202020204" pitchFamily="34" charset="0"/>
              <a:ea typeface="Arial" panose="020B0604020202020204" pitchFamily="34" charset="0"/>
              <a:cs typeface="Arial" panose="020B0604020202020204" pitchFamily="34" charset="0"/>
            </a:endParaRPr>
          </a:p>
        </p:txBody>
      </p:sp>
      <p:pic>
        <p:nvPicPr>
          <p:cNvPr id="33798" name="Picture 6"/>
          <p:cNvPicPr>
            <a:picLocks noChangeAspect="1"/>
          </p:cNvPicPr>
          <p:nvPr/>
        </p:nvPicPr>
        <p:blipFill>
          <a:blip r:embed="rId2"/>
          <a:stretch>
            <a:fillRect/>
          </a:stretch>
        </p:blipFill>
        <p:spPr>
          <a:xfrm>
            <a:off x="1389148" y="2269745"/>
            <a:ext cx="4523351" cy="3404507"/>
          </a:xfrm>
          <a:prstGeom prst="roundRect">
            <a:avLst/>
          </a:prstGeom>
          <a:noFill/>
          <a:ln w="9525">
            <a:noFill/>
          </a:ln>
        </p:spPr>
      </p:pic>
      <p:sp>
        <p:nvSpPr>
          <p:cNvPr id="33800" name="Line 8"/>
          <p:cNvSpPr/>
          <p:nvPr/>
        </p:nvSpPr>
        <p:spPr>
          <a:xfrm flipV="1">
            <a:off x="5912497" y="2137009"/>
            <a:ext cx="2078943" cy="1859803"/>
          </a:xfrm>
          <a:prstGeom prst="line">
            <a:avLst/>
          </a:prstGeom>
          <a:ln w="9525" cap="flat" cmpd="sng">
            <a:solidFill>
              <a:schemeClr val="tx1"/>
            </a:solidFill>
            <a:prstDash val="solid"/>
            <a:headEnd type="none" w="med" len="med"/>
            <a:tailEnd type="triangle" w="med" len="med"/>
          </a:ln>
        </p:spPr>
        <p:txBody>
          <a:bodyPr/>
          <a:lstStyle/>
          <a:p>
            <a:endParaRPr lang="en-US" sz="2400"/>
          </a:p>
        </p:txBody>
      </p:sp>
      <p:sp>
        <p:nvSpPr>
          <p:cNvPr id="33801" name="Line 9"/>
          <p:cNvSpPr/>
          <p:nvPr/>
        </p:nvSpPr>
        <p:spPr>
          <a:xfrm>
            <a:off x="5912498" y="3996812"/>
            <a:ext cx="2078944" cy="495935"/>
          </a:xfrm>
          <a:prstGeom prst="line">
            <a:avLst/>
          </a:prstGeom>
          <a:ln w="9525" cap="flat" cmpd="sng">
            <a:solidFill>
              <a:schemeClr val="tx1"/>
            </a:solidFill>
            <a:prstDash val="solid"/>
            <a:headEnd type="none" w="med" len="med"/>
            <a:tailEnd type="triangle" w="med" len="med"/>
          </a:ln>
        </p:spPr>
        <p:txBody>
          <a:bodyPr/>
          <a:lstStyle/>
          <a:p>
            <a:endParaRPr lang="en-US" sz="2400"/>
          </a:p>
        </p:txBody>
      </p:sp>
      <p:sp>
        <p:nvSpPr>
          <p:cNvPr id="33803" name="Line 11"/>
          <p:cNvSpPr/>
          <p:nvPr/>
        </p:nvSpPr>
        <p:spPr>
          <a:xfrm>
            <a:off x="5912497" y="3996812"/>
            <a:ext cx="2078947" cy="1732829"/>
          </a:xfrm>
          <a:prstGeom prst="line">
            <a:avLst/>
          </a:prstGeom>
          <a:ln w="9525" cap="flat" cmpd="sng">
            <a:solidFill>
              <a:schemeClr val="tx1"/>
            </a:solidFill>
            <a:prstDash val="solid"/>
            <a:headEnd type="none" w="med" len="med"/>
            <a:tailEnd type="triangle" w="med" len="med"/>
          </a:ln>
        </p:spPr>
        <p:txBody>
          <a:bodyPr/>
          <a:lstStyle/>
          <a:p>
            <a:endParaRPr lang="en-US" sz="2400"/>
          </a:p>
        </p:txBody>
      </p:sp>
      <p:sp>
        <p:nvSpPr>
          <p:cNvPr id="33804" name="Line 12"/>
          <p:cNvSpPr/>
          <p:nvPr/>
        </p:nvSpPr>
        <p:spPr>
          <a:xfrm flipV="1">
            <a:off x="5912497" y="3256376"/>
            <a:ext cx="2078944" cy="740436"/>
          </a:xfrm>
          <a:prstGeom prst="line">
            <a:avLst/>
          </a:prstGeom>
          <a:ln w="9525" cap="flat" cmpd="sng">
            <a:solidFill>
              <a:schemeClr val="tx1"/>
            </a:solidFill>
            <a:prstDash val="solid"/>
            <a:headEnd type="none" w="med" len="med"/>
            <a:tailEnd type="triangle" w="med" len="med"/>
          </a:ln>
        </p:spPr>
        <p:txBody>
          <a:bodyPr/>
          <a:lstStyle/>
          <a:p>
            <a:endParaRPr lang="en-US" sz="2400"/>
          </a:p>
        </p:txBody>
      </p:sp>
      <p:sp>
        <p:nvSpPr>
          <p:cNvPr id="33805" name="Rectangle 13"/>
          <p:cNvSpPr/>
          <p:nvPr/>
        </p:nvSpPr>
        <p:spPr>
          <a:xfrm>
            <a:off x="7991444" y="1680938"/>
            <a:ext cx="2830900" cy="826276"/>
          </a:xfrm>
          <a:prstGeom prst="rect">
            <a:avLst/>
          </a:prstGeom>
          <a:solidFill>
            <a:srgbClr val="F38D35"/>
          </a:solidFill>
          <a:ln w="9525"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solidFill>
                  <a:schemeClr val="bg1"/>
                </a:solidFill>
                <a:latin typeface="Arial" panose="020B0604020202020204" pitchFamily="34" charset="0"/>
                <a:cs typeface="Arial" panose="020B0604020202020204" pitchFamily="34" charset="0"/>
              </a:rPr>
              <a:t>Cơm</a:t>
            </a:r>
            <a:endParaRPr lang="en-US" altLang="en-US" sz="2400" b="1" dirty="0">
              <a:solidFill>
                <a:schemeClr val="bg1"/>
              </a:solidFill>
              <a:latin typeface="Arial" panose="020B0604020202020204" pitchFamily="34" charset="0"/>
              <a:ea typeface="Arial" panose="020B0604020202020204" pitchFamily="34" charset="0"/>
              <a:cs typeface="Arial" panose="020B0604020202020204" pitchFamily="34" charset="0"/>
            </a:endParaRPr>
          </a:p>
        </p:txBody>
      </p:sp>
      <p:sp>
        <p:nvSpPr>
          <p:cNvPr id="33806" name="Rectangle 14"/>
          <p:cNvSpPr/>
          <p:nvPr/>
        </p:nvSpPr>
        <p:spPr>
          <a:xfrm>
            <a:off x="7991445" y="4082129"/>
            <a:ext cx="2830900" cy="826276"/>
          </a:xfrm>
          <a:prstGeom prst="rect">
            <a:avLst/>
          </a:prstGeom>
          <a:solidFill>
            <a:srgbClr val="F38D35"/>
          </a:solidFill>
          <a:ln w="9525"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err="1">
                <a:solidFill>
                  <a:schemeClr val="bg1"/>
                </a:solidFill>
                <a:latin typeface="Arial" panose="020B0604020202020204" pitchFamily="34" charset="0"/>
                <a:cs typeface="Arial" panose="020B0604020202020204" pitchFamily="34" charset="0"/>
              </a:rPr>
              <a:t>Chế</a:t>
            </a:r>
            <a:r>
              <a:rPr lang="en-US" altLang="en-US" sz="2400" b="1" dirty="0">
                <a:solidFill>
                  <a:schemeClr val="bg1"/>
                </a:solidFill>
                <a:latin typeface="Arial" panose="020B0604020202020204" pitchFamily="34" charset="0"/>
                <a:cs typeface="Arial" panose="020B0604020202020204" pitchFamily="34" charset="0"/>
              </a:rPr>
              <a:t> </a:t>
            </a:r>
            <a:r>
              <a:rPr lang="en-US" altLang="en-US" sz="2400" b="1" dirty="0" err="1">
                <a:solidFill>
                  <a:schemeClr val="bg1"/>
                </a:solidFill>
                <a:latin typeface="Arial" panose="020B0604020202020204" pitchFamily="34" charset="0"/>
                <a:cs typeface="Arial" panose="020B0604020202020204" pitchFamily="34" charset="0"/>
              </a:rPr>
              <a:t>biến</a:t>
            </a:r>
            <a:endParaRPr lang="en-US" altLang="en-US" sz="2400" b="1" dirty="0">
              <a:solidFill>
                <a:schemeClr val="bg1"/>
              </a:solidFill>
              <a:latin typeface="Arial" panose="020B0604020202020204" pitchFamily="34" charset="0"/>
              <a:cs typeface="Arial" panose="020B0604020202020204" pitchFamily="34" charset="0"/>
            </a:endParaRPr>
          </a:p>
          <a:p>
            <a:pPr marL="0" lvl="0" indent="0" algn="ctr" eaLnBrk="1" hangingPunct="1">
              <a:spcBef>
                <a:spcPct val="0"/>
              </a:spcBef>
              <a:buNone/>
            </a:pPr>
            <a:r>
              <a:rPr lang="en-US" altLang="en-US" sz="2400" b="1" dirty="0" err="1">
                <a:solidFill>
                  <a:schemeClr val="bg1"/>
                </a:solidFill>
                <a:latin typeface="Arial" panose="020B0604020202020204" pitchFamily="34" charset="0"/>
                <a:cs typeface="Arial" panose="020B0604020202020204" pitchFamily="34" charset="0"/>
              </a:rPr>
              <a:t>lương</a:t>
            </a:r>
            <a:r>
              <a:rPr lang="en-US" altLang="en-US" sz="2400" b="1" dirty="0">
                <a:solidFill>
                  <a:schemeClr val="bg1"/>
                </a:solidFill>
                <a:latin typeface="Arial" panose="020B0604020202020204" pitchFamily="34" charset="0"/>
                <a:cs typeface="Arial" panose="020B0604020202020204" pitchFamily="34" charset="0"/>
              </a:rPr>
              <a:t> thực</a:t>
            </a:r>
            <a:endParaRPr lang="en-US" altLang="en-US" sz="2400" b="1" dirty="0">
              <a:solidFill>
                <a:schemeClr val="bg1"/>
              </a:solidFill>
              <a:latin typeface="Arial" panose="020B0604020202020204" pitchFamily="34" charset="0"/>
              <a:ea typeface="Arial" panose="020B0604020202020204" pitchFamily="34" charset="0"/>
              <a:cs typeface="Arial" panose="020B0604020202020204" pitchFamily="34" charset="0"/>
            </a:endParaRPr>
          </a:p>
        </p:txBody>
      </p:sp>
      <p:sp>
        <p:nvSpPr>
          <p:cNvPr id="33807" name="Rectangle 15"/>
          <p:cNvSpPr/>
          <p:nvPr/>
        </p:nvSpPr>
        <p:spPr>
          <a:xfrm>
            <a:off x="7991444" y="2882793"/>
            <a:ext cx="2830900" cy="826276"/>
          </a:xfrm>
          <a:prstGeom prst="rect">
            <a:avLst/>
          </a:prstGeom>
          <a:solidFill>
            <a:srgbClr val="F38D35"/>
          </a:solidFill>
          <a:ln w="9525"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solidFill>
                  <a:schemeClr val="bg1"/>
                </a:solidFill>
                <a:latin typeface="Arial" panose="020B0604020202020204" pitchFamily="34" charset="0"/>
                <a:cs typeface="Arial" panose="020B0604020202020204" pitchFamily="34" charset="0"/>
              </a:rPr>
              <a:t>Bánh</a:t>
            </a:r>
            <a:endParaRPr lang="en-US" altLang="en-US" sz="2400" b="1" dirty="0">
              <a:solidFill>
                <a:schemeClr val="bg1"/>
              </a:solidFill>
              <a:latin typeface="Arial" panose="020B0604020202020204" pitchFamily="34" charset="0"/>
              <a:ea typeface="Arial" panose="020B0604020202020204" pitchFamily="34" charset="0"/>
              <a:cs typeface="Arial" panose="020B0604020202020204" pitchFamily="34" charset="0"/>
            </a:endParaRPr>
          </a:p>
        </p:txBody>
      </p:sp>
      <p:sp>
        <p:nvSpPr>
          <p:cNvPr id="33808" name="Rectangle 16"/>
          <p:cNvSpPr/>
          <p:nvPr/>
        </p:nvSpPr>
        <p:spPr>
          <a:xfrm>
            <a:off x="7991444" y="5319023"/>
            <a:ext cx="2830900" cy="826276"/>
          </a:xfrm>
          <a:prstGeom prst="rect">
            <a:avLst/>
          </a:prstGeom>
          <a:solidFill>
            <a:srgbClr val="F38D35"/>
          </a:solidFill>
          <a:ln w="9525"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solidFill>
                  <a:schemeClr val="bg1"/>
                </a:solidFill>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wipe(left)">
                                      <p:cBhvr>
                                        <p:cTn id="7" dur="2500"/>
                                        <p:tgtEl>
                                          <p:spTgt spid="120834"/>
                                        </p:tgtEl>
                                      </p:cBhvr>
                                    </p:animEffect>
                                  </p:childTnLst>
                                </p:cTn>
                              </p:par>
                              <p:par>
                                <p:cTn id="8" presetID="22" presetClass="entr" presetSubtype="8" fill="hold" nodeType="withEffect">
                                  <p:stCondLst>
                                    <p:cond delay="0"/>
                                  </p:stCondLst>
                                  <p:childTnLst>
                                    <p:set>
                                      <p:cBhvr>
                                        <p:cTn id="9" dur="1" fill="hold">
                                          <p:stCondLst>
                                            <p:cond delay="0"/>
                                          </p:stCondLst>
                                        </p:cTn>
                                        <p:tgtEl>
                                          <p:spTgt spid="33798"/>
                                        </p:tgtEl>
                                        <p:attrNameLst>
                                          <p:attrName>style.visibility</p:attrName>
                                        </p:attrNameLst>
                                      </p:cBhvr>
                                      <p:to>
                                        <p:strVal val="visible"/>
                                      </p:to>
                                    </p:set>
                                    <p:animEffect transition="in" filter="wipe(left)">
                                      <p:cBhvr>
                                        <p:cTn id="10" dur="1000"/>
                                        <p:tgtEl>
                                          <p:spTgt spid="3379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3803"/>
                                        </p:tgtEl>
                                        <p:attrNameLst>
                                          <p:attrName>style.visibility</p:attrName>
                                        </p:attrNameLst>
                                      </p:cBhvr>
                                      <p:to>
                                        <p:strVal val="visible"/>
                                      </p:to>
                                    </p:set>
                                    <p:animEffect transition="in" filter="wipe(left)">
                                      <p:cBhvr>
                                        <p:cTn id="13" dur="500"/>
                                        <p:tgtEl>
                                          <p:spTgt spid="33803"/>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33801"/>
                                        </p:tgtEl>
                                        <p:attrNameLst>
                                          <p:attrName>style.visibility</p:attrName>
                                        </p:attrNameLst>
                                      </p:cBhvr>
                                      <p:to>
                                        <p:strVal val="visible"/>
                                      </p:to>
                                    </p:set>
                                    <p:animEffect transition="in" filter="wipe(left)">
                                      <p:cBhvr>
                                        <p:cTn id="16" dur="500"/>
                                        <p:tgtEl>
                                          <p:spTgt spid="33801"/>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33804"/>
                                        </p:tgtEl>
                                        <p:attrNameLst>
                                          <p:attrName>style.visibility</p:attrName>
                                        </p:attrNameLst>
                                      </p:cBhvr>
                                      <p:to>
                                        <p:strVal val="visible"/>
                                      </p:to>
                                    </p:set>
                                    <p:animEffect transition="in" filter="wipe(left)">
                                      <p:cBhvr>
                                        <p:cTn id="19" dur="500"/>
                                        <p:tgtEl>
                                          <p:spTgt spid="33804"/>
                                        </p:tgtEl>
                                      </p:cBhvr>
                                    </p:animEffect>
                                  </p:childTnLst>
                                </p:cTn>
                              </p:par>
                              <p:par>
                                <p:cTn id="20" presetID="22" presetClass="entr" presetSubtype="8" fill="hold" grpId="0" nodeType="withEffect">
                                  <p:stCondLst>
                                    <p:cond delay="1000"/>
                                  </p:stCondLst>
                                  <p:childTnLst>
                                    <p:set>
                                      <p:cBhvr>
                                        <p:cTn id="21" dur="1" fill="hold">
                                          <p:stCondLst>
                                            <p:cond delay="0"/>
                                          </p:stCondLst>
                                        </p:cTn>
                                        <p:tgtEl>
                                          <p:spTgt spid="33800"/>
                                        </p:tgtEl>
                                        <p:attrNameLst>
                                          <p:attrName>style.visibility</p:attrName>
                                        </p:attrNameLst>
                                      </p:cBhvr>
                                      <p:to>
                                        <p:strVal val="visible"/>
                                      </p:to>
                                    </p:set>
                                    <p:animEffect transition="in" filter="wipe(left)">
                                      <p:cBhvr>
                                        <p:cTn id="22" dur="500"/>
                                        <p:tgtEl>
                                          <p:spTgt spid="3380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3805"/>
                                        </p:tgtEl>
                                        <p:attrNameLst>
                                          <p:attrName>style.visibility</p:attrName>
                                        </p:attrNameLst>
                                      </p:cBhvr>
                                      <p:to>
                                        <p:strVal val="visible"/>
                                      </p:to>
                                    </p:set>
                                    <p:animEffect transition="in" filter="wipe(left)">
                                      <p:cBhvr>
                                        <p:cTn id="25" dur="1000"/>
                                        <p:tgtEl>
                                          <p:spTgt spid="33805"/>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3807"/>
                                        </p:tgtEl>
                                        <p:attrNameLst>
                                          <p:attrName>style.visibility</p:attrName>
                                        </p:attrNameLst>
                                      </p:cBhvr>
                                      <p:to>
                                        <p:strVal val="visible"/>
                                      </p:to>
                                    </p:set>
                                    <p:animEffect transition="in" filter="wipe(left)">
                                      <p:cBhvr>
                                        <p:cTn id="28" dur="1000"/>
                                        <p:tgtEl>
                                          <p:spTgt spid="33807"/>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33806"/>
                                        </p:tgtEl>
                                        <p:attrNameLst>
                                          <p:attrName>style.visibility</p:attrName>
                                        </p:attrNameLst>
                                      </p:cBhvr>
                                      <p:to>
                                        <p:strVal val="visible"/>
                                      </p:to>
                                    </p:set>
                                    <p:animEffect transition="in" filter="wipe(left)">
                                      <p:cBhvr>
                                        <p:cTn id="31" dur="1000"/>
                                        <p:tgtEl>
                                          <p:spTgt spid="33806"/>
                                        </p:tgtEl>
                                      </p:cBhvr>
                                    </p:animEffect>
                                  </p:childTnLst>
                                </p:cTn>
                              </p:par>
                              <p:par>
                                <p:cTn id="32" presetID="22" presetClass="entr" presetSubtype="8" fill="hold" grpId="0" nodeType="withEffect">
                                  <p:stCondLst>
                                    <p:cond delay="1500"/>
                                  </p:stCondLst>
                                  <p:childTnLst>
                                    <p:set>
                                      <p:cBhvr>
                                        <p:cTn id="33" dur="1" fill="hold">
                                          <p:stCondLst>
                                            <p:cond delay="0"/>
                                          </p:stCondLst>
                                        </p:cTn>
                                        <p:tgtEl>
                                          <p:spTgt spid="33808"/>
                                        </p:tgtEl>
                                        <p:attrNameLst>
                                          <p:attrName>style.visibility</p:attrName>
                                        </p:attrNameLst>
                                      </p:cBhvr>
                                      <p:to>
                                        <p:strVal val="visible"/>
                                      </p:to>
                                    </p:set>
                                    <p:animEffect transition="in" filter="wipe(left)">
                                      <p:cBhvr>
                                        <p:cTn id="34" dur="1000"/>
                                        <p:tgtEl>
                                          <p:spTgt spid="338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33800" grpId="0" animBg="1"/>
      <p:bldP spid="33801" grpId="0" animBg="1"/>
      <p:bldP spid="33803" grpId="0" animBg="1"/>
      <p:bldP spid="33804" grpId="0" animBg="1"/>
      <p:bldP spid="33805" grpId="0" animBg="1"/>
      <p:bldP spid="33806" grpId="0" animBg="1"/>
      <p:bldP spid="33807" grpId="0" animBg="1"/>
      <p:bldP spid="3380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463" y="906687"/>
            <a:ext cx="7921074" cy="1623675"/>
          </a:xfrm>
        </p:spPr>
        <p:txBody>
          <a:bodyPr>
            <a:noAutofit/>
          </a:bodyPr>
          <a:lstStyle/>
          <a:p>
            <a:pPr algn="ctr">
              <a:lnSpc>
                <a:spcPct val="150000"/>
              </a:lnSpc>
            </a:pPr>
            <a:r>
              <a:rPr lang="en-US" altLang="vi-VN" sz="2400" i="1" dirty="0" err="1">
                <a:latin typeface="Arial" panose="020B0604020202020204" pitchFamily="34" charset="0"/>
                <a:cs typeface="Arial" panose="020B0604020202020204" pitchFamily="34" charset="0"/>
              </a:rPr>
              <a:t>Giá</a:t>
            </a:r>
            <a:r>
              <a:rPr lang="en-US" altLang="vi-VN" sz="2400" i="1" dirty="0">
                <a:latin typeface="Arial" panose="020B0604020202020204" pitchFamily="34" charset="0"/>
                <a:cs typeface="Arial" panose="020B0604020202020204" pitchFamily="34" charset="0"/>
              </a:rPr>
              <a:t> </a:t>
            </a:r>
            <a:r>
              <a:rPr lang="en-US" altLang="vi-VN" sz="2400" i="1" dirty="0" err="1">
                <a:latin typeface="Arial" panose="020B0604020202020204" pitchFamily="34" charset="0"/>
                <a:cs typeface="Arial" panose="020B0604020202020204" pitchFamily="34" charset="0"/>
              </a:rPr>
              <a:t>trị</a:t>
            </a:r>
            <a:r>
              <a:rPr lang="en-US" altLang="vi-VN" sz="2400" i="1" dirty="0">
                <a:latin typeface="Arial" panose="020B0604020202020204" pitchFamily="34" charset="0"/>
                <a:cs typeface="Arial" panose="020B0604020202020204" pitchFamily="34" charset="0"/>
              </a:rPr>
              <a:t> </a:t>
            </a:r>
            <a:r>
              <a:rPr lang="en-US" altLang="vi-VN" sz="2400" i="1" dirty="0" err="1">
                <a:latin typeface="Arial" panose="020B0604020202020204" pitchFamily="34" charset="0"/>
                <a:cs typeface="Arial" panose="020B0604020202020204" pitchFamily="34" charset="0"/>
              </a:rPr>
              <a:t>của</a:t>
            </a:r>
            <a:r>
              <a:rPr lang="en-US" altLang="vi-VN" sz="2400" i="1" dirty="0">
                <a:latin typeface="Arial" panose="020B0604020202020204" pitchFamily="34" charset="0"/>
                <a:cs typeface="Arial" panose="020B0604020202020204" pitchFamily="34" charset="0"/>
              </a:rPr>
              <a:t> </a:t>
            </a:r>
            <a:r>
              <a:rPr lang="en-US" altLang="vi-VN" sz="2400" i="1" dirty="0" err="1">
                <a:latin typeface="Arial" panose="020B0604020202020204" pitchFamily="34" charset="0"/>
                <a:cs typeface="Arial" panose="020B0604020202020204" pitchFamily="34" charset="0"/>
              </a:rPr>
              <a:t>hàng</a:t>
            </a:r>
            <a:r>
              <a:rPr lang="en-US" altLang="vi-VN" sz="2400" i="1" dirty="0">
                <a:latin typeface="Arial" panose="020B0604020202020204" pitchFamily="34" charset="0"/>
                <a:cs typeface="Arial" panose="020B0604020202020204" pitchFamily="34" charset="0"/>
              </a:rPr>
              <a:t> </a:t>
            </a:r>
            <a:r>
              <a:rPr lang="en-US" altLang="vi-VN" sz="2400" i="1" dirty="0" err="1">
                <a:latin typeface="Arial" panose="020B0604020202020204" pitchFamily="34" charset="0"/>
                <a:cs typeface="Arial" panose="020B0604020202020204" pitchFamily="34" charset="0"/>
              </a:rPr>
              <a:t>hóa</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là</a:t>
            </a:r>
            <a:r>
              <a:rPr lang="en-US" altLang="vi-VN" sz="2400" dirty="0">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lao</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động</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xã</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hội</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cần</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i="1" dirty="0" err="1">
                <a:solidFill>
                  <a:srgbClr val="0000FF"/>
                </a:solidFill>
                <a:latin typeface="Arial" panose="020B0604020202020204" pitchFamily="34" charset="0"/>
                <a:cs typeface="Arial" panose="020B0604020202020204" pitchFamily="34" charset="0"/>
              </a:rPr>
              <a:t>thiết</a:t>
            </a:r>
            <a:r>
              <a:rPr lang="en-US" altLang="vi-VN" sz="2400" i="1" dirty="0">
                <a:solidFill>
                  <a:srgbClr val="0000FF"/>
                </a:solidFill>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của</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người</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sản</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xuất</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hàng</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hóa</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kết</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tinh</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trong</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hàng</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hóa</a:t>
            </a:r>
            <a:r>
              <a:rPr lang="en-US" altLang="vi-VN" sz="2400" dirty="0">
                <a:latin typeface="Arial" panose="020B0604020202020204" pitchFamily="34" charset="0"/>
                <a:cs typeface="Arial" panose="020B0604020202020204" pitchFamily="34" charset="0"/>
              </a:rPr>
              <a:t>. </a:t>
            </a:r>
            <a:br>
              <a:rPr lang="vi-VN" altLang="vi-VN"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636577" y="2658009"/>
            <a:ext cx="5867604" cy="3132398"/>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086" y="2658009"/>
            <a:ext cx="4634284" cy="3132398"/>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1016550"/>
          </a:xfrm>
        </p:spPr>
        <p:txBody>
          <a:bodyPr vert="horz" wrap="square" lIns="121920" tIns="60960" rIns="121920" bIns="60960" anchor="ctr">
            <a:normAutofit/>
          </a:bodyPr>
          <a:lstStyle/>
          <a:p>
            <a:pPr algn="ctr">
              <a:lnSpc>
                <a:spcPct val="150000"/>
              </a:lnSpc>
            </a:pPr>
            <a:r>
              <a:rPr lang="en-US" altLang="en-US" sz="2400" b="1" dirty="0">
                <a:solidFill>
                  <a:srgbClr val="0000FF"/>
                </a:solidFill>
                <a:latin typeface="Arial" panose="020B0604020202020204" pitchFamily="34" charset="0"/>
                <a:cs typeface="Arial" panose="020B0604020202020204" pitchFamily="34" charset="0"/>
              </a:rPr>
              <a:t>QUY LUẬT GIÁ TRỊ</a:t>
            </a:r>
            <a:r>
              <a:rPr lang="en-US" altLang="en-US" sz="2400" dirty="0">
                <a:solidFill>
                  <a:srgbClr val="0000FF"/>
                </a:solidFill>
                <a:latin typeface="Arial" panose="020B0604020202020204" pitchFamily="34" charset="0"/>
                <a:cs typeface="Arial" panose="020B0604020202020204" pitchFamily="34" charset="0"/>
              </a:rPr>
              <a:t> </a:t>
            </a:r>
          </a:p>
        </p:txBody>
      </p:sp>
      <p:sp>
        <p:nvSpPr>
          <p:cNvPr id="122884" name="Rectangle 8" descr="Parchment"/>
          <p:cNvSpPr/>
          <p:nvPr/>
        </p:nvSpPr>
        <p:spPr>
          <a:xfrm>
            <a:off x="1939840" y="2523424"/>
            <a:ext cx="8312319" cy="2193677"/>
          </a:xfrm>
          <a:prstGeom prst="rect">
            <a:avLst/>
          </a:prstGeom>
          <a:noFill/>
          <a:ln w="57150">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lnSpc>
                <a:spcPct val="200000"/>
              </a:lnSpc>
              <a:spcBef>
                <a:spcPct val="0"/>
              </a:spcBef>
              <a:buNone/>
            </a:pPr>
            <a:r>
              <a:rPr lang="en-US" altLang="en-US" sz="2400" b="1" i="1" dirty="0">
                <a:solidFill>
                  <a:srgbClr val="FF0000"/>
                </a:solidFill>
                <a:latin typeface="Arial" panose="020B0604020202020204" pitchFamily="34" charset="0"/>
                <a:cs typeface="Arial" panose="020B0604020202020204" pitchFamily="34" charset="0"/>
              </a:rPr>
              <a:t>Quy luật giá trị:</a:t>
            </a:r>
            <a:r>
              <a:rPr lang="en-US" altLang="en-US" sz="2400" b="1" i="1" dirty="0">
                <a:latin typeface="Arial" panose="020B0604020202020204" pitchFamily="34" charset="0"/>
                <a:cs typeface="Arial" panose="020B0604020202020204" pitchFamily="34" charset="0"/>
              </a:rPr>
              <a:t> </a:t>
            </a:r>
            <a:r>
              <a:rPr lang="en-US" altLang="en-US" sz="2400" b="1" dirty="0">
                <a:latin typeface="Arial" panose="020B0604020202020204" pitchFamily="34" charset="0"/>
                <a:cs typeface="Arial" panose="020B0604020202020204" pitchFamily="34" charset="0"/>
              </a:rPr>
              <a:t>l</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quy luật </a:t>
            </a:r>
            <a:r>
              <a:rPr lang="en-US" altLang="en-US" sz="2400" b="1" dirty="0" err="1">
                <a:latin typeface="Arial" panose="020B0604020202020204" pitchFamily="34" charset="0"/>
                <a:cs typeface="Arial" panose="020B0604020202020204" pitchFamily="34" charset="0"/>
              </a:rPr>
              <a:t>kinh</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tế</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cơ</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bản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của</a:t>
            </a:r>
            <a:r>
              <a:rPr lang="en-US" altLang="en-US" sz="2400" b="1" dirty="0">
                <a:latin typeface="Arial" panose="020B0604020202020204" pitchFamily="34" charset="0"/>
                <a:cs typeface="Arial" panose="020B0604020202020204" pitchFamily="34" charset="0"/>
              </a:rPr>
              <a:t> sản xuất v</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trao đổi h</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ng hóa. Ở đâu có sản xuất v</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trao đổi h</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ng hóa ở đó có quy luật giá trị hoạt động v</a:t>
            </a:r>
            <a:r>
              <a:rPr lang="en-US" altLang="en-US" sz="2400" b="1" dirty="0">
                <a:latin typeface="Arial" panose="020B0604020202020204" pitchFamily="34" charset="0"/>
                <a:ea typeface="Arial" panose="020B0604020202020204" pitchFamily="34"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chi phối.</a:t>
            </a:r>
            <a:endParaRPr lang="en-US" altLang="en-US" sz="2400" b="1" i="1" dirty="0">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2883"/>
                                        </p:tgtEl>
                                        <p:attrNameLst>
                                          <p:attrName>style.visibility</p:attrName>
                                        </p:attrNameLst>
                                      </p:cBhvr>
                                      <p:to>
                                        <p:strVal val="visible"/>
                                      </p:to>
                                    </p:set>
                                    <p:animEffect transition="in" filter="fade">
                                      <p:cBhvr>
                                        <p:cTn id="7" dur="1000"/>
                                        <p:tgtEl>
                                          <p:spTgt spid="122883"/>
                                        </p:tgtEl>
                                      </p:cBhvr>
                                    </p:animEffect>
                                    <p:anim calcmode="lin" valueType="num">
                                      <p:cBhvr>
                                        <p:cTn id="8" dur="1000" fill="hold"/>
                                        <p:tgtEl>
                                          <p:spTgt spid="122883"/>
                                        </p:tgtEl>
                                        <p:attrNameLst>
                                          <p:attrName>ppt_x</p:attrName>
                                        </p:attrNameLst>
                                      </p:cBhvr>
                                      <p:tavLst>
                                        <p:tav tm="0">
                                          <p:val>
                                            <p:strVal val="#ppt_x"/>
                                          </p:val>
                                        </p:tav>
                                        <p:tav tm="100000">
                                          <p:val>
                                            <p:strVal val="#ppt_x"/>
                                          </p:val>
                                        </p:tav>
                                      </p:tavLst>
                                    </p:anim>
                                    <p:anim calcmode="lin" valueType="num">
                                      <p:cBhvr>
                                        <p:cTn id="9" dur="1000" fill="hold"/>
                                        <p:tgtEl>
                                          <p:spTgt spid="12288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2884"/>
                                        </p:tgtEl>
                                        <p:attrNameLst>
                                          <p:attrName>style.visibility</p:attrName>
                                        </p:attrNameLst>
                                      </p:cBhvr>
                                      <p:to>
                                        <p:strVal val="visible"/>
                                      </p:to>
                                    </p:set>
                                    <p:animEffect transition="in" filter="fade">
                                      <p:cBhvr>
                                        <p:cTn id="13" dur="1000"/>
                                        <p:tgtEl>
                                          <p:spTgt spid="122884"/>
                                        </p:tgtEl>
                                      </p:cBhvr>
                                    </p:animEffect>
                                    <p:anim calcmode="lin" valueType="num">
                                      <p:cBhvr>
                                        <p:cTn id="14" dur="1000" fill="hold"/>
                                        <p:tgtEl>
                                          <p:spTgt spid="122884"/>
                                        </p:tgtEl>
                                        <p:attrNameLst>
                                          <p:attrName>ppt_x</p:attrName>
                                        </p:attrNameLst>
                                      </p:cBhvr>
                                      <p:tavLst>
                                        <p:tav tm="0">
                                          <p:val>
                                            <p:strVal val="#ppt_x"/>
                                          </p:val>
                                        </p:tav>
                                        <p:tav tm="100000">
                                          <p:val>
                                            <p:strVal val="#ppt_x"/>
                                          </p:val>
                                        </p:tav>
                                      </p:tavLst>
                                    </p:anim>
                                    <p:anim calcmode="lin" valueType="num">
                                      <p:cBhvr>
                                        <p:cTn id="15" dur="1000" fill="hold"/>
                                        <p:tgtEl>
                                          <p:spTgt spid="1228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p:bldP spid="12288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1349" y="386190"/>
            <a:ext cx="10972800" cy="1143000"/>
          </a:xfrm>
        </p:spPr>
        <p:txBody>
          <a:bodyPr>
            <a:normAutofit/>
          </a:bodyPr>
          <a:lstStyle/>
          <a:p>
            <a:pPr>
              <a:lnSpc>
                <a:spcPct val="150000"/>
              </a:lnSpc>
            </a:pP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Nội</a:t>
            </a:r>
            <a:r>
              <a:rPr lang="en-US" sz="2400" b="1" i="1" dirty="0">
                <a:solidFill>
                  <a:srgbClr val="0000FF"/>
                </a:solidFill>
                <a:latin typeface="Arial" panose="020B0604020202020204" pitchFamily="34" charset="0"/>
                <a:cs typeface="Arial" panose="020B0604020202020204" pitchFamily="34" charset="0"/>
              </a:rPr>
              <a:t> dung </a:t>
            </a:r>
            <a:r>
              <a:rPr lang="en-US" sz="2400" b="1" i="1" dirty="0" err="1">
                <a:solidFill>
                  <a:srgbClr val="0000FF"/>
                </a:solidFill>
                <a:latin typeface="Arial" panose="020B0604020202020204" pitchFamily="34" charset="0"/>
                <a:cs typeface="Arial" panose="020B0604020202020204" pitchFamily="34" charset="0"/>
              </a:rPr>
              <a:t>của</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quy</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luật</a:t>
            </a:r>
            <a:r>
              <a:rPr lang="en-US" sz="2400" b="1" i="1" dirty="0">
                <a:solidFill>
                  <a:srgbClr val="0000FF"/>
                </a:solidFill>
                <a:latin typeface="Arial" panose="020B0604020202020204" pitchFamily="34" charset="0"/>
                <a:cs typeface="Arial" panose="020B0604020202020204" pitchFamily="34" charset="0"/>
              </a:rPr>
              <a:t> </a:t>
            </a:r>
          </a:p>
        </p:txBody>
      </p:sp>
      <p:sp>
        <p:nvSpPr>
          <p:cNvPr id="4" name="Content Placeholder 3"/>
          <p:cNvSpPr>
            <a:spLocks noGrp="1"/>
          </p:cNvSpPr>
          <p:nvPr>
            <p:ph idx="1"/>
          </p:nvPr>
        </p:nvSpPr>
        <p:spPr>
          <a:xfrm>
            <a:off x="831349" y="1294712"/>
            <a:ext cx="10529302" cy="2756424"/>
          </a:xfrm>
        </p:spPr>
        <p:txBody>
          <a:bodyPr/>
          <a:lstStyle/>
          <a:p>
            <a:pPr algn="just">
              <a:lnSpc>
                <a:spcPct val="150000"/>
              </a:lnSpc>
            </a:pP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xuất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a:t>
            </a:r>
            <a:r>
              <a:rPr lang="en-US" altLang="en-US" sz="2400" dirty="0" err="1">
                <a:latin typeface="Arial" panose="020B0604020202020204" pitchFamily="34" charset="0"/>
                <a:ea typeface="Arial" panose="020B0604020202020204" pitchFamily="34"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đổi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a:t>
            </a:r>
            <a:r>
              <a:rPr lang="en-US" altLang="en-US" sz="2400" dirty="0" err="1">
                <a:latin typeface="Arial" panose="020B0604020202020204" pitchFamily="34" charset="0"/>
                <a:ea typeface="Arial" panose="020B0604020202020204" pitchFamily="34" charset="0"/>
                <a:cs typeface="Arial" panose="020B0604020202020204" pitchFamily="34" charset="0"/>
              </a:rPr>
              <a:t>à</a:t>
            </a:r>
            <a:r>
              <a:rPr lang="en-US" altLang="en-US" sz="2400" dirty="0" err="1">
                <a:latin typeface="Arial" panose="020B0604020202020204" pitchFamily="34" charset="0"/>
                <a:cs typeface="Arial" panose="020B0604020202020204" pitchFamily="34" charset="0"/>
              </a:rPr>
              <a:t>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hóa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dựa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cơ</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sở</a:t>
            </a:r>
            <a:r>
              <a:rPr lang="en-US" altLang="en-US" sz="2400"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hao</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phí</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lao</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động</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xã</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hội</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cần</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thiết</a:t>
            </a:r>
            <a:endParaRPr lang="en-US" altLang="en-US" sz="2400" i="1" dirty="0">
              <a:latin typeface="Arial" panose="020B0604020202020204" pitchFamily="34" charset="0"/>
              <a:cs typeface="Arial" panose="020B0604020202020204" pitchFamily="34" charset="0"/>
            </a:endParaRPr>
          </a:p>
          <a:p>
            <a:pPr lvl="0" algn="just">
              <a:lnSpc>
                <a:spcPct val="150000"/>
              </a:lnSpc>
            </a:pPr>
            <a:r>
              <a:rPr lang="en-US" altLang="en-US" sz="2400" dirty="0" err="1">
                <a:latin typeface="Arial" panose="020B0604020202020204" pitchFamily="34" charset="0"/>
                <a:cs typeface="Arial" panose="020B0604020202020204" pitchFamily="34" charset="0"/>
              </a:rPr>
              <a:t>Yêu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cầu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xuất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đòi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hỏi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cá</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biệt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luôn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luôn</a:t>
            </a:r>
            <a:r>
              <a:rPr lang="en-US" altLang="en-US" sz="2400"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thấp</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hơn</a:t>
            </a:r>
            <a:r>
              <a:rPr lang="en-US" altLang="en-US" sz="2400" i="1" dirty="0">
                <a:latin typeface="Arial" panose="020B0604020202020204" pitchFamily="34" charset="0"/>
                <a:cs typeface="Arial" panose="020B0604020202020204" pitchFamily="34" charset="0"/>
              </a:rPr>
              <a:t> </a:t>
            </a:r>
            <a:r>
              <a:rPr lang="en-US" altLang="en-US" sz="2400" dirty="0">
                <a:latin typeface="Arial" panose="020B0604020202020204" pitchFamily="34" charset="0"/>
                <a:cs typeface="Arial" panose="020B0604020202020204" pitchFamily="34" charset="0"/>
              </a:rPr>
              <a:t>so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a:t>
            </a:r>
            <a:r>
              <a:rPr lang="en-US" altLang="en-US" sz="2400" dirty="0" err="1">
                <a:latin typeface="Arial" panose="020B0604020202020204" pitchFamily="34" charset="0"/>
                <a:ea typeface="Arial" panose="020B0604020202020204" pitchFamily="34"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không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được</a:t>
            </a:r>
            <a:r>
              <a:rPr lang="en-US" altLang="en-US" sz="2400"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vượt</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quá</a:t>
            </a:r>
            <a:r>
              <a:rPr lang="en-US" altLang="en-US" sz="2400" i="1"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p>
          <a:p>
            <a:pPr lvl="0" algn="just">
              <a:lnSpc>
                <a:spcPct val="150000"/>
              </a:lnSpc>
            </a:pPr>
            <a:r>
              <a:rPr lang="en-US" altLang="en-US" sz="2400" dirty="0" err="1">
                <a:latin typeface="Arial" panose="020B0604020202020204" pitchFamily="34" charset="0"/>
                <a:cs typeface="Arial" panose="020B0604020202020204" pitchFamily="34" charset="0"/>
              </a:rPr>
              <a:t>Yêu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cầu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đổi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thông</a:t>
            </a:r>
            <a:r>
              <a:rPr lang="en-US" altLang="en-US" sz="2400" dirty="0">
                <a:latin typeface="Arial" panose="020B0604020202020204" pitchFamily="34" charset="0"/>
                <a:cs typeface="Arial" panose="020B0604020202020204" pitchFamily="34" charset="0"/>
              </a:rPr>
              <a:t> HH </a:t>
            </a:r>
            <a:r>
              <a:rPr lang="en-US" altLang="en-US" sz="2400" dirty="0" err="1">
                <a:latin typeface="Arial" panose="020B0604020202020204" pitchFamily="34" charset="0"/>
                <a:cs typeface="Arial" panose="020B0604020202020204" pitchFamily="34" charset="0"/>
              </a:rPr>
              <a:t>phải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nguyên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tắc</a:t>
            </a:r>
            <a:r>
              <a:rPr lang="en-US" altLang="en-US" sz="2400"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ngang</a:t>
            </a:r>
            <a:r>
              <a:rPr lang="en-US" altLang="en-US" sz="2400" i="1" dirty="0">
                <a:latin typeface="Arial" panose="020B0604020202020204" pitchFamily="34" charset="0"/>
                <a:cs typeface="Arial" panose="020B0604020202020204" pitchFamily="34" charset="0"/>
              </a:rPr>
              <a:t> </a:t>
            </a:r>
            <a:r>
              <a:rPr lang="en-US" altLang="en-US" sz="2400" i="1" dirty="0" err="1">
                <a:latin typeface="Arial" panose="020B0604020202020204" pitchFamily="34" charset="0"/>
                <a:cs typeface="Arial" panose="020B0604020202020204" pitchFamily="34" charset="0"/>
              </a:rPr>
              <a:t>giá</a:t>
            </a:r>
            <a:endParaRPr lang="en-US" altLang="en-US" sz="2400" i="1" dirty="0">
              <a:latin typeface="Arial" panose="020B0604020202020204" pitchFamily="34" charset="0"/>
              <a:cs typeface="Arial" panose="020B0604020202020204" pitchFamily="34" charset="0"/>
            </a:endParaRPr>
          </a:p>
          <a:p>
            <a:pPr marL="0" indent="0">
              <a:lnSpc>
                <a:spcPct val="150000"/>
              </a:lnSpc>
              <a:buNone/>
            </a:pPr>
            <a:endParaRPr lang="en-US" sz="2400" dirty="0">
              <a:latin typeface="Arial" panose="020B0604020202020204" pitchFamily="34" charset="0"/>
              <a:cs typeface="Arial" panose="020B0604020202020204" pitchFamily="34" charset="0"/>
            </a:endParaRPr>
          </a:p>
        </p:txBody>
      </p:sp>
      <p:cxnSp>
        <p:nvCxnSpPr>
          <p:cNvPr id="6" name="Straight Arrow Connector 5"/>
          <p:cNvCxnSpPr/>
          <p:nvPr/>
        </p:nvCxnSpPr>
        <p:spPr>
          <a:xfrm flipV="1">
            <a:off x="1894968"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1893690"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a:solidFill>
                <a:srgbClr val="7824AC"/>
              </a:solidFill>
              <a:latin typeface="Arial" panose="020B0604020202020204" pitchFamily="34" charset="0"/>
              <a:cs typeface="Arial" panose="020B0604020202020204" pitchFamily="34" charset="0"/>
            </a:endParaRPr>
          </a:p>
        </p:txBody>
      </p:sp>
      <p:sp>
        <p:nvSpPr>
          <p:cNvPr id="12" name="TextBox 11"/>
          <p:cNvSpPr txBox="1"/>
          <p:nvPr/>
        </p:nvSpPr>
        <p:spPr>
          <a:xfrm>
            <a:off x="8141131" y="4652352"/>
            <a:ext cx="2376330" cy="1131848"/>
          </a:xfrm>
          <a:prstGeom prst="rect">
            <a:avLst/>
          </a:prstGeom>
          <a:noFill/>
        </p:spPr>
        <p:txBody>
          <a:bodyPr wrap="square" rtlCol="0">
            <a:spAutoFit/>
          </a:bodyPr>
          <a:lstStyle/>
          <a:p>
            <a:pPr>
              <a:lnSpc>
                <a:spcPct val="150000"/>
              </a:lnSpc>
            </a:pPr>
            <a:r>
              <a:rPr lang="en-US" sz="2400" dirty="0">
                <a:latin typeface="Arial" panose="020B0604020202020204" pitchFamily="34" charset="0"/>
                <a:cs typeface="Arial" panose="020B0604020202020204" pitchFamily="34" charset="0"/>
              </a:rPr>
              <a:t>  TGLĐXHCT</a:t>
            </a:r>
          </a:p>
          <a:p>
            <a:pPr>
              <a:lnSpc>
                <a:spcPct val="150000"/>
              </a:lnSpc>
            </a:pPr>
            <a:r>
              <a:rPr lang="en-US" sz="2400" dirty="0">
                <a:latin typeface="Arial" panose="020B0604020202020204" pitchFamily="34" charset="0"/>
                <a:cs typeface="Arial" panose="020B0604020202020204" pitchFamily="34" charset="0"/>
              </a:rPr>
              <a:t>       ( </a:t>
            </a:r>
            <a:r>
              <a:rPr lang="en-US" sz="2400" dirty="0" err="1">
                <a:latin typeface="Arial" panose="020B0604020202020204" pitchFamily="34" charset="0"/>
                <a:cs typeface="Arial" panose="020B0604020202020204" pitchFamily="34" charset="0"/>
              </a:rPr>
              <a:t>Giá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a:t>
            </a:r>
          </a:p>
        </p:txBody>
      </p:sp>
      <p:cxnSp>
        <p:nvCxnSpPr>
          <p:cNvPr id="15" name="Straight Arrow Connector 14"/>
          <p:cNvCxnSpPr/>
          <p:nvPr/>
        </p:nvCxnSpPr>
        <p:spPr>
          <a:xfrm flipV="1">
            <a:off x="3911248"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415318" y="4293120"/>
            <a:ext cx="1944270" cy="577850"/>
          </a:xfrm>
          <a:prstGeom prst="rect">
            <a:avLst/>
          </a:prstGeom>
          <a:noFill/>
        </p:spPr>
        <p:txBody>
          <a:bodyPr wrap="square" rtlCol="0">
            <a:spAutoFit/>
          </a:bodyPr>
          <a:lstStyle/>
          <a:p>
            <a:pPr>
              <a:lnSpc>
                <a:spcPct val="150000"/>
              </a:lnSpc>
            </a:pPr>
            <a:r>
              <a:rPr lang="en-US" sz="2400" dirty="0" err="1">
                <a:latin typeface="Arial" panose="020B0604020202020204" pitchFamily="34" charset="0"/>
                <a:cs typeface="Arial" panose="020B0604020202020204" pitchFamily="34" charset="0"/>
              </a:rPr>
              <a:t>giá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750"/>
                                        <p:tgtEl>
                                          <p:spTgt spid="4">
                                            <p:txEl>
                                              <p:pRg st="0" end="0"/>
                                            </p:txEl>
                                          </p:spTgt>
                                        </p:tgtEl>
                                      </p:cBhvr>
                                    </p:animEffect>
                                    <p:anim calcmode="lin" valueType="num">
                                      <p:cBhvr>
                                        <p:cTn id="14"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7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750"/>
                                        <p:tgtEl>
                                          <p:spTgt spid="4">
                                            <p:txEl>
                                              <p:pRg st="1" end="1"/>
                                            </p:txEl>
                                          </p:spTgt>
                                        </p:tgtEl>
                                      </p:cBhvr>
                                    </p:animEffect>
                                    <p:anim calcmode="lin" valueType="num">
                                      <p:cBhvr>
                                        <p:cTn id="20" dur="7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75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750"/>
                                        <p:tgtEl>
                                          <p:spTgt spid="4">
                                            <p:txEl>
                                              <p:pRg st="2" end="2"/>
                                            </p:txEl>
                                          </p:spTgt>
                                        </p:tgtEl>
                                      </p:cBhvr>
                                    </p:animEffect>
                                    <p:anim calcmode="lin" valueType="num">
                                      <p:cBhvr>
                                        <p:cTn id="26" dur="7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7" dur="7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750"/>
                                        <p:tgtEl>
                                          <p:spTgt spid="6"/>
                                        </p:tgtEl>
                                      </p:cBhvr>
                                    </p:animEffect>
                                    <p:anim calcmode="lin" valueType="num">
                                      <p:cBhvr>
                                        <p:cTn id="32" dur="750" fill="hold"/>
                                        <p:tgtEl>
                                          <p:spTgt spid="6"/>
                                        </p:tgtEl>
                                        <p:attrNameLst>
                                          <p:attrName>ppt_x</p:attrName>
                                        </p:attrNameLst>
                                      </p:cBhvr>
                                      <p:tavLst>
                                        <p:tav tm="0">
                                          <p:val>
                                            <p:strVal val="#ppt_x"/>
                                          </p:val>
                                        </p:tav>
                                        <p:tav tm="100000">
                                          <p:val>
                                            <p:strVal val="#ppt_x"/>
                                          </p:val>
                                        </p:tav>
                                      </p:tavLst>
                                    </p:anim>
                                    <p:anim calcmode="lin" valueType="num">
                                      <p:cBhvr>
                                        <p:cTn id="33" dur="75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750"/>
                                        <p:tgtEl>
                                          <p:spTgt spid="11"/>
                                        </p:tgtEl>
                                      </p:cBhvr>
                                    </p:animEffect>
                                    <p:anim calcmode="lin" valueType="num">
                                      <p:cBhvr>
                                        <p:cTn id="38" dur="750" fill="hold"/>
                                        <p:tgtEl>
                                          <p:spTgt spid="11"/>
                                        </p:tgtEl>
                                        <p:attrNameLst>
                                          <p:attrName>ppt_x</p:attrName>
                                        </p:attrNameLst>
                                      </p:cBhvr>
                                      <p:tavLst>
                                        <p:tav tm="0">
                                          <p:val>
                                            <p:strVal val="#ppt_x"/>
                                          </p:val>
                                        </p:tav>
                                        <p:tav tm="100000">
                                          <p:val>
                                            <p:strVal val="#ppt_x"/>
                                          </p:val>
                                        </p:tav>
                                      </p:tavLst>
                                    </p:anim>
                                    <p:anim calcmode="lin" valueType="num">
                                      <p:cBhvr>
                                        <p:cTn id="39" dur="7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750"/>
                                        <p:tgtEl>
                                          <p:spTgt spid="15"/>
                                        </p:tgtEl>
                                      </p:cBhvr>
                                    </p:animEffect>
                                    <p:anim calcmode="lin" valueType="num">
                                      <p:cBhvr>
                                        <p:cTn id="50" dur="750" fill="hold"/>
                                        <p:tgtEl>
                                          <p:spTgt spid="15"/>
                                        </p:tgtEl>
                                        <p:attrNameLst>
                                          <p:attrName>ppt_x</p:attrName>
                                        </p:attrNameLst>
                                      </p:cBhvr>
                                      <p:tavLst>
                                        <p:tav tm="0">
                                          <p:val>
                                            <p:strVal val="#ppt_x"/>
                                          </p:val>
                                        </p:tav>
                                        <p:tav tm="100000">
                                          <p:val>
                                            <p:strVal val="#ppt_x"/>
                                          </p:val>
                                        </p:tav>
                                      </p:tavLst>
                                    </p:anim>
                                    <p:anim calcmode="lin" valueType="num">
                                      <p:cBhvr>
                                        <p:cTn id="51" dur="75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750"/>
                                        <p:tgtEl>
                                          <p:spTgt spid="16"/>
                                        </p:tgtEl>
                                      </p:cBhvr>
                                    </p:animEffect>
                                    <p:anim calcmode="lin" valueType="num">
                                      <p:cBhvr>
                                        <p:cTn id="56" dur="750" fill="hold"/>
                                        <p:tgtEl>
                                          <p:spTgt spid="16"/>
                                        </p:tgtEl>
                                        <p:attrNameLst>
                                          <p:attrName>ppt_x</p:attrName>
                                        </p:attrNameLst>
                                      </p:cBhvr>
                                      <p:tavLst>
                                        <p:tav tm="0">
                                          <p:val>
                                            <p:strVal val="#ppt_x"/>
                                          </p:val>
                                        </p:tav>
                                        <p:tav tm="100000">
                                          <p:val>
                                            <p:strVal val="#ppt_x"/>
                                          </p:val>
                                        </p:tav>
                                      </p:tavLst>
                                    </p:anim>
                                    <p:anim calcmode="lin" valueType="num">
                                      <p:cBhvr>
                                        <p:cTn id="57"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11" grpId="0" animBg="1"/>
      <p:bldP spid="12"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2889584" y="839091"/>
            <a:ext cx="6412831" cy="762000"/>
          </a:xfrm>
          <a:prstGeom prst="roundRect">
            <a:avLst/>
          </a:prstGeom>
          <a:solidFill>
            <a:srgbClr val="E1341D"/>
          </a:solidFill>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Arial" panose="020B0604020202020204" pitchFamily="34" charset="0"/>
                <a:cs typeface="Arial" panose="020B0604020202020204" pitchFamily="34" charset="0"/>
              </a:rPr>
              <a:t>Ý </a:t>
            </a:r>
            <a:r>
              <a:rPr lang="en-US" sz="2400" b="1" dirty="0" err="1">
                <a:solidFill>
                  <a:schemeClr val="bg1"/>
                </a:solidFill>
                <a:latin typeface="Arial" panose="020B0604020202020204" pitchFamily="34" charset="0"/>
                <a:cs typeface="Arial" panose="020B0604020202020204" pitchFamily="34" charset="0"/>
              </a:rPr>
              <a:t>nghĩa</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của</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học</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thuyết</a:t>
            </a:r>
            <a:endParaRPr lang="en-US" sz="2400" b="1" dirty="0">
              <a:solidFill>
                <a:schemeClr val="bg1"/>
              </a:solidFill>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A717F7B3-D0B4-8755-CC5F-725FBEEDF81B}"/>
              </a:ext>
            </a:extLst>
          </p:cNvPr>
          <p:cNvGrpSpPr/>
          <p:nvPr/>
        </p:nvGrpSpPr>
        <p:grpSpPr>
          <a:xfrm>
            <a:off x="2264200" y="2047288"/>
            <a:ext cx="7786108" cy="1075515"/>
            <a:chOff x="2180739" y="1904698"/>
            <a:chExt cx="7663599" cy="1075515"/>
          </a:xfrm>
        </p:grpSpPr>
        <p:sp>
          <p:nvSpPr>
            <p:cNvPr id="38" name="AutoShape 50">
              <a:hlinkClick r:id="" action="ppaction://noaction"/>
            </p:cNvPr>
            <p:cNvSpPr>
              <a:spLocks noChangeArrowheads="1"/>
            </p:cNvSpPr>
            <p:nvPr/>
          </p:nvSpPr>
          <p:spPr bwMode="gray">
            <a:xfrm>
              <a:off x="2180739" y="1904698"/>
              <a:ext cx="7663599" cy="1075515"/>
            </a:xfrm>
            <a:prstGeom prst="roundRect">
              <a:avLst>
                <a:gd name="adj" fmla="val 50000"/>
              </a:avLst>
            </a:prstGeom>
            <a:solidFill>
              <a:srgbClr val="F69C07"/>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18443" name="TextBox 40"/>
            <p:cNvSpPr txBox="1">
              <a:spLocks noChangeArrowheads="1"/>
            </p:cNvSpPr>
            <p:nvPr/>
          </p:nvSpPr>
          <p:spPr bwMode="auto">
            <a:xfrm>
              <a:off x="2180739" y="2211622"/>
              <a:ext cx="76635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2400" b="1" dirty="0" err="1">
                  <a:solidFill>
                    <a:schemeClr val="bg1"/>
                  </a:solidFill>
                  <a:cs typeface="Arial" panose="020B0604020202020204" pitchFamily="34" charset="0"/>
                </a:rPr>
                <a:t>Điều</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tiết</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sản</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xuất</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và</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lưu</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thông</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hàng</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hóa</a:t>
              </a:r>
              <a:endParaRPr lang="en-US" altLang="vi-VN" sz="2400" b="1" dirty="0">
                <a:solidFill>
                  <a:schemeClr val="bg1"/>
                </a:solidFill>
                <a:cs typeface="Arial" panose="020B0604020202020204" pitchFamily="34" charset="0"/>
              </a:endParaRPr>
            </a:p>
          </p:txBody>
        </p:sp>
      </p:grpSp>
      <p:grpSp>
        <p:nvGrpSpPr>
          <p:cNvPr id="3" name="Group 2">
            <a:extLst>
              <a:ext uri="{FF2B5EF4-FFF2-40B4-BE49-F238E27FC236}">
                <a16:creationId xmlns:a16="http://schemas.microsoft.com/office/drawing/2014/main" id="{FF372E25-387A-A3F8-32B7-B484DE43EDF3}"/>
              </a:ext>
            </a:extLst>
          </p:cNvPr>
          <p:cNvGrpSpPr/>
          <p:nvPr/>
        </p:nvGrpSpPr>
        <p:grpSpPr>
          <a:xfrm>
            <a:off x="924804" y="3430959"/>
            <a:ext cx="10101943" cy="1075515"/>
            <a:chOff x="2090057" y="3261505"/>
            <a:chExt cx="10101943" cy="1075515"/>
          </a:xfrm>
        </p:grpSpPr>
        <p:sp>
          <p:nvSpPr>
            <p:cNvPr id="39" name="AutoShape 50">
              <a:hlinkClick r:id="" action="ppaction://noaction"/>
            </p:cNvPr>
            <p:cNvSpPr>
              <a:spLocks noChangeArrowheads="1"/>
            </p:cNvSpPr>
            <p:nvPr/>
          </p:nvSpPr>
          <p:spPr bwMode="gray">
            <a:xfrm>
              <a:off x="2090057" y="3261505"/>
              <a:ext cx="10101943" cy="1075515"/>
            </a:xfrm>
            <a:prstGeom prst="roundRect">
              <a:avLst>
                <a:gd name="adj" fmla="val 50000"/>
              </a:avLst>
            </a:prstGeom>
            <a:solidFill>
              <a:srgbClr val="F69C07"/>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18444" name="TextBox 42"/>
            <p:cNvSpPr txBox="1">
              <a:spLocks noChangeArrowheads="1"/>
            </p:cNvSpPr>
            <p:nvPr/>
          </p:nvSpPr>
          <p:spPr bwMode="auto">
            <a:xfrm>
              <a:off x="2090057" y="3537653"/>
              <a:ext cx="101019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2400" b="1" dirty="0" err="1">
                  <a:solidFill>
                    <a:schemeClr val="bg1"/>
                  </a:solidFill>
                  <a:cs typeface="Arial" panose="020B0604020202020204" pitchFamily="34" charset="0"/>
                </a:rPr>
                <a:t>Kích</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thích</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cải</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tiến</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kỹ</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thuật</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nâng</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cao</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năng</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suất</a:t>
              </a:r>
              <a:r>
                <a:rPr lang="en-US" altLang="vi-VN" sz="2400" b="1" dirty="0">
                  <a:solidFill>
                    <a:schemeClr val="bg1"/>
                  </a:solidFill>
                  <a:cs typeface="Arial" panose="020B0604020202020204" pitchFamily="34" charset="0"/>
                </a:rPr>
                <a:t> lao </a:t>
              </a:r>
              <a:r>
                <a:rPr lang="en-US" altLang="vi-VN" sz="2400" b="1" dirty="0" err="1">
                  <a:solidFill>
                    <a:schemeClr val="bg1"/>
                  </a:solidFill>
                  <a:cs typeface="Arial" panose="020B0604020202020204" pitchFamily="34" charset="0"/>
                </a:rPr>
                <a:t>động</a:t>
              </a:r>
              <a:endParaRPr lang="en-US" altLang="vi-VN" sz="2400" b="1" dirty="0">
                <a:solidFill>
                  <a:schemeClr val="bg1"/>
                </a:solidFill>
                <a:cs typeface="Arial" panose="020B0604020202020204" pitchFamily="34" charset="0"/>
              </a:endParaRPr>
            </a:p>
          </p:txBody>
        </p:sp>
      </p:grpSp>
      <p:grpSp>
        <p:nvGrpSpPr>
          <p:cNvPr id="4" name="Group 3">
            <a:extLst>
              <a:ext uri="{FF2B5EF4-FFF2-40B4-BE49-F238E27FC236}">
                <a16:creationId xmlns:a16="http://schemas.microsoft.com/office/drawing/2014/main" id="{5DB46A41-D0E2-265B-8FE4-98D19039B624}"/>
              </a:ext>
            </a:extLst>
          </p:cNvPr>
          <p:cNvGrpSpPr/>
          <p:nvPr/>
        </p:nvGrpSpPr>
        <p:grpSpPr>
          <a:xfrm>
            <a:off x="3009899" y="4814630"/>
            <a:ext cx="6172200" cy="1103542"/>
            <a:chOff x="2606840" y="4660806"/>
            <a:chExt cx="6172200" cy="1103542"/>
          </a:xfrm>
        </p:grpSpPr>
        <p:sp>
          <p:nvSpPr>
            <p:cNvPr id="23" name="AutoShape 50">
              <a:hlinkClick r:id="" action="ppaction://noaction"/>
            </p:cNvPr>
            <p:cNvSpPr>
              <a:spLocks noChangeArrowheads="1"/>
            </p:cNvSpPr>
            <p:nvPr/>
          </p:nvSpPr>
          <p:spPr bwMode="gray">
            <a:xfrm>
              <a:off x="2606840" y="4660806"/>
              <a:ext cx="6172200" cy="1103542"/>
            </a:xfrm>
            <a:prstGeom prst="roundRect">
              <a:avLst>
                <a:gd name="adj" fmla="val 50000"/>
              </a:avLst>
            </a:prstGeom>
            <a:solidFill>
              <a:srgbClr val="F69C07"/>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24" name="TextBox 42"/>
            <p:cNvSpPr txBox="1">
              <a:spLocks noChangeArrowheads="1"/>
            </p:cNvSpPr>
            <p:nvPr/>
          </p:nvSpPr>
          <p:spPr bwMode="auto">
            <a:xfrm>
              <a:off x="2606840" y="4994603"/>
              <a:ext cx="6172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2400" b="1" dirty="0" err="1">
                  <a:solidFill>
                    <a:schemeClr val="bg1"/>
                  </a:solidFill>
                  <a:cs typeface="Arial" panose="020B0604020202020204" pitchFamily="34" charset="0"/>
                </a:rPr>
                <a:t>Phân</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hóa</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giàu</a:t>
              </a:r>
              <a:r>
                <a:rPr lang="en-US" altLang="vi-VN" sz="2400" b="1" dirty="0">
                  <a:solidFill>
                    <a:schemeClr val="bg1"/>
                  </a:solidFill>
                  <a:cs typeface="Arial" panose="020B0604020202020204" pitchFamily="34" charset="0"/>
                </a:rPr>
                <a:t> </a:t>
              </a:r>
              <a:r>
                <a:rPr lang="en-US" altLang="vi-VN" sz="2400" b="1" dirty="0" err="1">
                  <a:solidFill>
                    <a:schemeClr val="bg1"/>
                  </a:solidFill>
                  <a:cs typeface="Arial" panose="020B0604020202020204" pitchFamily="34" charset="0"/>
                </a:rPr>
                <a:t>nghèo</a:t>
              </a:r>
              <a:endParaRPr lang="en-US" altLang="vi-VN" sz="2400" b="1" dirty="0">
                <a:solidFill>
                  <a:schemeClr val="bg1"/>
                </a:solidFill>
                <a:cs typeface="Arial" panose="020B0604020202020204" pitchFamily="34" charset="0"/>
              </a:endParaRPr>
            </a:p>
          </p:txBody>
        </p:sp>
      </p:grpSp>
    </p:spTree>
    <p:extLst>
      <p:ext uri="{BB962C8B-B14F-4D97-AF65-F5344CB8AC3E}">
        <p14:creationId xmlns:p14="http://schemas.microsoft.com/office/powerpoint/2010/main" val="278192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4983" y="2309078"/>
            <a:ext cx="5489382" cy="2239844"/>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altLang="en-US" sz="2400" b="0" i="1"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Sức lao động:</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l</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à</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năng lực lao động của con người. Nó gồm thể lực, trí lực, kỹ năng của người lao động được đem ra sử dụng trong </a:t>
            </a:r>
            <a:r>
              <a:rPr kumimoji="0" lang="en-US" altLang="en-US" sz="24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lao</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en-US" altLang="en-US" sz="24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động</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t>
            </a:r>
            <a:endPar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grpSp>
        <p:nvGrpSpPr>
          <p:cNvPr id="128003" name="Group 10"/>
          <p:cNvGrpSpPr/>
          <p:nvPr/>
        </p:nvGrpSpPr>
        <p:grpSpPr>
          <a:xfrm>
            <a:off x="6473386" y="845259"/>
            <a:ext cx="5112710" cy="5167481"/>
            <a:chOff x="5638800" y="1371600"/>
            <a:chExt cx="3429000" cy="4269327"/>
          </a:xfrm>
        </p:grpSpPr>
        <p:pic>
          <p:nvPicPr>
            <p:cNvPr id="128005" name="Picture 43" descr="100trung5"/>
            <p:cNvPicPr>
              <a:picLocks noChangeAspect="1"/>
            </p:cNvPicPr>
            <p:nvPr/>
          </p:nvPicPr>
          <p:blipFill>
            <a:blip r:embed="rId3"/>
            <a:stretch>
              <a:fillRect/>
            </a:stretch>
          </p:blipFill>
          <p:spPr>
            <a:xfrm>
              <a:off x="57531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705804"/>
              <a:ext cx="3429000" cy="935123"/>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Lao động l</a:t>
              </a: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ea typeface="Times New Roman" panose="02020603050405020304" pitchFamily="18" charset="0"/>
                  <a:cs typeface="Arial" panose="020B0604020202020204" pitchFamily="34" charset="0"/>
                </a:rPr>
                <a:t>à</a:t>
              </a: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 sự vận dụng sức</a:t>
              </a:r>
              <a:endParaRPr kumimoji="0" lang="en-US"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lao động v</a:t>
              </a: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ea typeface="Times New Roman" panose="02020603050405020304" pitchFamily="18" charset="0"/>
                  <a:cs typeface="Arial" panose="020B0604020202020204" pitchFamily="34" charset="0"/>
                </a:rPr>
                <a:t>à</a:t>
              </a: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o quá tr</a:t>
              </a:r>
              <a:r>
                <a:rPr kumimoji="0" lang="en-US"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ì</a:t>
              </a:r>
              <a:r>
                <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nh sản xuất</a:t>
              </a:r>
              <a:endParaRPr kumimoji="0" lang="vi-VN" altLang="en-US" sz="2400" b="1" i="0" u="none" strike="noStrike" kern="1200" cap="none" spc="0" normalizeH="0" baseline="0" noProof="0" dirty="0">
                <a:ln>
                  <a:noFill/>
                </a:ln>
                <a:solidFill>
                  <a:srgbClr val="C00000"/>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grpSp>
      <p:sp>
        <p:nvSpPr>
          <p:cNvPr id="7" name="TextBox 8"/>
          <p:cNvSpPr txBox="1"/>
          <p:nvPr/>
        </p:nvSpPr>
        <p:spPr>
          <a:xfrm>
            <a:off x="524984" y="1294378"/>
            <a:ext cx="5489382" cy="5778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Học</a:t>
            </a:r>
            <a:r>
              <a:rPr kumimoji="0" lang="en-US" altLang="en-US"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thuyết</a:t>
            </a:r>
            <a:r>
              <a:rPr kumimoji="0" lang="en-US" altLang="en-US"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giá</a:t>
            </a:r>
            <a:r>
              <a:rPr kumimoji="0" lang="en-US" altLang="en-US"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trị</a:t>
            </a:r>
            <a:r>
              <a:rPr kumimoji="0" lang="en-US" altLang="en-US"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thặng</a:t>
            </a:r>
            <a:r>
              <a:rPr kumimoji="0" lang="en-US" altLang="en-US"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dư</a:t>
            </a:r>
            <a:endParaRPr kumimoji="0" lang="en-US" altLang="en-US" sz="2400" b="1" i="0" u="none" strike="noStrike" kern="1200" cap="none" spc="0" normalizeH="0" baseline="0" noProof="0" dirty="0">
              <a:ln>
                <a:noFill/>
              </a:ln>
              <a:solidFill>
                <a:srgbClr val="0000FF"/>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913156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8003"/>
                                        </p:tgtEl>
                                        <p:attrNameLst>
                                          <p:attrName>style.visibility</p:attrName>
                                        </p:attrNameLst>
                                      </p:cBhvr>
                                      <p:to>
                                        <p:strVal val="visible"/>
                                      </p:to>
                                    </p:set>
                                    <p:animEffect transition="in" filter="fade">
                                      <p:cBhvr>
                                        <p:cTn id="7" dur="2000"/>
                                        <p:tgtEl>
                                          <p:spTgt spid="128003"/>
                                        </p:tgtEl>
                                      </p:cBhvr>
                                    </p:animEffect>
                                    <p:anim calcmode="lin" valueType="num">
                                      <p:cBhvr>
                                        <p:cTn id="8" dur="2000" fill="hold"/>
                                        <p:tgtEl>
                                          <p:spTgt spid="128003"/>
                                        </p:tgtEl>
                                        <p:attrNameLst>
                                          <p:attrName>ppt_x</p:attrName>
                                        </p:attrNameLst>
                                      </p:cBhvr>
                                      <p:tavLst>
                                        <p:tav tm="0">
                                          <p:val>
                                            <p:strVal val="#ppt_x"/>
                                          </p:val>
                                        </p:tav>
                                        <p:tav tm="100000">
                                          <p:val>
                                            <p:strVal val="#ppt_x"/>
                                          </p:val>
                                        </p:tav>
                                      </p:tavLst>
                                    </p:anim>
                                    <p:anim calcmode="lin" valueType="num">
                                      <p:cBhvr>
                                        <p:cTn id="9" dur="2000" fill="hold"/>
                                        <p:tgtEl>
                                          <p:spTgt spid="12800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28002"/>
                                        </p:tgtEl>
                                        <p:attrNameLst>
                                          <p:attrName>style.visibility</p:attrName>
                                        </p:attrNameLst>
                                      </p:cBhvr>
                                      <p:to>
                                        <p:strVal val="visible"/>
                                      </p:to>
                                    </p:set>
                                    <p:animEffect transition="in" filter="fade">
                                      <p:cBhvr>
                                        <p:cTn id="17" dur="1000"/>
                                        <p:tgtEl>
                                          <p:spTgt spid="128002"/>
                                        </p:tgtEl>
                                      </p:cBhvr>
                                    </p:animEffect>
                                    <p:anim calcmode="lin" valueType="num">
                                      <p:cBhvr>
                                        <p:cTn id="18" dur="1000" fill="hold"/>
                                        <p:tgtEl>
                                          <p:spTgt spid="128002"/>
                                        </p:tgtEl>
                                        <p:attrNameLst>
                                          <p:attrName>ppt_x</p:attrName>
                                        </p:attrNameLst>
                                      </p:cBhvr>
                                      <p:tavLst>
                                        <p:tav tm="0">
                                          <p:val>
                                            <p:strVal val="#ppt_x"/>
                                          </p:val>
                                        </p:tav>
                                        <p:tav tm="100000">
                                          <p:val>
                                            <p:strVal val="#ppt_x"/>
                                          </p:val>
                                        </p:tav>
                                      </p:tavLst>
                                    </p:anim>
                                    <p:anim calcmode="lin" valueType="num">
                                      <p:cBhvr>
                                        <p:cTn id="19" dur="1000" fill="hold"/>
                                        <p:tgtEl>
                                          <p:spTgt spid="1280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2571245" y="676440"/>
            <a:ext cx="9620755" cy="762000"/>
          </a:xfrm>
          <a:prstGeom prst="roundRect">
            <a:avLst/>
          </a:prstGeom>
          <a:noFill/>
          <a:ln>
            <a:solidFill>
              <a:schemeClr val="bg1"/>
            </a:solidFill>
          </a:ln>
        </p:spPr>
        <p:style>
          <a:lnRef idx="1">
            <a:schemeClr val="accent5"/>
          </a:lnRef>
          <a:fillRef idx="3">
            <a:schemeClr val="accent5"/>
          </a:fillRef>
          <a:effectRef idx="2">
            <a:schemeClr val="accent5"/>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Hai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điều</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kiện</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để</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sức</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lao</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động</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trở</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thành</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hàng</a:t>
            </a:r>
            <a:r>
              <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8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hóa</a:t>
            </a:r>
            <a:endParaRPr kumimoji="0" lang="en-US" sz="2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8F90D17B-1873-8AA4-570C-97D208D56BE4}"/>
              </a:ext>
            </a:extLst>
          </p:cNvPr>
          <p:cNvGrpSpPr/>
          <p:nvPr/>
        </p:nvGrpSpPr>
        <p:grpSpPr>
          <a:xfrm>
            <a:off x="-1344012" y="1308891"/>
            <a:ext cx="12805119" cy="4824412"/>
            <a:chOff x="-1344012" y="1308891"/>
            <a:chExt cx="12805119" cy="4824412"/>
          </a:xfrm>
        </p:grpSpPr>
        <p:sp>
          <p:nvSpPr>
            <p:cNvPr id="9" name="AutoShape 46"/>
            <p:cNvSpPr>
              <a:spLocks noChangeArrowheads="1"/>
            </p:cNvSpPr>
            <p:nvPr/>
          </p:nvSpPr>
          <p:spPr bwMode="ltGray">
            <a:xfrm rot="5400000">
              <a:off x="-1370999" y="1335878"/>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0" name="AutoShape 47"/>
            <p:cNvSpPr>
              <a:spLocks noChangeArrowheads="1"/>
            </p:cNvSpPr>
            <p:nvPr/>
          </p:nvSpPr>
          <p:spPr bwMode="ltGray">
            <a:xfrm rot="5400000" flipH="1">
              <a:off x="-4426" y="2471736"/>
              <a:ext cx="3498123" cy="249872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nvGrpSpPr>
            <p:cNvPr id="2" name="Group 60"/>
            <p:cNvGrpSpPr>
              <a:grpSpLocks/>
            </p:cNvGrpSpPr>
            <p:nvPr/>
          </p:nvGrpSpPr>
          <p:grpSpPr bwMode="auto">
            <a:xfrm>
              <a:off x="3202185" y="4648673"/>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grpSp>
        <p:grpSp>
          <p:nvGrpSpPr>
            <p:cNvPr id="3" name="Group 67"/>
            <p:cNvGrpSpPr>
              <a:grpSpLocks/>
            </p:cNvGrpSpPr>
            <p:nvPr/>
          </p:nvGrpSpPr>
          <p:grpSpPr bwMode="auto">
            <a:xfrm>
              <a:off x="3224125" y="2275042"/>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grpSp>
        <p:sp>
          <p:nvSpPr>
            <p:cNvPr id="38" name="AutoShape 50">
              <a:hlinkClick r:id="" action="ppaction://noaction"/>
            </p:cNvPr>
            <p:cNvSpPr>
              <a:spLocks noChangeArrowheads="1"/>
            </p:cNvSpPr>
            <p:nvPr/>
          </p:nvSpPr>
          <p:spPr bwMode="gray">
            <a:xfrm>
              <a:off x="3638716" y="1798387"/>
              <a:ext cx="7822390" cy="1374725"/>
            </a:xfrm>
            <a:prstGeom prst="roundRect">
              <a:avLst>
                <a:gd name="adj" fmla="val 50000"/>
              </a:avLst>
            </a:prstGeom>
            <a:solidFill>
              <a:srgbClr val="EFBEBE"/>
            </a:solidFill>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333399">
                        <a:satMod val="155000"/>
                      </a:srgbClr>
                    </a:gs>
                    <a:gs pos="100000">
                      <a:srgbClr val="333399">
                        <a:shade val="45000"/>
                        <a:satMod val="165000"/>
                      </a:srgbClr>
                    </a:gs>
                  </a:gsLst>
                  <a:lin ang="5400000"/>
                </a:gradFill>
                <a:effectLst/>
                <a:uLnTx/>
                <a:uFillTx/>
                <a:latin typeface="Times New Roman" pitchFamily="18" charset="0"/>
                <a:ea typeface="+mn-ea"/>
                <a:cs typeface="Times New Roman" pitchFamily="18" charset="0"/>
              </a:endParaRPr>
            </a:p>
          </p:txBody>
        </p:sp>
        <p:sp>
          <p:nvSpPr>
            <p:cNvPr id="39" name="AutoShape 50">
              <a:hlinkClick r:id="" action="ppaction://noaction"/>
            </p:cNvPr>
            <p:cNvSpPr>
              <a:spLocks noChangeArrowheads="1"/>
            </p:cNvSpPr>
            <p:nvPr/>
          </p:nvSpPr>
          <p:spPr bwMode="gray">
            <a:xfrm>
              <a:off x="3638717" y="4161435"/>
              <a:ext cx="7822390" cy="1393784"/>
            </a:xfrm>
            <a:prstGeom prst="roundRect">
              <a:avLst>
                <a:gd name="adj" fmla="val 50000"/>
              </a:avLst>
            </a:prstGeom>
            <a:solidFill>
              <a:srgbClr val="EFBEBE"/>
            </a:solidFill>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333399">
                        <a:satMod val="155000"/>
                      </a:srgbClr>
                    </a:gs>
                    <a:gs pos="100000">
                      <a:srgbClr val="333399">
                        <a:shade val="45000"/>
                        <a:satMod val="165000"/>
                      </a:srgbClr>
                    </a:gs>
                  </a:gsLst>
                  <a:lin ang="5400000"/>
                </a:gradFill>
                <a:effectLst/>
                <a:uLnTx/>
                <a:uFillTx/>
                <a:latin typeface="Times New Roman" pitchFamily="18" charset="0"/>
                <a:ea typeface="+mn-ea"/>
                <a:cs typeface="Times New Roman" pitchFamily="18" charset="0"/>
              </a:endParaRPr>
            </a:p>
          </p:txBody>
        </p:sp>
        <p:sp>
          <p:nvSpPr>
            <p:cNvPr id="18443" name="TextBox 40"/>
            <p:cNvSpPr txBox="1">
              <a:spLocks noChangeArrowheads="1"/>
            </p:cNvSpPr>
            <p:nvPr/>
          </p:nvSpPr>
          <p:spPr bwMode="auto">
            <a:xfrm>
              <a:off x="3638716" y="2191987"/>
              <a:ext cx="78223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Người</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có</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sức</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lao</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động</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được</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tự</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do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về</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thân</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thể</a:t>
              </a:r>
              <a:endPar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18444" name="TextBox 42"/>
            <p:cNvSpPr txBox="1">
              <a:spLocks noChangeArrowheads="1"/>
            </p:cNvSpPr>
            <p:nvPr/>
          </p:nvSpPr>
          <p:spPr bwMode="auto">
            <a:xfrm>
              <a:off x="3656647" y="4431252"/>
              <a:ext cx="780446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Người</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có</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sức</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lao</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động</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mất</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hết</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TLSX</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và</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thiếu</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thốn</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tư</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liệu</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tiêu</a:t>
              </a:r>
              <a:r>
                <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rPr>
                <a:t> </a:t>
              </a:r>
              <a:r>
                <a:rPr kumimoji="0" lang="en-US" altLang="vi-VN" sz="2800" b="0" i="0" u="none" strike="noStrike" kern="1200" cap="none" spc="0" normalizeH="0" baseline="0" noProof="0" dirty="0" err="1">
                  <a:ln>
                    <a:noFill/>
                  </a:ln>
                  <a:solidFill>
                    <a:srgbClr val="000000"/>
                  </a:solidFill>
                  <a:effectLst/>
                  <a:uLnTx/>
                  <a:uFillTx/>
                  <a:cs typeface="Arial" panose="020B0604020202020204" pitchFamily="34" charset="0"/>
                </a:rPr>
                <a:t>dùng</a:t>
              </a:r>
              <a:endParaRPr kumimoji="0" lang="en-US" altLang="vi-VN" sz="2800" b="0" i="0" u="none" strike="noStrike" kern="1200" cap="none" spc="0" normalizeH="0" baseline="0" noProof="0" dirty="0">
                <a:ln>
                  <a:noFill/>
                </a:ln>
                <a:solidFill>
                  <a:srgbClr val="000000"/>
                </a:solidFill>
                <a:effectLst/>
                <a:uLnTx/>
                <a:uFillTx/>
                <a:cs typeface="Arial" panose="020B0604020202020204" pitchFamily="34" charset="0"/>
              </a:endParaRPr>
            </a:p>
          </p:txBody>
        </p:sp>
      </p:grpSp>
    </p:spTree>
    <p:extLst>
      <p:ext uri="{BB962C8B-B14F-4D97-AF65-F5344CB8AC3E}">
        <p14:creationId xmlns:p14="http://schemas.microsoft.com/office/powerpoint/2010/main" val="3620572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12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6">
            <a:extLst>
              <a:ext uri="{FF2B5EF4-FFF2-40B4-BE49-F238E27FC236}">
                <a16:creationId xmlns:a16="http://schemas.microsoft.com/office/drawing/2014/main" id="{61DF89EE-E6C9-4CEF-B690-FB4F35BB9CF0}"/>
              </a:ext>
            </a:extLst>
          </p:cNvPr>
          <p:cNvSpPr/>
          <p:nvPr/>
        </p:nvSpPr>
        <p:spPr>
          <a:xfrm>
            <a:off x="3976740" y="559540"/>
            <a:ext cx="6746430"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Hai thuộc tính của hàng hóa sức lao động</a:t>
            </a:r>
            <a:endParaRPr kumimoji="0" lang="vi-VN" sz="2400" b="1" i="1" u="none" strike="noStrike" kern="1200" cap="none" spc="0" normalizeH="0" baseline="0" noProof="0" dirty="0">
              <a:ln>
                <a:noFill/>
              </a:ln>
              <a:solidFill>
                <a:srgbClr val="0000FF"/>
              </a:solidFill>
              <a:effectLst/>
              <a:uLnTx/>
              <a:uFillTx/>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2CA836DE-077A-93E8-C2BE-6A133DC88460}"/>
              </a:ext>
            </a:extLst>
          </p:cNvPr>
          <p:cNvGrpSpPr/>
          <p:nvPr/>
        </p:nvGrpSpPr>
        <p:grpSpPr>
          <a:xfrm>
            <a:off x="-1344012" y="1308891"/>
            <a:ext cx="12397512" cy="4824412"/>
            <a:chOff x="-1344012" y="1308891"/>
            <a:chExt cx="12397512" cy="4824412"/>
          </a:xfrm>
        </p:grpSpPr>
        <p:sp>
          <p:nvSpPr>
            <p:cNvPr id="5" name="AutoShape 50">
              <a:hlinkClick r:id="" action="ppaction://noaction"/>
              <a:extLst>
                <a:ext uri="{FF2B5EF4-FFF2-40B4-BE49-F238E27FC236}">
                  <a16:creationId xmlns:a16="http://schemas.microsoft.com/office/drawing/2014/main" id="{A5ADBBF6-5334-4512-621D-CC803347871A}"/>
                </a:ext>
              </a:extLst>
            </p:cNvPr>
            <p:cNvSpPr>
              <a:spLocks noChangeArrowheads="1"/>
            </p:cNvSpPr>
            <p:nvPr/>
          </p:nvSpPr>
          <p:spPr bwMode="gray">
            <a:xfrm>
              <a:off x="3646410" y="1519410"/>
              <a:ext cx="7407090" cy="1953116"/>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1" i="0" u="none" strike="noStrike" kern="1200" cap="none" spc="50" normalizeH="0" baseline="0" noProof="0" dirty="0">
                <a:ln w="11430"/>
                <a:gradFill>
                  <a:gsLst>
                    <a:gs pos="25000">
                      <a:srgbClr val="333399">
                        <a:satMod val="155000"/>
                      </a:srgbClr>
                    </a:gs>
                    <a:gs pos="100000">
                      <a:srgbClr val="333399">
                        <a:shade val="45000"/>
                        <a:satMod val="165000"/>
                      </a:srgbClr>
                    </a:gs>
                  </a:gsLst>
                  <a:lin ang="5400000"/>
                </a:gradFill>
                <a:effectLst/>
                <a:uLnTx/>
                <a:uFillTx/>
                <a:latin typeface="Arial" panose="020B0604020202020204" pitchFamily="34" charset="0"/>
                <a:cs typeface="Arial" panose="020B0604020202020204" pitchFamily="34" charset="0"/>
              </a:endParaRPr>
            </a:p>
          </p:txBody>
        </p:sp>
        <p:sp>
          <p:nvSpPr>
            <p:cNvPr id="9" name="AutoShape 46"/>
            <p:cNvSpPr>
              <a:spLocks noChangeArrowheads="1"/>
            </p:cNvSpPr>
            <p:nvPr/>
          </p:nvSpPr>
          <p:spPr bwMode="ltGray">
            <a:xfrm rot="5400000">
              <a:off x="-1370999" y="1335878"/>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10" name="AutoShape 47"/>
            <p:cNvSpPr>
              <a:spLocks noChangeArrowheads="1"/>
            </p:cNvSpPr>
            <p:nvPr/>
          </p:nvSpPr>
          <p:spPr bwMode="ltGray">
            <a:xfrm rot="5400000" flipH="1">
              <a:off x="-4426" y="2471736"/>
              <a:ext cx="3498123" cy="249872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grpSp>
          <p:nvGrpSpPr>
            <p:cNvPr id="2" name="Group 60"/>
            <p:cNvGrpSpPr>
              <a:grpSpLocks/>
            </p:cNvGrpSpPr>
            <p:nvPr/>
          </p:nvGrpSpPr>
          <p:grpSpPr bwMode="auto">
            <a:xfrm>
              <a:off x="3202185" y="4648673"/>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grpSp>
        <p:grpSp>
          <p:nvGrpSpPr>
            <p:cNvPr id="3" name="Group 67"/>
            <p:cNvGrpSpPr>
              <a:grpSpLocks/>
            </p:cNvGrpSpPr>
            <p:nvPr/>
          </p:nvGrpSpPr>
          <p:grpSpPr bwMode="auto">
            <a:xfrm>
              <a:off x="3224125" y="2275042"/>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vi-VN"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a:endParaRPr>
              </a:p>
            </p:txBody>
          </p:sp>
        </p:grpSp>
        <p:sp>
          <p:nvSpPr>
            <p:cNvPr id="6" name="AutoShape 50">
              <a:hlinkClick r:id="" action="ppaction://noaction"/>
              <a:extLst>
                <a:ext uri="{FF2B5EF4-FFF2-40B4-BE49-F238E27FC236}">
                  <a16:creationId xmlns:a16="http://schemas.microsoft.com/office/drawing/2014/main" id="{FDF379FB-316D-5C5A-923A-3D6A2A17D22B}"/>
                </a:ext>
              </a:extLst>
            </p:cNvPr>
            <p:cNvSpPr>
              <a:spLocks noChangeArrowheads="1"/>
            </p:cNvSpPr>
            <p:nvPr/>
          </p:nvSpPr>
          <p:spPr bwMode="gray">
            <a:xfrm>
              <a:off x="3648136" y="3595417"/>
              <a:ext cx="7405364" cy="2537886"/>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1" i="0" u="none" strike="noStrike" kern="1200" cap="none" spc="50" normalizeH="0" baseline="0" noProof="0" dirty="0">
                <a:ln w="11430"/>
                <a:gradFill>
                  <a:gsLst>
                    <a:gs pos="25000">
                      <a:srgbClr val="333399">
                        <a:satMod val="155000"/>
                      </a:srgbClr>
                    </a:gs>
                    <a:gs pos="100000">
                      <a:srgbClr val="333399">
                        <a:shade val="45000"/>
                        <a:satMod val="165000"/>
                      </a:srgbClr>
                    </a:gs>
                  </a:gsLst>
                  <a:lin ang="5400000"/>
                </a:gradFill>
                <a:effectLst/>
                <a:uLnTx/>
                <a:uFillTx/>
                <a:latin typeface="Arial" panose="020B0604020202020204" pitchFamily="34" charset="0"/>
                <a:cs typeface="Arial" panose="020B0604020202020204" pitchFamily="34" charset="0"/>
              </a:endParaRPr>
            </a:p>
          </p:txBody>
        </p:sp>
        <p:sp>
          <p:nvSpPr>
            <p:cNvPr id="12" name="TextBox 40">
              <a:extLst>
                <a:ext uri="{FF2B5EF4-FFF2-40B4-BE49-F238E27FC236}">
                  <a16:creationId xmlns:a16="http://schemas.microsoft.com/office/drawing/2014/main" id="{ACF2A689-B8CA-FB47-2117-5742B62A4B96}"/>
                </a:ext>
              </a:extLst>
            </p:cNvPr>
            <p:cNvSpPr txBox="1">
              <a:spLocks noChangeArrowheads="1"/>
            </p:cNvSpPr>
            <p:nvPr/>
          </p:nvSpPr>
          <p:spPr bwMode="auto">
            <a:xfrm>
              <a:off x="4097262" y="1553469"/>
              <a:ext cx="6087532"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50000"/>
                </a:lnSpc>
                <a:spcBef>
                  <a:spcPct val="20000"/>
                </a:spcBef>
                <a:spcAft>
                  <a:spcPct val="0"/>
                </a:spcAft>
                <a:buClrTx/>
                <a:buSzTx/>
                <a:buFontTx/>
                <a:buNone/>
                <a:tabLst/>
                <a:defRPr/>
              </a:pPr>
              <a:r>
                <a:rPr kumimoji="0" lang="pt-BR" altLang="vi-VN" sz="2400" b="0" i="1" u="none" strike="noStrike" kern="1200" cap="none" spc="0" normalizeH="0" baseline="0" noProof="0" dirty="0">
                  <a:ln>
                    <a:noFill/>
                  </a:ln>
                  <a:solidFill>
                    <a:srgbClr val="000000"/>
                  </a:solidFill>
                  <a:effectLst/>
                  <a:uLnTx/>
                  <a:uFillTx/>
                  <a:cs typeface="Arial" panose="020B0604020202020204" pitchFamily="34" charset="0"/>
                </a:rPr>
                <a:t>Giá trị hàng hóa sức lao động:</a:t>
              </a:r>
              <a:r>
                <a:rPr kumimoji="0" lang="pt-BR" altLang="vi-VN" sz="2400" b="0" i="0" u="none" strike="noStrike" kern="1200" cap="none" spc="0" normalizeH="0" baseline="0" noProof="0" dirty="0">
                  <a:ln>
                    <a:noFill/>
                  </a:ln>
                  <a:solidFill>
                    <a:srgbClr val="000000"/>
                  </a:solidFill>
                  <a:effectLst/>
                  <a:uLnTx/>
                  <a:uFillTx/>
                  <a:cs typeface="Arial" panose="020B0604020202020204" pitchFamily="34" charset="0"/>
                </a:rPr>
                <a:t> được quyết định bởi lượng lao động xã hội cần thiết để sản xuất và tái sản xuất ra nó. </a:t>
              </a:r>
              <a:endParaRPr kumimoji="0" lang="vi-VN" altLang="vi-VN" sz="24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13" name="TextBox 42">
              <a:extLst>
                <a:ext uri="{FF2B5EF4-FFF2-40B4-BE49-F238E27FC236}">
                  <a16:creationId xmlns:a16="http://schemas.microsoft.com/office/drawing/2014/main" id="{7DC99024-7996-CA2A-8F9D-377149435EF4}"/>
                </a:ext>
              </a:extLst>
            </p:cNvPr>
            <p:cNvSpPr txBox="1">
              <a:spLocks noChangeArrowheads="1"/>
            </p:cNvSpPr>
            <p:nvPr/>
          </p:nvSpPr>
          <p:spPr bwMode="auto">
            <a:xfrm>
              <a:off x="3580118" y="3721097"/>
              <a:ext cx="712182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7200" marR="0" lvl="1" indent="0" algn="ctr" defTabSz="914400" rtl="0" eaLnBrk="0" fontAlgn="base" latinLnBrk="0" hangingPunct="0">
                <a:lnSpc>
                  <a:spcPct val="150000"/>
                </a:lnSpc>
                <a:spcBef>
                  <a:spcPct val="20000"/>
                </a:spcBef>
                <a:spcAft>
                  <a:spcPct val="0"/>
                </a:spcAft>
                <a:buClrTx/>
                <a:buSzTx/>
                <a:buFontTx/>
                <a:buNone/>
                <a:tabLst/>
                <a:defRPr/>
              </a:pPr>
              <a:r>
                <a:rPr kumimoji="0" lang="pt-BR" altLang="vi-VN" sz="2400" b="0" i="1" u="none" strike="noStrike" kern="1200" cap="none" spc="0" normalizeH="0" baseline="0" noProof="0" dirty="0">
                  <a:ln>
                    <a:noFill/>
                  </a:ln>
                  <a:solidFill>
                    <a:srgbClr val="000000"/>
                  </a:solidFill>
                  <a:effectLst/>
                  <a:uLnTx/>
                  <a:uFillTx/>
                  <a:cs typeface="Arial" panose="020B0604020202020204" pitchFamily="34" charset="0"/>
                </a:rPr>
                <a:t> 	Giá trị sử dụng của hàng hóa sức lao động</a:t>
              </a:r>
              <a:r>
                <a:rPr kumimoji="0" lang="pt-BR" altLang="vi-VN" sz="2400" b="0" i="0" u="none" strike="noStrike" kern="1200" cap="none" spc="0" normalizeH="0" baseline="0" noProof="0" dirty="0">
                  <a:ln>
                    <a:noFill/>
                  </a:ln>
                  <a:solidFill>
                    <a:srgbClr val="000000"/>
                  </a:solidFill>
                  <a:effectLst/>
                  <a:uLnTx/>
                  <a:uFillTx/>
                  <a:cs typeface="Arial" panose="020B0604020202020204" pitchFamily="34" charset="0"/>
                </a:rPr>
                <a:t> nhằm thỏa mãn nhu cầu của người mua. Nó có khả năng tạo ra một lượng giá trị mới </a:t>
              </a:r>
              <a:r>
                <a:rPr kumimoji="0" lang="pt-BR" altLang="vi-VN" sz="2400" b="0" i="0" u="none" strike="noStrike" kern="1200" cap="none" spc="0" normalizeH="0" baseline="0" noProof="0" dirty="0">
                  <a:ln>
                    <a:noFill/>
                  </a:ln>
                  <a:solidFill>
                    <a:srgbClr val="FF0000"/>
                  </a:solidFill>
                  <a:effectLst/>
                  <a:uLnTx/>
                  <a:uFillTx/>
                  <a:cs typeface="Arial" panose="020B0604020202020204" pitchFamily="34" charset="0"/>
                </a:rPr>
                <a:t>lớn hơn giá trị bản thân nó</a:t>
              </a:r>
              <a:r>
                <a:rPr kumimoji="0" lang="pt-BR" altLang="vi-VN" sz="2400" b="0" i="0" u="none" strike="noStrike" kern="1200" cap="none" spc="0" normalizeH="0" baseline="0" noProof="0" dirty="0">
                  <a:ln>
                    <a:noFill/>
                  </a:ln>
                  <a:solidFill>
                    <a:srgbClr val="000000"/>
                  </a:solidFill>
                  <a:effectLst/>
                  <a:uLnTx/>
                  <a:uFillTx/>
                  <a:cs typeface="Arial" panose="020B0604020202020204" pitchFamily="34" charset="0"/>
                </a:rPr>
                <a:t>. Đó chính là giá trị thặng dư. </a:t>
              </a:r>
              <a:endParaRPr kumimoji="0" lang="vi-VN" altLang="vi-VN" sz="2400" b="0" i="0" u="none" strike="noStrike" kern="1200" cap="none" spc="0" normalizeH="0" baseline="0" noProof="0" dirty="0">
                <a:ln>
                  <a:noFill/>
                </a:ln>
                <a:solidFill>
                  <a:srgbClr val="000000"/>
                </a:solidFill>
                <a:effectLst/>
                <a:uLnTx/>
                <a:uFillTx/>
                <a:cs typeface="Arial" panose="020B0604020202020204" pitchFamily="34" charset="0"/>
              </a:endParaRPr>
            </a:p>
          </p:txBody>
        </p:sp>
      </p:grpSp>
    </p:spTree>
    <p:extLst>
      <p:ext uri="{BB962C8B-B14F-4D97-AF65-F5344CB8AC3E}">
        <p14:creationId xmlns:p14="http://schemas.microsoft.com/office/powerpoint/2010/main" val="4144537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p:cNvSpPr txBox="1">
            <a:spLocks noChangeArrowheads="1"/>
          </p:cNvSpPr>
          <p:nvPr/>
        </p:nvSpPr>
        <p:spPr bwMode="auto">
          <a:xfrm>
            <a:off x="970834" y="2161947"/>
            <a:ext cx="10250332" cy="1131848"/>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một</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bộ</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phận</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FF0000"/>
                </a:solidFill>
                <a:uLnTx/>
                <a:uFillTx/>
                <a:latin typeface="Arial" panose="020B0604020202020204" pitchFamily="34" charset="0"/>
                <a:cs typeface="Arial" panose="020B0604020202020204" pitchFamily="34" charset="0"/>
              </a:rPr>
              <a:t>giá</a:t>
            </a:r>
            <a:r>
              <a:rPr kumimoji="0" lang="en-US" sz="2400" b="1" i="0" u="none" strike="noStrike" kern="1200" cap="none" spc="0" normalizeH="0" baseline="0" noProof="0" dirty="0">
                <a:ln w="0"/>
                <a:solidFill>
                  <a:srgbClr val="FF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FF0000"/>
                </a:solidFill>
                <a:uLnTx/>
                <a:uFillTx/>
                <a:latin typeface="Arial" panose="020B0604020202020204" pitchFamily="34" charset="0"/>
                <a:cs typeface="Arial" panose="020B0604020202020204" pitchFamily="34" charset="0"/>
              </a:rPr>
              <a:t>trị</a:t>
            </a:r>
            <a:r>
              <a:rPr kumimoji="0" lang="en-US" sz="2400" b="1" i="0" u="none" strike="noStrike" kern="1200" cap="none" spc="0" normalizeH="0" baseline="0" noProof="0" dirty="0">
                <a:ln w="0"/>
                <a:solidFill>
                  <a:srgbClr val="FF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FF0000"/>
                </a:solidFill>
                <a:uLnTx/>
                <a:uFillTx/>
                <a:latin typeface="Arial" panose="020B0604020202020204" pitchFamily="34" charset="0"/>
                <a:cs typeface="Arial" panose="020B0604020202020204" pitchFamily="34" charset="0"/>
              </a:rPr>
              <a:t>mới</a:t>
            </a:r>
            <a:r>
              <a:rPr kumimoji="0" lang="en-US" sz="2400" b="1" i="0" u="none" strike="noStrike" kern="1200" cap="none" spc="0" normalizeH="0" baseline="0" noProof="0" dirty="0">
                <a:ln w="0"/>
                <a:solidFill>
                  <a:srgbClr val="FF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FF0000"/>
                </a:solidFill>
                <a:uLnTx/>
                <a:uFillTx/>
                <a:latin typeface="Arial" panose="020B0604020202020204" pitchFamily="34" charset="0"/>
                <a:cs typeface="Arial" panose="020B0604020202020204" pitchFamily="34" charset="0"/>
              </a:rPr>
              <a:t>dôi</a:t>
            </a:r>
            <a:r>
              <a:rPr kumimoji="0" lang="en-US" sz="2400" b="1" i="0" u="none" strike="noStrike" kern="1200" cap="none" spc="0" normalizeH="0" baseline="0" noProof="0" dirty="0">
                <a:ln w="0"/>
                <a:solidFill>
                  <a:srgbClr val="FF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ra</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ngoài</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giá</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trị</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sức</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lao</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động</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do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công</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nhân</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làm</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thuê</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tạo</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ra</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và</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bị</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nhà</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tư</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bản</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chiếm</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w="0"/>
                <a:solidFill>
                  <a:srgbClr val="000000"/>
                </a:solidFill>
                <a:uLnTx/>
                <a:uFillTx/>
                <a:latin typeface="Arial" panose="020B0604020202020204" pitchFamily="34" charset="0"/>
                <a:cs typeface="Arial" panose="020B0604020202020204" pitchFamily="34" charset="0"/>
              </a:rPr>
              <a:t>không</a:t>
            </a:r>
            <a:r>
              <a:rPr kumimoji="0" lang="en-US"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rPr>
              <a:t>.</a:t>
            </a:r>
            <a:endParaRPr kumimoji="0" lang="vi-VN" sz="2400" b="1" i="0" u="none" strike="noStrike" kern="1200" cap="none" spc="0" normalizeH="0" baseline="0" noProof="0" dirty="0">
              <a:ln w="0"/>
              <a:solidFill>
                <a:srgbClr val="000000"/>
              </a:solidFill>
              <a:uLnTx/>
              <a:uFillTx/>
              <a:latin typeface="Arial" panose="020B0604020202020204" pitchFamily="34" charset="0"/>
              <a:cs typeface="Arial" panose="020B0604020202020204" pitchFamily="34" charset="0"/>
            </a:endParaRPr>
          </a:p>
        </p:txBody>
      </p:sp>
      <p:sp>
        <p:nvSpPr>
          <p:cNvPr id="6" name="Rectangle 6"/>
          <p:cNvSpPr>
            <a:spLocks noChangeArrowheads="1"/>
          </p:cNvSpPr>
          <p:nvPr/>
        </p:nvSpPr>
        <p:spPr bwMode="auto">
          <a:xfrm>
            <a:off x="3619500" y="990599"/>
            <a:ext cx="4953000" cy="64399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2400" b="1" i="0" u="none" strike="noStrike" kern="1200" cap="none" spc="0" normalizeH="0" baseline="0" noProof="0" dirty="0">
                <a:ln>
                  <a:noFill/>
                </a:ln>
                <a:solidFill>
                  <a:srgbClr val="0000FF"/>
                </a:solidFill>
                <a:effectLst/>
                <a:uLnTx/>
                <a:uFillTx/>
                <a:latin typeface="Arial" charset="0"/>
                <a:ea typeface="+mn-ea"/>
                <a:cs typeface="Arial"/>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02420" y="3564206"/>
            <a:ext cx="1630509" cy="2470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3459" y="4527594"/>
            <a:ext cx="2454602" cy="1060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68591" y="3800579"/>
            <a:ext cx="2120988" cy="212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4527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7593"/>
                                        </p:tgtEl>
                                        <p:attrNameLst>
                                          <p:attrName>style.visibility</p:attrName>
                                        </p:attrNameLst>
                                      </p:cBhvr>
                                      <p:to>
                                        <p:strVal val="visible"/>
                                      </p:to>
                                    </p:set>
                                    <p:animEffect transition="in" filter="fade">
                                      <p:cBhvr>
                                        <p:cTn id="19" dur="1000"/>
                                        <p:tgtEl>
                                          <p:spTgt spid="67593"/>
                                        </p:tgtEl>
                                      </p:cBhvr>
                                    </p:animEffect>
                                    <p:anim calcmode="lin" valueType="num">
                                      <p:cBhvr>
                                        <p:cTn id="20" dur="1000" fill="hold"/>
                                        <p:tgtEl>
                                          <p:spTgt spid="67593"/>
                                        </p:tgtEl>
                                        <p:attrNameLst>
                                          <p:attrName>ppt_x</p:attrName>
                                        </p:attrNameLst>
                                      </p:cBhvr>
                                      <p:tavLst>
                                        <p:tav tm="0">
                                          <p:val>
                                            <p:strVal val="#ppt_x"/>
                                          </p:val>
                                        </p:tav>
                                        <p:tav tm="100000">
                                          <p:val>
                                            <p:strVal val="#ppt_x"/>
                                          </p:val>
                                        </p:tav>
                                      </p:tavLst>
                                    </p:anim>
                                    <p:anim calcmode="lin" valueType="num">
                                      <p:cBhvr>
                                        <p:cTn id="21" dur="1000" fill="hold"/>
                                        <p:tgtEl>
                                          <p:spTgt spid="67593"/>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1000"/>
                                        <p:tgtEl>
                                          <p:spTgt spid="1026"/>
                                        </p:tgtEl>
                                      </p:cBhvr>
                                    </p:animEffect>
                                    <p:anim calcmode="lin" valueType="num">
                                      <p:cBhvr>
                                        <p:cTn id="25" dur="1000" fill="hold"/>
                                        <p:tgtEl>
                                          <p:spTgt spid="1026"/>
                                        </p:tgtEl>
                                        <p:attrNameLst>
                                          <p:attrName>ppt_x</p:attrName>
                                        </p:attrNameLst>
                                      </p:cBhvr>
                                      <p:tavLst>
                                        <p:tav tm="0">
                                          <p:val>
                                            <p:strVal val="#ppt_x"/>
                                          </p:val>
                                        </p:tav>
                                        <p:tav tm="100000">
                                          <p:val>
                                            <p:strVal val="#ppt_x"/>
                                          </p:val>
                                        </p:tav>
                                      </p:tavLst>
                                    </p:anim>
                                    <p:anim calcmode="lin" valueType="num">
                                      <p:cBhvr>
                                        <p:cTn id="26" dur="1000" fill="hold"/>
                                        <p:tgtEl>
                                          <p:spTgt spid="1026"/>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7595"/>
                                        </p:tgtEl>
                                        <p:attrNameLst>
                                          <p:attrName>style.visibility</p:attrName>
                                        </p:attrNameLst>
                                      </p:cBhvr>
                                      <p:to>
                                        <p:strVal val="visible"/>
                                      </p:to>
                                    </p:set>
                                    <p:animEffect transition="in" filter="fade">
                                      <p:cBhvr>
                                        <p:cTn id="29" dur="1000"/>
                                        <p:tgtEl>
                                          <p:spTgt spid="67595"/>
                                        </p:tgtEl>
                                      </p:cBhvr>
                                    </p:animEffect>
                                    <p:anim calcmode="lin" valueType="num">
                                      <p:cBhvr>
                                        <p:cTn id="30" dur="1000" fill="hold"/>
                                        <p:tgtEl>
                                          <p:spTgt spid="67595"/>
                                        </p:tgtEl>
                                        <p:attrNameLst>
                                          <p:attrName>ppt_x</p:attrName>
                                        </p:attrNameLst>
                                      </p:cBhvr>
                                      <p:tavLst>
                                        <p:tav tm="0">
                                          <p:val>
                                            <p:strVal val="#ppt_x"/>
                                          </p:val>
                                        </p:tav>
                                        <p:tav tm="100000">
                                          <p:val>
                                            <p:strVal val="#ppt_x"/>
                                          </p:val>
                                        </p:tav>
                                      </p:tavLst>
                                    </p:anim>
                                    <p:anim calcmode="lin" valueType="num">
                                      <p:cBhvr>
                                        <p:cTn id="31" dur="1000" fill="hold"/>
                                        <p:tgtEl>
                                          <p:spTgt spid="675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4" name="Title 1"/>
          <p:cNvSpPr>
            <a:spLocks noGrp="1"/>
          </p:cNvSpPr>
          <p:nvPr>
            <p:ph type="title"/>
          </p:nvPr>
        </p:nvSpPr>
        <p:spPr>
          <a:xfrm>
            <a:off x="1401344" y="528945"/>
            <a:ext cx="9389312" cy="1325563"/>
          </a:xfrm>
        </p:spPr>
        <p:txBody>
          <a:bodyPr>
            <a:normAutofit/>
          </a:bodyPr>
          <a:lstStyle/>
          <a:p>
            <a:pPr algn="ctr">
              <a:lnSpc>
                <a:spcPct val="150000"/>
              </a:lnSpc>
            </a:pPr>
            <a:r>
              <a:rPr lang="pt-BR" altLang="en-US" sz="2400" dirty="0">
                <a:latin typeface="Arial" panose="020B0604020202020204" pitchFamily="34" charset="0"/>
                <a:cs typeface="Arial" panose="020B0604020202020204" pitchFamily="34" charset="0"/>
              </a:rPr>
              <a:t>Bản chất của chủ nghĩa tư bản chính là quan hệ bóc lột của tư bản đối với công nhân làm thuê nhằm chiếm đoạt giá trị thặng dư</a:t>
            </a:r>
            <a:endParaRPr lang="en-US" altLang="en-US" sz="2400" dirty="0">
              <a:latin typeface="Arial" panose="020B0604020202020204" pitchFamily="34" charset="0"/>
              <a:cs typeface="Arial" panose="020B0604020202020204" pitchFamily="34" charset="0"/>
            </a:endParaRPr>
          </a:p>
        </p:txBody>
      </p:sp>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5111" y="2368036"/>
            <a:ext cx="5172150" cy="3853157"/>
          </a:xfrm>
          <a:prstGeom prst="roundRect">
            <a:avLst/>
          </a:prstGeom>
          <a:noFill/>
          <a:ln w="57150">
            <a:no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734738" y="1700760"/>
            <a:ext cx="517215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50000"/>
              </a:spcBef>
              <a:spcAft>
                <a:spcPct val="0"/>
              </a:spcAft>
              <a:buClrTx/>
              <a:buSzTx/>
              <a:buFontTx/>
              <a:buNone/>
              <a:tabLst/>
              <a:defRPr/>
            </a:pP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Sản</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xuất</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giá</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trị</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thặng</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dư</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tuyệt</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đối</a:t>
            </a:r>
            <a:endPar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endParaRPr>
          </a:p>
        </p:txBody>
      </p:sp>
      <p:sp>
        <p:nvSpPr>
          <p:cNvPr id="68613" name="Text Box 10"/>
          <p:cNvSpPr txBox="1">
            <a:spLocks noChangeArrowheads="1"/>
          </p:cNvSpPr>
          <p:nvPr/>
        </p:nvSpPr>
        <p:spPr bwMode="auto">
          <a:xfrm>
            <a:off x="6285111" y="1700760"/>
            <a:ext cx="517215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50000"/>
              </a:lnSpc>
              <a:spcBef>
                <a:spcPct val="50000"/>
              </a:spcBef>
              <a:spcAft>
                <a:spcPct val="0"/>
              </a:spcAft>
              <a:buClrTx/>
              <a:buSzTx/>
              <a:buFontTx/>
              <a:buNone/>
              <a:tabLst/>
              <a:defRPr/>
            </a:pP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Sản</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xuất</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giá</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trị</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thặng</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dư</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tương</a:t>
            </a:r>
            <a:r>
              <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0" i="0" u="none" strike="noStrike" kern="1200" cap="none" spc="0" normalizeH="0" baseline="0" noProof="0" dirty="0" err="1">
                <a:ln>
                  <a:noFill/>
                </a:ln>
                <a:solidFill>
                  <a:srgbClr val="0000FF"/>
                </a:solidFill>
                <a:effectLst/>
                <a:uLnTx/>
                <a:uFillTx/>
                <a:cs typeface="Arial" panose="020B0604020202020204" pitchFamily="34" charset="0"/>
              </a:rPr>
              <a:t>đối</a:t>
            </a:r>
            <a:endParaRPr kumimoji="0" lang="en-US" altLang="en-US" sz="2400" b="0" i="0" u="none" strike="noStrike" kern="1200" cap="none" spc="0" normalizeH="0" baseline="0" noProof="0" dirty="0">
              <a:ln>
                <a:noFill/>
              </a:ln>
              <a:solidFill>
                <a:srgbClr val="0000FF"/>
              </a:solidFill>
              <a:effectLst/>
              <a:uLnTx/>
              <a:uFillTx/>
              <a:cs typeface="Arial" panose="020B0604020202020204" pitchFamily="34"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738" y="2368534"/>
            <a:ext cx="5172150" cy="3852659"/>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731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8614"/>
                                        </p:tgtEl>
                                        <p:attrNameLst>
                                          <p:attrName>style.visibility</p:attrName>
                                        </p:attrNameLst>
                                      </p:cBhvr>
                                      <p:to>
                                        <p:strVal val="visible"/>
                                      </p:to>
                                    </p:set>
                                    <p:animEffect transition="in" filter="fade">
                                      <p:cBhvr>
                                        <p:cTn id="7" dur="1000"/>
                                        <p:tgtEl>
                                          <p:spTgt spid="68614"/>
                                        </p:tgtEl>
                                      </p:cBhvr>
                                    </p:animEffect>
                                    <p:anim calcmode="lin" valueType="num">
                                      <p:cBhvr>
                                        <p:cTn id="8" dur="1000" fill="hold"/>
                                        <p:tgtEl>
                                          <p:spTgt spid="68614"/>
                                        </p:tgtEl>
                                        <p:attrNameLst>
                                          <p:attrName>ppt_x</p:attrName>
                                        </p:attrNameLst>
                                      </p:cBhvr>
                                      <p:tavLst>
                                        <p:tav tm="0">
                                          <p:val>
                                            <p:strVal val="#ppt_x"/>
                                          </p:val>
                                        </p:tav>
                                        <p:tav tm="100000">
                                          <p:val>
                                            <p:strVal val="#ppt_x"/>
                                          </p:val>
                                        </p:tav>
                                      </p:tavLst>
                                    </p:anim>
                                    <p:anim calcmode="lin" valueType="num">
                                      <p:cBhvr>
                                        <p:cTn id="9" dur="1000" fill="hold"/>
                                        <p:tgtEl>
                                          <p:spTgt spid="686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8612"/>
                                        </p:tgtEl>
                                        <p:attrNameLst>
                                          <p:attrName>style.visibility</p:attrName>
                                        </p:attrNameLst>
                                      </p:cBhvr>
                                      <p:to>
                                        <p:strVal val="visible"/>
                                      </p:to>
                                    </p:set>
                                    <p:animEffect transition="in" filter="fade">
                                      <p:cBhvr>
                                        <p:cTn id="13" dur="1000"/>
                                        <p:tgtEl>
                                          <p:spTgt spid="68612"/>
                                        </p:tgtEl>
                                      </p:cBhvr>
                                    </p:animEffect>
                                    <p:anim calcmode="lin" valueType="num">
                                      <p:cBhvr>
                                        <p:cTn id="14" dur="1000" fill="hold"/>
                                        <p:tgtEl>
                                          <p:spTgt spid="68612"/>
                                        </p:tgtEl>
                                        <p:attrNameLst>
                                          <p:attrName>ppt_x</p:attrName>
                                        </p:attrNameLst>
                                      </p:cBhvr>
                                      <p:tavLst>
                                        <p:tav tm="0">
                                          <p:val>
                                            <p:strVal val="#ppt_x"/>
                                          </p:val>
                                        </p:tav>
                                        <p:tav tm="100000">
                                          <p:val>
                                            <p:strVal val="#ppt_x"/>
                                          </p:val>
                                        </p:tav>
                                      </p:tavLst>
                                    </p:anim>
                                    <p:anim calcmode="lin" valueType="num">
                                      <p:cBhvr>
                                        <p:cTn id="15" dur="1000" fill="hold"/>
                                        <p:tgtEl>
                                          <p:spTgt spid="686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1000"/>
                                        <p:tgtEl>
                                          <p:spTgt spid="68613"/>
                                        </p:tgtEl>
                                      </p:cBhvr>
                                    </p:animEffect>
                                    <p:anim calcmode="lin" valueType="num">
                                      <p:cBhvr>
                                        <p:cTn id="19" dur="1000" fill="hold"/>
                                        <p:tgtEl>
                                          <p:spTgt spid="68613"/>
                                        </p:tgtEl>
                                        <p:attrNameLst>
                                          <p:attrName>ppt_x</p:attrName>
                                        </p:attrNameLst>
                                      </p:cBhvr>
                                      <p:tavLst>
                                        <p:tav tm="0">
                                          <p:val>
                                            <p:strVal val="#ppt_x"/>
                                          </p:val>
                                        </p:tav>
                                        <p:tav tm="100000">
                                          <p:val>
                                            <p:strVal val="#ppt_x"/>
                                          </p:val>
                                        </p:tav>
                                      </p:tavLst>
                                    </p:anim>
                                    <p:anim calcmode="lin" valueType="num">
                                      <p:cBhvr>
                                        <p:cTn id="20" dur="1000" fill="hold"/>
                                        <p:tgtEl>
                                          <p:spTgt spid="6861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fade">
                                      <p:cBhvr>
                                        <p:cTn id="24" dur="1000"/>
                                        <p:tgtEl>
                                          <p:spTgt spid="2050"/>
                                        </p:tgtEl>
                                      </p:cBhvr>
                                    </p:animEffect>
                                    <p:anim calcmode="lin" valueType="num">
                                      <p:cBhvr>
                                        <p:cTn id="25" dur="1000" fill="hold"/>
                                        <p:tgtEl>
                                          <p:spTgt spid="2050"/>
                                        </p:tgtEl>
                                        <p:attrNameLst>
                                          <p:attrName>ppt_x</p:attrName>
                                        </p:attrNameLst>
                                      </p:cBhvr>
                                      <p:tavLst>
                                        <p:tav tm="0">
                                          <p:val>
                                            <p:strVal val="#ppt_x"/>
                                          </p:val>
                                        </p:tav>
                                        <p:tav tm="100000">
                                          <p:val>
                                            <p:strVal val="#ppt_x"/>
                                          </p:val>
                                        </p:tav>
                                      </p:tavLst>
                                    </p:anim>
                                    <p:anim calcmode="lin" valueType="num">
                                      <p:cBhvr>
                                        <p:cTn id="26" dur="1000" fill="hold"/>
                                        <p:tgtEl>
                                          <p:spTgt spid="2050"/>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8611"/>
                                        </p:tgtEl>
                                        <p:attrNameLst>
                                          <p:attrName>style.visibility</p:attrName>
                                        </p:attrNameLst>
                                      </p:cBhvr>
                                      <p:to>
                                        <p:strVal val="visible"/>
                                      </p:to>
                                    </p:set>
                                    <p:animEffect transition="in" filter="fade">
                                      <p:cBhvr>
                                        <p:cTn id="29" dur="1000"/>
                                        <p:tgtEl>
                                          <p:spTgt spid="68611"/>
                                        </p:tgtEl>
                                      </p:cBhvr>
                                    </p:animEffect>
                                    <p:anim calcmode="lin" valueType="num">
                                      <p:cBhvr>
                                        <p:cTn id="30" dur="1000" fill="hold"/>
                                        <p:tgtEl>
                                          <p:spTgt spid="68611"/>
                                        </p:tgtEl>
                                        <p:attrNameLst>
                                          <p:attrName>ppt_x</p:attrName>
                                        </p:attrNameLst>
                                      </p:cBhvr>
                                      <p:tavLst>
                                        <p:tav tm="0">
                                          <p:val>
                                            <p:strVal val="#ppt_x"/>
                                          </p:val>
                                        </p:tav>
                                        <p:tav tm="100000">
                                          <p:val>
                                            <p:strVal val="#ppt_x"/>
                                          </p:val>
                                        </p:tav>
                                      </p:tavLst>
                                    </p:anim>
                                    <p:anim calcmode="lin" valueType="num">
                                      <p:cBhvr>
                                        <p:cTn id="31" dur="1000" fill="hold"/>
                                        <p:tgtEl>
                                          <p:spTgt spid="686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4" grpId="0"/>
      <p:bldP spid="68612" grpId="0"/>
      <p:bldP spid="686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 y="344153"/>
            <a:ext cx="12192000" cy="1325563"/>
          </a:xfrm>
        </p:spPr>
        <p:txBody>
          <a:bodyPr>
            <a:normAutofit/>
          </a:bodyPr>
          <a:lstStyle/>
          <a:p>
            <a:pPr algn="ctr"/>
            <a:r>
              <a:rPr lang="pt-BR" altLang="vi-VN" sz="2400" b="1" i="1" dirty="0">
                <a:solidFill>
                  <a:srgbClr val="0000FF"/>
                </a:solidFill>
                <a:latin typeface="Arial" panose="020B0604020202020204" pitchFamily="34" charset="0"/>
                <a:cs typeface="Arial" panose="020B0604020202020204" pitchFamily="34" charset="0"/>
              </a:rPr>
              <a:t>Ý nghĩa của học thuyết </a:t>
            </a:r>
            <a:endParaRPr lang="en-US" sz="2400" dirty="0">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a:xfrm>
            <a:off x="661568" y="1396775"/>
            <a:ext cx="10868863" cy="4939047"/>
          </a:xfrm>
        </p:spPr>
        <p:txBody>
          <a:bodyPr>
            <a:normAutofit/>
          </a:bodyPr>
          <a:lstStyle/>
          <a:p>
            <a:pPr marL="227013" indent="-227013" algn="just">
              <a:lnSpc>
                <a:spcPct val="150000"/>
              </a:lnSpc>
              <a:buNone/>
              <a:defRPr/>
            </a:pPr>
            <a:r>
              <a:rPr lang="pt-BR" sz="2400" b="1" dirty="0">
                <a:latin typeface="Arial" panose="020B0604020202020204" pitchFamily="34" charset="0"/>
                <a:cs typeface="Arial" panose="020B0604020202020204" pitchFamily="34" charset="0"/>
              </a:rPr>
              <a:t>- Học thuyết giá trị thặng dư đã </a:t>
            </a:r>
            <a:r>
              <a:rPr lang="pt-BR" sz="2400" b="1" u="sng" dirty="0">
                <a:solidFill>
                  <a:srgbClr val="FF0000"/>
                </a:solidFill>
                <a:latin typeface="Arial" panose="020B0604020202020204" pitchFamily="34" charset="0"/>
                <a:cs typeface="Arial" panose="020B0604020202020204" pitchFamily="34" charset="0"/>
              </a:rPr>
              <a:t>bóc trần bản chất </a:t>
            </a:r>
            <a:r>
              <a:rPr lang="pt-BR" sz="2400" b="1" dirty="0">
                <a:solidFill>
                  <a:srgbClr val="FF0000"/>
                </a:solidFill>
                <a:latin typeface="Arial" panose="020B0604020202020204" pitchFamily="34" charset="0"/>
                <a:cs typeface="Arial" panose="020B0604020202020204" pitchFamily="34" charset="0"/>
              </a:rPr>
              <a:t>của nền sản xuất </a:t>
            </a:r>
            <a:r>
              <a:rPr lang="pt-BR" sz="2400" b="1" u="sng" dirty="0">
                <a:solidFill>
                  <a:srgbClr val="FF0000"/>
                </a:solidFill>
                <a:latin typeface="Arial" panose="020B0604020202020204" pitchFamily="34" charset="0"/>
                <a:cs typeface="Arial" panose="020B0604020202020204" pitchFamily="34" charset="0"/>
              </a:rPr>
              <a:t>tư bản chủ nghĩa</a:t>
            </a:r>
            <a:r>
              <a:rPr lang="pt-BR" sz="2400" b="1" dirty="0">
                <a:solidFill>
                  <a:srgbClr val="FF0000"/>
                </a:solidFill>
                <a:latin typeface="Arial" panose="020B0604020202020204" pitchFamily="34" charset="0"/>
                <a:cs typeface="Arial" panose="020B0604020202020204" pitchFamily="34" charset="0"/>
              </a:rPr>
              <a:t>; c</a:t>
            </a:r>
            <a:r>
              <a:rPr lang="pt-BR" sz="2400" b="1" dirty="0">
                <a:latin typeface="Arial" panose="020B0604020202020204" pitchFamily="34" charset="0"/>
                <a:cs typeface="Arial" panose="020B0604020202020204" pitchFamily="34" charset="0"/>
              </a:rPr>
              <a:t>hứng minh khoa học về cách thức </a:t>
            </a:r>
            <a:r>
              <a:rPr lang="pt-BR" sz="2400" b="1" u="sng" dirty="0">
                <a:solidFill>
                  <a:srgbClr val="FF0000"/>
                </a:solidFill>
                <a:latin typeface="Arial" panose="020B0604020202020204" pitchFamily="34" charset="0"/>
                <a:cs typeface="Arial" panose="020B0604020202020204" pitchFamily="34" charset="0"/>
              </a:rPr>
              <a:t>bóc lột </a:t>
            </a:r>
            <a:r>
              <a:rPr lang="pt-BR" sz="2400" b="1" dirty="0">
                <a:latin typeface="Arial" panose="020B0604020202020204" pitchFamily="34" charset="0"/>
                <a:cs typeface="Arial" panose="020B0604020202020204" pitchFamily="34" charset="0"/>
              </a:rPr>
              <a:t>của giai cấp tư sản và luận chứng những mâu thuẫn nội tại của chủ nghĩa tư bản. </a:t>
            </a:r>
            <a:endParaRPr lang="en-US" sz="2400" b="1" dirty="0">
              <a:latin typeface="Arial" panose="020B0604020202020204" pitchFamily="34" charset="0"/>
              <a:cs typeface="Arial" panose="020B0604020202020204" pitchFamily="34" charset="0"/>
            </a:endParaRPr>
          </a:p>
          <a:p>
            <a:pPr marL="227013" indent="-227013" algn="just">
              <a:lnSpc>
                <a:spcPct val="150000"/>
              </a:lnSpc>
              <a:buNone/>
              <a:defRPr/>
            </a:pPr>
            <a:r>
              <a:rPr lang="pt-BR" sz="2400" b="1" dirty="0">
                <a:latin typeface="Arial" panose="020B0604020202020204" pitchFamily="34" charset="0"/>
                <a:cs typeface="Arial" panose="020B0604020202020204" pitchFamily="34" charset="0"/>
              </a:rPr>
              <a:t>- Học thuyết giá trị thặng dư còn trang bị cho giai cấp công nhân và nhân dân lao động </a:t>
            </a:r>
            <a:r>
              <a:rPr lang="pt-BR" sz="2400" b="1" u="sng" dirty="0">
                <a:solidFill>
                  <a:srgbClr val="FF0000"/>
                </a:solidFill>
                <a:latin typeface="Arial" panose="020B0604020202020204" pitchFamily="34" charset="0"/>
                <a:cs typeface="Arial" panose="020B0604020202020204" pitchFamily="34" charset="0"/>
              </a:rPr>
              <a:t>công cụ nhận thức các quy luật kinh tế</a:t>
            </a:r>
            <a:r>
              <a:rPr lang="pt-BR" sz="2400" b="1" dirty="0">
                <a:latin typeface="Arial" panose="020B0604020202020204" pitchFamily="34" charset="0"/>
                <a:cs typeface="Arial" panose="020B0604020202020204" pitchFamily="34" charset="0"/>
              </a:rPr>
              <a:t>, thúc đẩy cải tiến kỹ thuật, phát triển lực lượng sản xuất, nâng cao năng suất lao động, tạo ra nhiều hàng hoá… phục vụ cho sự nghiệp xây dựng xã hội mới, xã hội xã hội chủ nghĩa.</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5416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 y="2935643"/>
            <a:ext cx="12192000" cy="134495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marR="0" lvl="0" indent="-9525" algn="ctr" defTabSz="914400" rtl="0" eaLnBrk="1" fontAlgn="base" latinLnBrk="0" hangingPunct="1">
              <a:lnSpc>
                <a:spcPct val="120000"/>
              </a:lnSpc>
              <a:spcBef>
                <a:spcPct val="20000"/>
              </a:spcBef>
              <a:spcAft>
                <a:spcPct val="0"/>
              </a:spcAft>
              <a:buClrTx/>
              <a:buSzTx/>
              <a:buFontTx/>
              <a:buNone/>
              <a:tabLst/>
              <a:defRPr/>
            </a:pPr>
            <a:r>
              <a:rPr kumimoji="0" lang="en-US" altLang="en-US" sz="2400" b="1" i="1"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Sinh</a:t>
            </a:r>
            <a:r>
              <a:rPr kumimoji="0" lang="en-US" altLang="en-US" sz="2400" b="1" i="1"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viên</a:t>
            </a:r>
            <a:r>
              <a:rPr kumimoji="0" lang="en-US" altLang="en-US" sz="2400" b="1" i="1"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tự</a:t>
            </a:r>
            <a:r>
              <a:rPr kumimoji="0" lang="en-US" altLang="en-US" sz="2400" b="1" i="1"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nghiên</a:t>
            </a:r>
            <a:r>
              <a:rPr kumimoji="0" lang="en-US" altLang="en-US" sz="2400" b="1" i="1"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altLang="en-US" sz="2400" b="1" i="1"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cứu</a:t>
            </a:r>
            <a:endParaRPr kumimoji="0" lang="en-US" altLang="en-US" sz="2400" b="1" i="1" u="none" strike="noStrike" kern="1200" cap="none" spc="0" normalizeH="0" baseline="0" noProof="0" dirty="0">
              <a:ln>
                <a:noFill/>
              </a:ln>
              <a:solidFill>
                <a:srgbClr val="FF0000"/>
              </a:solidFill>
              <a:effectLst/>
              <a:uLnTx/>
              <a:uFillTx/>
              <a:latin typeface="Arial" panose="020B0604020202020204" pitchFamily="34" charset="0"/>
              <a:ea typeface="Arial" panose="020B0604020202020204" pitchFamily="34" charset="0"/>
              <a:cs typeface="Arial" panose="020B0604020202020204" pitchFamily="34" charset="0"/>
            </a:endParaRPr>
          </a:p>
        </p:txBody>
      </p:sp>
      <p:sp>
        <p:nvSpPr>
          <p:cNvPr id="8" name="Title 7"/>
          <p:cNvSpPr>
            <a:spLocks noGrp="1"/>
          </p:cNvSpPr>
          <p:nvPr>
            <p:ph type="title"/>
          </p:nvPr>
        </p:nvSpPr>
        <p:spPr>
          <a:xfrm>
            <a:off x="0" y="1049034"/>
            <a:ext cx="12192000" cy="424732"/>
          </a:xfrm>
          <a:prstGeom prst="rect">
            <a:avLst/>
          </a:prstGeom>
          <a:noFill/>
          <a:ln w="9525">
            <a:noFill/>
          </a:ln>
        </p:spPr>
        <p:txBody>
          <a:bodyPr wrap="square" anchor="b">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ctr" eaLnBrk="1" hangingPunct="1">
              <a:spcBef>
                <a:spcPct val="0"/>
              </a:spcBef>
              <a:buFontTx/>
              <a:buNone/>
            </a:pPr>
            <a:r>
              <a:rPr lang="en-US" altLang="en-US" sz="2400" b="1" dirty="0">
                <a:solidFill>
                  <a:srgbClr val="0000FF"/>
                </a:solidFill>
                <a:latin typeface="Arial" panose="020B0604020202020204" pitchFamily="34" charset="0"/>
                <a:cs typeface="Arial" panose="020B0604020202020204" pitchFamily="34" charset="0"/>
              </a:rPr>
              <a:t>2.2.2. </a:t>
            </a:r>
            <a:r>
              <a:rPr lang="en-US" altLang="en-US" sz="2400" b="1" dirty="0" err="1">
                <a:solidFill>
                  <a:srgbClr val="0000FF"/>
                </a:solidFill>
                <a:latin typeface="Arial" panose="020B0604020202020204" pitchFamily="34" charset="0"/>
                <a:cs typeface="Arial" panose="020B0604020202020204" pitchFamily="34" charset="0"/>
              </a:rPr>
              <a:t>Về</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chủ</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nghĩa</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tư</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bản</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độc</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quyền</a:t>
            </a:r>
            <a:endParaRPr lang="en-US" altLang="en-US" sz="24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9997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9706"/>
                                        </p:tgtEl>
                                        <p:attrNameLst>
                                          <p:attrName>style.visibility</p:attrName>
                                        </p:attrNameLst>
                                      </p:cBhvr>
                                      <p:to>
                                        <p:strVal val="visible"/>
                                      </p:to>
                                    </p:set>
                                    <p:animEffect transition="in" filter="fade">
                                      <p:cBhvr>
                                        <p:cTn id="13" dur="1000"/>
                                        <p:tgtEl>
                                          <p:spTgt spid="29706"/>
                                        </p:tgtEl>
                                      </p:cBhvr>
                                    </p:animEffect>
                                    <p:anim calcmode="lin" valueType="num">
                                      <p:cBhvr>
                                        <p:cTn id="14" dur="1000" fill="hold"/>
                                        <p:tgtEl>
                                          <p:spTgt spid="29706"/>
                                        </p:tgtEl>
                                        <p:attrNameLst>
                                          <p:attrName>ppt_x</p:attrName>
                                        </p:attrNameLst>
                                      </p:cBhvr>
                                      <p:tavLst>
                                        <p:tav tm="0">
                                          <p:val>
                                            <p:strVal val="#ppt_x"/>
                                          </p:val>
                                        </p:tav>
                                        <p:tav tm="100000">
                                          <p:val>
                                            <p:strVal val="#ppt_x"/>
                                          </p:val>
                                        </p:tav>
                                      </p:tavLst>
                                    </p:anim>
                                    <p:anim calcmode="lin" valueType="num">
                                      <p:cBhvr>
                                        <p:cTn id="15" dur="1000" fill="hold"/>
                                        <p:tgtEl>
                                          <p:spTgt spid="297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6"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7143" y="581119"/>
            <a:ext cx="6957714" cy="1296179"/>
          </a:xfrm>
        </p:spPr>
        <p:txBody>
          <a:bodyPr>
            <a:norm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2.3. </a:t>
            </a:r>
            <a:r>
              <a:rPr lang="en-US" sz="2400" b="1" dirty="0" err="1">
                <a:solidFill>
                  <a:srgbClr val="FF0000"/>
                </a:solidFill>
                <a:latin typeface="Arial" panose="020B0604020202020204" pitchFamily="34" charset="0"/>
                <a:cs typeface="Arial" panose="020B0604020202020204" pitchFamily="34" charset="0"/>
              </a:rPr>
              <a:t>Chủ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nghĩa</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xã</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hội</a:t>
            </a:r>
            <a:r>
              <a:rPr lang="en-US" sz="2400" b="1" dirty="0">
                <a:solidFill>
                  <a:srgbClr val="FF0000"/>
                </a:solidFill>
                <a:latin typeface="Arial" panose="020B0604020202020204" pitchFamily="34" charset="0"/>
                <a:cs typeface="Arial" panose="020B0604020202020204" pitchFamily="34" charset="0"/>
              </a:rPr>
              <a:t> khoa </a:t>
            </a:r>
            <a:r>
              <a:rPr lang="en-US" sz="2400" b="1" dirty="0" err="1">
                <a:solidFill>
                  <a:srgbClr val="FF0000"/>
                </a:solidFill>
                <a:latin typeface="Arial" panose="020B0604020202020204" pitchFamily="34" charset="0"/>
                <a:cs typeface="Arial" panose="020B0604020202020204" pitchFamily="34" charset="0"/>
              </a:rPr>
              <a:t>học</a:t>
            </a:r>
            <a:br>
              <a:rPr lang="en-US" sz="2400" b="1" dirty="0">
                <a:solidFill>
                  <a:srgbClr val="FF0000"/>
                </a:solidFill>
                <a:latin typeface="Arial" panose="020B0604020202020204" pitchFamily="34" charset="0"/>
                <a:cs typeface="Arial" panose="020B0604020202020204" pitchFamily="34" charset="0"/>
              </a:rPr>
            </a:br>
            <a:r>
              <a:rPr lang="en-US" sz="2400" b="1" dirty="0">
                <a:solidFill>
                  <a:srgbClr val="0000FF"/>
                </a:solidFill>
                <a:latin typeface="Arial" panose="020B0604020202020204" pitchFamily="34" charset="0"/>
                <a:cs typeface="Arial" panose="020B0604020202020204" pitchFamily="34" charset="0"/>
              </a:rPr>
              <a:t>2.3.1 </a:t>
            </a:r>
            <a:r>
              <a:rPr lang="en-US" sz="2400" b="1" dirty="0" err="1">
                <a:solidFill>
                  <a:srgbClr val="0000FF"/>
                </a:solidFill>
                <a:latin typeface="Arial" panose="020B0604020202020204" pitchFamily="34" charset="0"/>
                <a:cs typeface="Arial" panose="020B0604020202020204" pitchFamily="34" charset="0"/>
              </a:rPr>
              <a:t>Sứ</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mệnh</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lịch</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sử</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của</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giai</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cấp</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công</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nhân</a:t>
            </a:r>
            <a:endParaRPr lang="en-US" sz="2400" b="1" dirty="0">
              <a:solidFill>
                <a:srgbClr val="0000FF"/>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0569" y="1977386"/>
            <a:ext cx="10530862" cy="4194299"/>
          </a:xfrm>
        </p:spPr>
        <p:txBody>
          <a:bodyPr vert="horz" wrap="square" lIns="121920" tIns="60960" rIns="121920" bIns="60960" anchor="t">
            <a:noAutofit/>
          </a:bodyPr>
          <a:lstStyle/>
          <a:p>
            <a:pPr marL="0" indent="396875" algn="just">
              <a:lnSpc>
                <a:spcPct val="150000"/>
              </a:lnSpc>
            </a:pPr>
            <a:r>
              <a:rPr lang="en-US" altLang="en-US" sz="2400" dirty="0">
                <a:latin typeface="Arial" panose="020B0604020202020204" pitchFamily="34" charset="0"/>
                <a:cs typeface="Arial" panose="020B0604020202020204" pitchFamily="34" charset="0"/>
              </a:rPr>
              <a:t>L</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một tập đo</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n xã hội ổn định, hình th</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nh v</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phát triển cùng với quá trình phát triển của nền đại công nghiệp hiện đại, với nhịp độ phát triển của lực lượng sản xuất có tính chất xã hội hóa ng</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y c</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ng cao</a:t>
            </a:r>
          </a:p>
          <a:p>
            <a:pPr marL="0" indent="396875" algn="just">
              <a:lnSpc>
                <a:spcPct val="150000"/>
              </a:lnSpc>
            </a:pPr>
            <a:r>
              <a:rPr lang="en-US" altLang="en-US" sz="2400" dirty="0">
                <a:latin typeface="Arial" panose="020B0604020202020204" pitchFamily="34" charset="0"/>
                <a:cs typeface="Arial" panose="020B0604020202020204" pitchFamily="34" charset="0"/>
              </a:rPr>
              <a:t>L</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lực lượng lao động cơ bản trực </a:t>
            </a:r>
            <a:r>
              <a:rPr lang="en-US" altLang="en-US" sz="2400" dirty="0" err="1">
                <a:latin typeface="Arial" panose="020B0604020202020204" pitchFamily="34" charset="0"/>
                <a:cs typeface="Arial" panose="020B0604020202020204" pitchFamily="34" charset="0"/>
              </a:rPr>
              <a:t>tiếp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hoặc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tiếp</a:t>
            </a:r>
            <a:r>
              <a:rPr lang="en-US" altLang="en-US" sz="2400" dirty="0">
                <a:latin typeface="Arial" panose="020B0604020202020204" pitchFamily="34" charset="0"/>
                <a:cs typeface="Arial" panose="020B0604020202020204" pitchFamily="34" charset="0"/>
              </a:rPr>
              <a:t> tham gia v</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o quá trình sản xuất, tái sản xuất ra của cải vật chất v</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cải tạo các quan hệ xã hội</a:t>
            </a:r>
          </a:p>
          <a:p>
            <a:pPr marL="0" indent="396875" algn="just">
              <a:lnSpc>
                <a:spcPct val="150000"/>
              </a:lnSpc>
            </a:pPr>
            <a:r>
              <a:rPr lang="en-US" altLang="en-US" sz="2400" dirty="0">
                <a:latin typeface="Arial" panose="020B0604020202020204" pitchFamily="34" charset="0"/>
                <a:cs typeface="Arial" panose="020B0604020202020204" pitchFamily="34" charset="0"/>
              </a:rPr>
              <a:t>L</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lực lượng chủ yếu của tiến trình lịch sử quá độ từ chủ nghĩa tư bản lên chủ nghĩa xã hội.</a:t>
            </a: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744379" y="835641"/>
            <a:ext cx="8703242"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2400" b="1" dirty="0" err="1">
                <a:solidFill>
                  <a:schemeClr val="tx1"/>
                </a:solidFill>
                <a:latin typeface="Arial" panose="020B0604020202020204" pitchFamily="34" charset="0"/>
                <a:cs typeface="Arial" panose="020B0604020202020204" pitchFamily="34" charset="0"/>
              </a:rPr>
              <a:t>Đặc</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trưng</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cơ</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bản</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của</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giai</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cấp</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công</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nhân</a:t>
            </a:r>
            <a:endParaRPr lang="en-US" sz="2400" b="1" dirty="0">
              <a:solidFill>
                <a:schemeClr val="tx1"/>
              </a:solidFill>
              <a:latin typeface="Arial" panose="020B0604020202020204" pitchFamily="34" charset="0"/>
              <a:cs typeface="Arial" panose="020B0604020202020204" pitchFamily="34" charset="0"/>
            </a:endParaRPr>
          </a:p>
        </p:txBody>
      </p:sp>
      <p:sp>
        <p:nvSpPr>
          <p:cNvPr id="38" name="AutoShape 50">
            <a:hlinkClick r:id="" action="ppaction://noaction"/>
          </p:cNvPr>
          <p:cNvSpPr>
            <a:spLocks noChangeArrowheads="1"/>
          </p:cNvSpPr>
          <p:nvPr/>
        </p:nvSpPr>
        <p:spPr bwMode="gray">
          <a:xfrm>
            <a:off x="795914" y="2034673"/>
            <a:ext cx="10600171" cy="1892689"/>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39" name="AutoShape 50">
            <a:hlinkClick r:id="" action="ppaction://noaction"/>
          </p:cNvPr>
          <p:cNvSpPr>
            <a:spLocks noChangeArrowheads="1"/>
          </p:cNvSpPr>
          <p:nvPr/>
        </p:nvSpPr>
        <p:spPr bwMode="gray">
          <a:xfrm>
            <a:off x="795914" y="4255468"/>
            <a:ext cx="10600171" cy="1892689"/>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18443" name="TextBox 40"/>
          <p:cNvSpPr txBox="1">
            <a:spLocks noChangeArrowheads="1"/>
          </p:cNvSpPr>
          <p:nvPr/>
        </p:nvSpPr>
        <p:spPr bwMode="auto">
          <a:xfrm>
            <a:off x="1055122" y="2079495"/>
            <a:ext cx="10081754"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vi-VN" sz="2400" i="1" dirty="0" err="1">
                <a:solidFill>
                  <a:srgbClr val="0000FF"/>
                </a:solidFill>
                <a:cs typeface="Arial" panose="020B0604020202020204" pitchFamily="34" charset="0"/>
              </a:rPr>
              <a:t>Về</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địa</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vị</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kinh</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tế</a:t>
            </a:r>
            <a:r>
              <a:rPr lang="en-US" altLang="vi-VN" sz="2400" i="1" dirty="0">
                <a:solidFill>
                  <a:srgbClr val="0000FF"/>
                </a:solidFill>
                <a:cs typeface="Arial" panose="020B0604020202020204" pitchFamily="34" charset="0"/>
              </a:rPr>
              <a:t> - </a:t>
            </a:r>
            <a:r>
              <a:rPr lang="en-US" altLang="vi-VN" sz="2400" i="1" dirty="0" err="1">
                <a:solidFill>
                  <a:srgbClr val="0000FF"/>
                </a:solidFill>
                <a:cs typeface="Arial" panose="020B0604020202020204" pitchFamily="34" charset="0"/>
              </a:rPr>
              <a:t>xã</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hội</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của</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giai</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cấp</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công</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nhân</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trong</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quan</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hệ</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sản</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xuất</a:t>
            </a:r>
            <a:r>
              <a:rPr lang="en-US" altLang="vi-VN" sz="2400" i="1" dirty="0">
                <a:solidFill>
                  <a:srgbClr val="0000FF"/>
                </a:solidFill>
                <a:cs typeface="Arial" panose="020B0604020202020204" pitchFamily="34" charset="0"/>
              </a:rPr>
              <a:t> TBCN</a:t>
            </a:r>
            <a:r>
              <a:rPr lang="en-US" altLang="vi-VN" sz="2400" dirty="0">
                <a:cs typeface="Arial" panose="020B0604020202020204" pitchFamily="34" charset="0"/>
              </a:rPr>
              <a:t>: </a:t>
            </a:r>
            <a:r>
              <a:rPr lang="pt-BR" altLang="en-US" sz="2400" dirty="0">
                <a:cs typeface="Arial" panose="020B0604020202020204" pitchFamily="34" charset="0"/>
              </a:rPr>
              <a:t>người công nhân không có TLSX, họ phải bán sức lao động cho nhà tư bản, trở thành người làm thuê và bị bóc lột giá trị thặng dư. </a:t>
            </a:r>
            <a:endParaRPr lang="en-US" altLang="vi-VN" sz="2400" dirty="0">
              <a:cs typeface="Arial" panose="020B0604020202020204" pitchFamily="34" charset="0"/>
            </a:endParaRPr>
          </a:p>
        </p:txBody>
      </p:sp>
      <p:sp>
        <p:nvSpPr>
          <p:cNvPr id="18444" name="TextBox 42"/>
          <p:cNvSpPr txBox="1">
            <a:spLocks noChangeArrowheads="1"/>
          </p:cNvSpPr>
          <p:nvPr/>
        </p:nvSpPr>
        <p:spPr bwMode="auto">
          <a:xfrm>
            <a:off x="1055122" y="4358889"/>
            <a:ext cx="10081754"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vi-VN" sz="2400" i="1" dirty="0" err="1">
                <a:solidFill>
                  <a:srgbClr val="0000FF"/>
                </a:solidFill>
                <a:cs typeface="Arial" panose="020B0604020202020204" pitchFamily="34" charset="0"/>
              </a:rPr>
              <a:t>Về</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phương</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thức</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lao</a:t>
            </a:r>
            <a:r>
              <a:rPr lang="en-US" altLang="vi-VN" sz="2400" i="1" dirty="0">
                <a:solidFill>
                  <a:srgbClr val="0000FF"/>
                </a:solidFill>
                <a:cs typeface="Arial" panose="020B0604020202020204" pitchFamily="34" charset="0"/>
              </a:rPr>
              <a:t> </a:t>
            </a:r>
            <a:r>
              <a:rPr lang="en-US" altLang="vi-VN" sz="2400" i="1" dirty="0" err="1">
                <a:solidFill>
                  <a:srgbClr val="0000FF"/>
                </a:solidFill>
                <a:cs typeface="Arial" panose="020B0604020202020204" pitchFamily="34" charset="0"/>
              </a:rPr>
              <a:t>động</a:t>
            </a:r>
            <a:r>
              <a:rPr lang="en-US" altLang="vi-VN" sz="2400" dirty="0">
                <a:cs typeface="Arial" panose="020B0604020202020204" pitchFamily="34" charset="0"/>
              </a:rPr>
              <a:t>: </a:t>
            </a:r>
            <a:r>
              <a:rPr lang="pt-BR" altLang="en-US" sz="2400" dirty="0">
                <a:cs typeface="Arial" panose="020B0604020202020204" pitchFamily="34" charset="0"/>
              </a:rPr>
              <a:t>là những tập đoàn người lao động, trực tiếp hay gián tiếp vận hành những công cụ sản xuất có tính chất công nghiệp ngày càng hiện đại, có tính chất xã hội hoá cao. </a:t>
            </a:r>
            <a:endParaRPr lang="vi-VN" altLang="en-US" sz="2400" dirty="0">
              <a:cs typeface="Arial" panose="020B0604020202020204" pitchFamily="34" charset="0"/>
            </a:endParaRPr>
          </a:p>
        </p:txBody>
      </p:sp>
    </p:spTree>
    <p:extLst>
      <p:ext uri="{BB962C8B-B14F-4D97-AF65-F5344CB8AC3E}">
        <p14:creationId xmlns:p14="http://schemas.microsoft.com/office/powerpoint/2010/main" val="3068325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fade">
                                      <p:cBhvr>
                                        <p:cTn id="13" dur="1000"/>
                                        <p:tgtEl>
                                          <p:spTgt spid="18443"/>
                                        </p:tgtEl>
                                      </p:cBhvr>
                                    </p:animEffect>
                                    <p:anim calcmode="lin" valueType="num">
                                      <p:cBhvr>
                                        <p:cTn id="14" dur="1000" fill="hold"/>
                                        <p:tgtEl>
                                          <p:spTgt spid="18443"/>
                                        </p:tgtEl>
                                        <p:attrNameLst>
                                          <p:attrName>ppt_x</p:attrName>
                                        </p:attrNameLst>
                                      </p:cBhvr>
                                      <p:tavLst>
                                        <p:tav tm="0">
                                          <p:val>
                                            <p:strVal val="#ppt_x"/>
                                          </p:val>
                                        </p:tav>
                                        <p:tav tm="100000">
                                          <p:val>
                                            <p:strVal val="#ppt_x"/>
                                          </p:val>
                                        </p:tav>
                                      </p:tavLst>
                                    </p:anim>
                                    <p:anim calcmode="lin" valueType="num">
                                      <p:cBhvr>
                                        <p:cTn id="15" dur="1000" fill="hold"/>
                                        <p:tgtEl>
                                          <p:spTgt spid="184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anim calcmode="lin" valueType="num">
                                      <p:cBhvr>
                                        <p:cTn id="19" dur="1000" fill="hold"/>
                                        <p:tgtEl>
                                          <p:spTgt spid="38"/>
                                        </p:tgtEl>
                                        <p:attrNameLst>
                                          <p:attrName>ppt_x</p:attrName>
                                        </p:attrNameLst>
                                      </p:cBhvr>
                                      <p:tavLst>
                                        <p:tav tm="0">
                                          <p:val>
                                            <p:strVal val="#ppt_x"/>
                                          </p:val>
                                        </p:tav>
                                        <p:tav tm="100000">
                                          <p:val>
                                            <p:strVal val="#ppt_x"/>
                                          </p:val>
                                        </p:tav>
                                      </p:tavLst>
                                    </p:anim>
                                    <p:anim calcmode="lin" valueType="num">
                                      <p:cBhvr>
                                        <p:cTn id="20" dur="1000" fill="hold"/>
                                        <p:tgtEl>
                                          <p:spTgt spid="3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8444"/>
                                        </p:tgtEl>
                                        <p:attrNameLst>
                                          <p:attrName>style.visibility</p:attrName>
                                        </p:attrNameLst>
                                      </p:cBhvr>
                                      <p:to>
                                        <p:strVal val="visible"/>
                                      </p:to>
                                    </p:set>
                                    <p:animEffect transition="in" filter="fade">
                                      <p:cBhvr>
                                        <p:cTn id="24" dur="1000"/>
                                        <p:tgtEl>
                                          <p:spTgt spid="18444"/>
                                        </p:tgtEl>
                                      </p:cBhvr>
                                    </p:animEffect>
                                    <p:anim calcmode="lin" valueType="num">
                                      <p:cBhvr>
                                        <p:cTn id="25" dur="1000" fill="hold"/>
                                        <p:tgtEl>
                                          <p:spTgt spid="18444"/>
                                        </p:tgtEl>
                                        <p:attrNameLst>
                                          <p:attrName>ppt_x</p:attrName>
                                        </p:attrNameLst>
                                      </p:cBhvr>
                                      <p:tavLst>
                                        <p:tav tm="0">
                                          <p:val>
                                            <p:strVal val="#ppt_x"/>
                                          </p:val>
                                        </p:tav>
                                        <p:tav tm="100000">
                                          <p:val>
                                            <p:strVal val="#ppt_x"/>
                                          </p:val>
                                        </p:tav>
                                      </p:tavLst>
                                    </p:anim>
                                    <p:anim calcmode="lin" valueType="num">
                                      <p:cBhvr>
                                        <p:cTn id="26" dur="1000" fill="hold"/>
                                        <p:tgtEl>
                                          <p:spTgt spid="1844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a:xfrm>
            <a:off x="2040204" y="480904"/>
            <a:ext cx="8111591" cy="1325563"/>
          </a:xfrm>
        </p:spPr>
        <p:txBody>
          <a:bodyPr vert="horz" wrap="square" lIns="121920" tIns="60960" rIns="121920" bIns="60960" anchor="ctr">
            <a:normAutofit/>
          </a:bodyPr>
          <a:lstStyle/>
          <a:p>
            <a:r>
              <a:rPr lang="en-US" altLang="en-US" sz="2400" b="1" i="1" dirty="0">
                <a:solidFill>
                  <a:srgbClr val="0000FF"/>
                </a:solidFill>
                <a:latin typeface="Arial" panose="020B0604020202020204" pitchFamily="34" charset="0"/>
                <a:cs typeface="Arial" panose="020B0604020202020204" pitchFamily="34" charset="0"/>
              </a:rPr>
              <a:t>- Về đặc điểm chính trị - xã hội của giai cấp công nhân</a:t>
            </a:r>
            <a:endParaRPr lang="en-US" altLang="en-US" sz="2400" b="1" i="1" dirty="0">
              <a:solidFill>
                <a:srgbClr val="0000FF"/>
              </a:solidFill>
              <a:latin typeface="Arial" panose="020B0604020202020204" pitchFamily="34" charset="0"/>
              <a:ea typeface="Times New Roman" panose="02020603050405020304" pitchFamily="18" charset="0"/>
              <a:cs typeface="Arial" panose="020B0604020202020204" pitchFamily="34" charset="0"/>
            </a:endParaRPr>
          </a:p>
        </p:txBody>
      </p:sp>
      <p:sp>
        <p:nvSpPr>
          <p:cNvPr id="143363" name="Content Placeholder 2"/>
          <p:cNvSpPr>
            <a:spLocks noGrp="1"/>
          </p:cNvSpPr>
          <p:nvPr>
            <p:ph idx="1"/>
          </p:nvPr>
        </p:nvSpPr>
        <p:spPr>
          <a:xfrm>
            <a:off x="2040204" y="1557557"/>
            <a:ext cx="8204969" cy="497819"/>
          </a:xfrm>
        </p:spPr>
        <p:txBody>
          <a:bodyPr vert="horz" wrap="square" lIns="121920" tIns="60960" rIns="121920" bIns="60960" anchor="t"/>
          <a:lstStyle/>
          <a:p>
            <a:r>
              <a:rPr lang="en-US" altLang="en-US" sz="2400" b="1" dirty="0">
                <a:latin typeface="Arial" panose="020B0604020202020204" pitchFamily="34" charset="0"/>
                <a:cs typeface="Arial" panose="020B0604020202020204" pitchFamily="34" charset="0"/>
              </a:rPr>
              <a:t>Thứ nhất, giai cấp công nhân l</a:t>
            </a:r>
            <a:r>
              <a:rPr lang="en-US" altLang="en-US" sz="2400" b="1" dirty="0">
                <a:latin typeface="Arial" panose="020B0604020202020204" pitchFamily="34" charset="0"/>
                <a:ea typeface="Times New Roman" panose="02020603050405020304" pitchFamily="18"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giai </a:t>
            </a:r>
            <a:r>
              <a:rPr lang="en-US" altLang="en-US" sz="2400" b="1" dirty="0" err="1">
                <a:latin typeface="Arial" panose="020B0604020202020204" pitchFamily="34" charset="0"/>
                <a:cs typeface="Arial" panose="020B0604020202020204" pitchFamily="34" charset="0"/>
              </a:rPr>
              <a:t>cấp</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tiên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tiến</a:t>
            </a:r>
            <a:endParaRPr lang="en-US" altLang="en-US" sz="2400" b="1" dirty="0">
              <a:latin typeface="Arial" panose="020B0604020202020204" pitchFamily="34" charset="0"/>
              <a:ea typeface="Times New Roman" panose="02020603050405020304" pitchFamily="18" charset="0"/>
              <a:cs typeface="Arial" panose="020B0604020202020204" pitchFamily="34"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2193952" y="2290235"/>
            <a:ext cx="3446400" cy="3853545"/>
          </a:xfrm>
          <a:prstGeom prst="round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6171303" y="2290234"/>
            <a:ext cx="3794376" cy="3853545"/>
          </a:xfrm>
          <a:prstGeom prst="round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3362"/>
                                        </p:tgtEl>
                                        <p:attrNameLst>
                                          <p:attrName>style.visibility</p:attrName>
                                        </p:attrNameLst>
                                      </p:cBhvr>
                                      <p:to>
                                        <p:strVal val="visible"/>
                                      </p:to>
                                    </p:set>
                                    <p:animEffect transition="in" filter="fade">
                                      <p:cBhvr>
                                        <p:cTn id="7" dur="1000"/>
                                        <p:tgtEl>
                                          <p:spTgt spid="143362"/>
                                        </p:tgtEl>
                                      </p:cBhvr>
                                    </p:animEffect>
                                    <p:anim calcmode="lin" valueType="num">
                                      <p:cBhvr>
                                        <p:cTn id="8" dur="1000" fill="hold"/>
                                        <p:tgtEl>
                                          <p:spTgt spid="143362"/>
                                        </p:tgtEl>
                                        <p:attrNameLst>
                                          <p:attrName>ppt_x</p:attrName>
                                        </p:attrNameLst>
                                      </p:cBhvr>
                                      <p:tavLst>
                                        <p:tav tm="0">
                                          <p:val>
                                            <p:strVal val="#ppt_x"/>
                                          </p:val>
                                        </p:tav>
                                        <p:tav tm="100000">
                                          <p:val>
                                            <p:strVal val="#ppt_x"/>
                                          </p:val>
                                        </p:tav>
                                      </p:tavLst>
                                    </p:anim>
                                    <p:anim calcmode="lin" valueType="num">
                                      <p:cBhvr>
                                        <p:cTn id="9" dur="1000" fill="hold"/>
                                        <p:tgtEl>
                                          <p:spTgt spid="14336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3363">
                                            <p:txEl>
                                              <p:pRg st="0" end="0"/>
                                            </p:txEl>
                                          </p:spTgt>
                                        </p:tgtEl>
                                        <p:attrNameLst>
                                          <p:attrName>style.visibility</p:attrName>
                                        </p:attrNameLst>
                                      </p:cBhvr>
                                      <p:to>
                                        <p:strVal val="visible"/>
                                      </p:to>
                                    </p:set>
                                    <p:animEffect transition="in" filter="fade">
                                      <p:cBhvr>
                                        <p:cTn id="13" dur="1000"/>
                                        <p:tgtEl>
                                          <p:spTgt spid="143363">
                                            <p:txEl>
                                              <p:pRg st="0" end="0"/>
                                            </p:txEl>
                                          </p:spTgt>
                                        </p:tgtEl>
                                      </p:cBhvr>
                                    </p:animEffect>
                                    <p:anim calcmode="lin" valueType="num">
                                      <p:cBhvr>
                                        <p:cTn id="14" dur="1000" fill="hold"/>
                                        <p:tgtEl>
                                          <p:spTgt spid="14336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4336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43364"/>
                                        </p:tgtEl>
                                        <p:attrNameLst>
                                          <p:attrName>style.visibility</p:attrName>
                                        </p:attrNameLst>
                                      </p:cBhvr>
                                      <p:to>
                                        <p:strVal val="visible"/>
                                      </p:to>
                                    </p:set>
                                    <p:animEffect transition="in" filter="fade">
                                      <p:cBhvr>
                                        <p:cTn id="19" dur="1000"/>
                                        <p:tgtEl>
                                          <p:spTgt spid="143364"/>
                                        </p:tgtEl>
                                      </p:cBhvr>
                                    </p:animEffect>
                                    <p:anim calcmode="lin" valueType="num">
                                      <p:cBhvr>
                                        <p:cTn id="20" dur="1000" fill="hold"/>
                                        <p:tgtEl>
                                          <p:spTgt spid="143364"/>
                                        </p:tgtEl>
                                        <p:attrNameLst>
                                          <p:attrName>ppt_x</p:attrName>
                                        </p:attrNameLst>
                                      </p:cBhvr>
                                      <p:tavLst>
                                        <p:tav tm="0">
                                          <p:val>
                                            <p:strVal val="#ppt_x"/>
                                          </p:val>
                                        </p:tav>
                                        <p:tav tm="100000">
                                          <p:val>
                                            <p:strVal val="#ppt_x"/>
                                          </p:val>
                                        </p:tav>
                                      </p:tavLst>
                                    </p:anim>
                                    <p:anim calcmode="lin" valueType="num">
                                      <p:cBhvr>
                                        <p:cTn id="21" dur="1000" fill="hold"/>
                                        <p:tgtEl>
                                          <p:spTgt spid="14336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43365"/>
                                        </p:tgtEl>
                                        <p:attrNameLst>
                                          <p:attrName>style.visibility</p:attrName>
                                        </p:attrNameLst>
                                      </p:cBhvr>
                                      <p:to>
                                        <p:strVal val="visible"/>
                                      </p:to>
                                    </p:set>
                                    <p:animEffect transition="in" filter="fade">
                                      <p:cBhvr>
                                        <p:cTn id="24" dur="1000"/>
                                        <p:tgtEl>
                                          <p:spTgt spid="143365"/>
                                        </p:tgtEl>
                                      </p:cBhvr>
                                    </p:animEffect>
                                    <p:anim calcmode="lin" valueType="num">
                                      <p:cBhvr>
                                        <p:cTn id="25" dur="1000" fill="hold"/>
                                        <p:tgtEl>
                                          <p:spTgt spid="143365"/>
                                        </p:tgtEl>
                                        <p:attrNameLst>
                                          <p:attrName>ppt_x</p:attrName>
                                        </p:attrNameLst>
                                      </p:cBhvr>
                                      <p:tavLst>
                                        <p:tav tm="0">
                                          <p:val>
                                            <p:strVal val="#ppt_x"/>
                                          </p:val>
                                        </p:tav>
                                        <p:tav tm="100000">
                                          <p:val>
                                            <p:strVal val="#ppt_x"/>
                                          </p:val>
                                        </p:tav>
                                      </p:tavLst>
                                    </p:anim>
                                    <p:anim calcmode="lin" valueType="num">
                                      <p:cBhvr>
                                        <p:cTn id="26" dur="1000" fill="hold"/>
                                        <p:tgtEl>
                                          <p:spTgt spid="1433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2" grpId="0"/>
      <p:bldP spid="14336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a:xfrm>
            <a:off x="0" y="417636"/>
            <a:ext cx="12191999" cy="1325563"/>
          </a:xfrm>
        </p:spPr>
        <p:txBody>
          <a:bodyPr vert="horz" wrap="square" lIns="121920" tIns="60960" rIns="121920" bIns="60960" anchor="ctr">
            <a:normAutofit/>
          </a:bodyPr>
          <a:lstStyle/>
          <a:p>
            <a:pPr algn="ctr"/>
            <a:r>
              <a:rPr lang="en-US" altLang="en-US" sz="2400" b="1" dirty="0">
                <a:latin typeface="Arial" panose="020B0604020202020204" pitchFamily="34" charset="0"/>
                <a:cs typeface="Arial" panose="020B0604020202020204" pitchFamily="34" charset="0"/>
              </a:rPr>
              <a:t>Thứ hai, giai cấp công nhân l</a:t>
            </a:r>
            <a:r>
              <a:rPr lang="en-US" altLang="en-US" sz="2400" b="1" dirty="0">
                <a:latin typeface="Arial" panose="020B0604020202020204" pitchFamily="34" charset="0"/>
                <a:ea typeface="Times New Roman" panose="02020603050405020304" pitchFamily="18"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giai cấp có tinh thần cách mạng triệt để</a:t>
            </a:r>
            <a:endParaRPr lang="en-US" altLang="en-US" sz="2400" b="1" dirty="0">
              <a:latin typeface="Arial" panose="020B0604020202020204" pitchFamily="34" charset="0"/>
              <a:ea typeface="Times New Roman" panose="02020603050405020304" pitchFamily="18" charset="0"/>
              <a:cs typeface="Arial" panose="020B0604020202020204" pitchFamily="34" charset="0"/>
            </a:endParaRPr>
          </a:p>
        </p:txBody>
      </p:sp>
      <p:pic>
        <p:nvPicPr>
          <p:cNvPr id="144388" name="Picture 2" descr="Kết quả hình ảnh cho giai cấp công nhân&quot;"/>
          <p:cNvPicPr>
            <a:picLocks noChangeAspect="1"/>
          </p:cNvPicPr>
          <p:nvPr/>
        </p:nvPicPr>
        <p:blipFill>
          <a:blip r:embed="rId2"/>
          <a:stretch>
            <a:fillRect/>
          </a:stretch>
        </p:blipFill>
        <p:spPr>
          <a:xfrm>
            <a:off x="6120275" y="1565671"/>
            <a:ext cx="5040966" cy="4515138"/>
          </a:xfrm>
          <a:prstGeom prst="round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1094983" y="1565671"/>
            <a:ext cx="4428487" cy="4515138"/>
          </a:xfrm>
          <a:prstGeom prst="round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fade">
                                      <p:cBhvr>
                                        <p:cTn id="7" dur="1000"/>
                                        <p:tgtEl>
                                          <p:spTgt spid="144386"/>
                                        </p:tgtEl>
                                      </p:cBhvr>
                                    </p:animEffect>
                                    <p:anim calcmode="lin" valueType="num">
                                      <p:cBhvr>
                                        <p:cTn id="8" dur="1000" fill="hold"/>
                                        <p:tgtEl>
                                          <p:spTgt spid="144386"/>
                                        </p:tgtEl>
                                        <p:attrNameLst>
                                          <p:attrName>ppt_x</p:attrName>
                                        </p:attrNameLst>
                                      </p:cBhvr>
                                      <p:tavLst>
                                        <p:tav tm="0">
                                          <p:val>
                                            <p:strVal val="#ppt_x"/>
                                          </p:val>
                                        </p:tav>
                                        <p:tav tm="100000">
                                          <p:val>
                                            <p:strVal val="#ppt_x"/>
                                          </p:val>
                                        </p:tav>
                                      </p:tavLst>
                                    </p:anim>
                                    <p:anim calcmode="lin" valueType="num">
                                      <p:cBhvr>
                                        <p:cTn id="9" dur="1000" fill="hold"/>
                                        <p:tgtEl>
                                          <p:spTgt spid="14438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4388"/>
                                        </p:tgtEl>
                                        <p:attrNameLst>
                                          <p:attrName>style.visibility</p:attrName>
                                        </p:attrNameLst>
                                      </p:cBhvr>
                                      <p:to>
                                        <p:strVal val="visible"/>
                                      </p:to>
                                    </p:set>
                                    <p:animEffect transition="in" filter="fade">
                                      <p:cBhvr>
                                        <p:cTn id="13" dur="1000"/>
                                        <p:tgtEl>
                                          <p:spTgt spid="144388"/>
                                        </p:tgtEl>
                                      </p:cBhvr>
                                    </p:animEffect>
                                    <p:anim calcmode="lin" valueType="num">
                                      <p:cBhvr>
                                        <p:cTn id="14" dur="1000" fill="hold"/>
                                        <p:tgtEl>
                                          <p:spTgt spid="144388"/>
                                        </p:tgtEl>
                                        <p:attrNameLst>
                                          <p:attrName>ppt_x</p:attrName>
                                        </p:attrNameLst>
                                      </p:cBhvr>
                                      <p:tavLst>
                                        <p:tav tm="0">
                                          <p:val>
                                            <p:strVal val="#ppt_x"/>
                                          </p:val>
                                        </p:tav>
                                        <p:tav tm="100000">
                                          <p:val>
                                            <p:strVal val="#ppt_x"/>
                                          </p:val>
                                        </p:tav>
                                      </p:tavLst>
                                    </p:anim>
                                    <p:anim calcmode="lin" valueType="num">
                                      <p:cBhvr>
                                        <p:cTn id="15" dur="1000" fill="hold"/>
                                        <p:tgtEl>
                                          <p:spTgt spid="144388"/>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44389"/>
                                        </p:tgtEl>
                                        <p:attrNameLst>
                                          <p:attrName>style.visibility</p:attrName>
                                        </p:attrNameLst>
                                      </p:cBhvr>
                                      <p:to>
                                        <p:strVal val="visible"/>
                                      </p:to>
                                    </p:set>
                                    <p:animEffect transition="in" filter="fade">
                                      <p:cBhvr>
                                        <p:cTn id="18" dur="1000"/>
                                        <p:tgtEl>
                                          <p:spTgt spid="144389"/>
                                        </p:tgtEl>
                                      </p:cBhvr>
                                    </p:animEffect>
                                    <p:anim calcmode="lin" valueType="num">
                                      <p:cBhvr>
                                        <p:cTn id="19" dur="1000" fill="hold"/>
                                        <p:tgtEl>
                                          <p:spTgt spid="144389"/>
                                        </p:tgtEl>
                                        <p:attrNameLst>
                                          <p:attrName>ppt_x</p:attrName>
                                        </p:attrNameLst>
                                      </p:cBhvr>
                                      <p:tavLst>
                                        <p:tav tm="0">
                                          <p:val>
                                            <p:strVal val="#ppt_x"/>
                                          </p:val>
                                        </p:tav>
                                        <p:tav tm="100000">
                                          <p:val>
                                            <p:strVal val="#ppt_x"/>
                                          </p:val>
                                        </p:tav>
                                      </p:tavLst>
                                    </p:anim>
                                    <p:anim calcmode="lin" valueType="num">
                                      <p:cBhvr>
                                        <p:cTn id="20" dur="1000" fill="hold"/>
                                        <p:tgtEl>
                                          <p:spTgt spid="1443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a:xfrm>
            <a:off x="0" y="619127"/>
            <a:ext cx="12192000" cy="1071562"/>
          </a:xfrm>
        </p:spPr>
        <p:txBody>
          <a:bodyPr vert="horz" wrap="square" lIns="121920" tIns="60960" rIns="121920" bIns="60960" anchor="ctr">
            <a:normAutofit/>
          </a:bodyPr>
          <a:lstStyle/>
          <a:p>
            <a:pPr algn="ctr"/>
            <a:r>
              <a:rPr lang="en-US" altLang="en-US" sz="2400" b="1" dirty="0">
                <a:latin typeface="Arial" panose="020B0604020202020204" pitchFamily="34" charset="0"/>
                <a:cs typeface="Arial" panose="020B0604020202020204" pitchFamily="34" charset="0"/>
              </a:rPr>
              <a:t>Thứ ba, giai cấp công nhân l</a:t>
            </a:r>
            <a:r>
              <a:rPr lang="en-US" altLang="en-US" sz="2400" b="1" dirty="0">
                <a:latin typeface="Arial" panose="020B0604020202020204" pitchFamily="34" charset="0"/>
                <a:ea typeface="Times New Roman" panose="02020603050405020304" pitchFamily="18"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 giai cấp có </a:t>
            </a:r>
            <a:r>
              <a:rPr lang="en-US" altLang="en-US" sz="2400" b="1" dirty="0">
                <a:solidFill>
                  <a:srgbClr val="FF0000"/>
                </a:solidFill>
                <a:latin typeface="Arial" panose="020B0604020202020204" pitchFamily="34" charset="0"/>
                <a:cs typeface="Arial" panose="020B0604020202020204" pitchFamily="34" charset="0"/>
              </a:rPr>
              <a:t>ý thức tổ chức kỷ luật cao</a:t>
            </a:r>
            <a:endParaRPr lang="en-US" alt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45412" name="Picture 2" descr="Kết quả hình ảnh cho bác nông dân cày ruộng&quot;"/>
          <p:cNvPicPr>
            <a:picLocks noChangeAspect="1"/>
          </p:cNvPicPr>
          <p:nvPr/>
        </p:nvPicPr>
        <p:blipFill>
          <a:blip r:embed="rId2"/>
          <a:stretch>
            <a:fillRect/>
          </a:stretch>
        </p:blipFill>
        <p:spPr>
          <a:xfrm>
            <a:off x="1230025" y="1690689"/>
            <a:ext cx="4644786" cy="4351338"/>
          </a:xfrm>
          <a:prstGeom prst="round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6735091" y="1690689"/>
            <a:ext cx="4302587" cy="4351338"/>
          </a:xfrm>
          <a:prstGeom prst="round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5410"/>
                                        </p:tgtEl>
                                        <p:attrNameLst>
                                          <p:attrName>style.visibility</p:attrName>
                                        </p:attrNameLst>
                                      </p:cBhvr>
                                      <p:to>
                                        <p:strVal val="visible"/>
                                      </p:to>
                                    </p:set>
                                    <p:animEffect transition="in" filter="fade">
                                      <p:cBhvr>
                                        <p:cTn id="7" dur="1000"/>
                                        <p:tgtEl>
                                          <p:spTgt spid="145410"/>
                                        </p:tgtEl>
                                      </p:cBhvr>
                                    </p:animEffect>
                                    <p:anim calcmode="lin" valueType="num">
                                      <p:cBhvr>
                                        <p:cTn id="8" dur="1000" fill="hold"/>
                                        <p:tgtEl>
                                          <p:spTgt spid="145410"/>
                                        </p:tgtEl>
                                        <p:attrNameLst>
                                          <p:attrName>ppt_x</p:attrName>
                                        </p:attrNameLst>
                                      </p:cBhvr>
                                      <p:tavLst>
                                        <p:tav tm="0">
                                          <p:val>
                                            <p:strVal val="#ppt_x"/>
                                          </p:val>
                                        </p:tav>
                                        <p:tav tm="100000">
                                          <p:val>
                                            <p:strVal val="#ppt_x"/>
                                          </p:val>
                                        </p:tav>
                                      </p:tavLst>
                                    </p:anim>
                                    <p:anim calcmode="lin" valueType="num">
                                      <p:cBhvr>
                                        <p:cTn id="9" dur="1000" fill="hold"/>
                                        <p:tgtEl>
                                          <p:spTgt spid="1454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5412"/>
                                        </p:tgtEl>
                                        <p:attrNameLst>
                                          <p:attrName>style.visibility</p:attrName>
                                        </p:attrNameLst>
                                      </p:cBhvr>
                                      <p:to>
                                        <p:strVal val="visible"/>
                                      </p:to>
                                    </p:set>
                                    <p:animEffect transition="in" filter="fade">
                                      <p:cBhvr>
                                        <p:cTn id="13" dur="1000"/>
                                        <p:tgtEl>
                                          <p:spTgt spid="145412"/>
                                        </p:tgtEl>
                                      </p:cBhvr>
                                    </p:animEffect>
                                    <p:anim calcmode="lin" valueType="num">
                                      <p:cBhvr>
                                        <p:cTn id="14" dur="1000" fill="hold"/>
                                        <p:tgtEl>
                                          <p:spTgt spid="145412"/>
                                        </p:tgtEl>
                                        <p:attrNameLst>
                                          <p:attrName>ppt_x</p:attrName>
                                        </p:attrNameLst>
                                      </p:cBhvr>
                                      <p:tavLst>
                                        <p:tav tm="0">
                                          <p:val>
                                            <p:strVal val="#ppt_x"/>
                                          </p:val>
                                        </p:tav>
                                        <p:tav tm="100000">
                                          <p:val>
                                            <p:strVal val="#ppt_x"/>
                                          </p:val>
                                        </p:tav>
                                      </p:tavLst>
                                    </p:anim>
                                    <p:anim calcmode="lin" valueType="num">
                                      <p:cBhvr>
                                        <p:cTn id="15" dur="1000" fill="hold"/>
                                        <p:tgtEl>
                                          <p:spTgt spid="14541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45413"/>
                                        </p:tgtEl>
                                        <p:attrNameLst>
                                          <p:attrName>style.visibility</p:attrName>
                                        </p:attrNameLst>
                                      </p:cBhvr>
                                      <p:to>
                                        <p:strVal val="visible"/>
                                      </p:to>
                                    </p:set>
                                    <p:animEffect transition="in" filter="fade">
                                      <p:cBhvr>
                                        <p:cTn id="18" dur="1000"/>
                                        <p:tgtEl>
                                          <p:spTgt spid="145413"/>
                                        </p:tgtEl>
                                      </p:cBhvr>
                                    </p:animEffect>
                                    <p:anim calcmode="lin" valueType="num">
                                      <p:cBhvr>
                                        <p:cTn id="19" dur="1000" fill="hold"/>
                                        <p:tgtEl>
                                          <p:spTgt spid="145413"/>
                                        </p:tgtEl>
                                        <p:attrNameLst>
                                          <p:attrName>ppt_x</p:attrName>
                                        </p:attrNameLst>
                                      </p:cBhvr>
                                      <p:tavLst>
                                        <p:tav tm="0">
                                          <p:val>
                                            <p:strVal val="#ppt_x"/>
                                          </p:val>
                                        </p:tav>
                                        <p:tav tm="100000">
                                          <p:val>
                                            <p:strVal val="#ppt_x"/>
                                          </p:val>
                                        </p:tav>
                                      </p:tavLst>
                                    </p:anim>
                                    <p:anim calcmode="lin" valueType="num">
                                      <p:cBhvr>
                                        <p:cTn id="20" dur="1000" fill="hold"/>
                                        <p:tgtEl>
                                          <p:spTgt spid="1454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a:xfrm>
            <a:off x="0" y="649642"/>
            <a:ext cx="12192000" cy="891152"/>
          </a:xfrm>
        </p:spPr>
        <p:txBody>
          <a:bodyPr vert="horz" wrap="square" lIns="121920" tIns="60960" rIns="121920" bIns="60960" anchor="ctr">
            <a:normAutofit/>
          </a:bodyPr>
          <a:lstStyle/>
          <a:p>
            <a:pPr algn="ctr"/>
            <a:r>
              <a:rPr lang="en-US" altLang="en-US" sz="2400" b="1" dirty="0">
                <a:latin typeface="Arial" panose="020B0604020202020204" pitchFamily="34" charset="0"/>
                <a:cs typeface="Arial" panose="020B0604020202020204" pitchFamily="34" charset="0"/>
              </a:rPr>
              <a:t>Thứ tư,  giai cấp công nhân có bản chất quốc tế</a:t>
            </a:r>
            <a:endParaRPr lang="en-US" altLang="en-US" sz="2400" b="1" dirty="0">
              <a:latin typeface="Arial" panose="020B0604020202020204" pitchFamily="34" charset="0"/>
              <a:ea typeface="Times New Roman" panose="02020603050405020304" pitchFamily="18" charset="0"/>
              <a:cs typeface="Arial" panose="020B0604020202020204" pitchFamily="34" charset="0"/>
            </a:endParaRPr>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927170" y="1540794"/>
            <a:ext cx="4464620" cy="463617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646979" y="1540794"/>
            <a:ext cx="5617850" cy="463617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6434"/>
                                        </p:tgtEl>
                                        <p:attrNameLst>
                                          <p:attrName>style.visibility</p:attrName>
                                        </p:attrNameLst>
                                      </p:cBhvr>
                                      <p:to>
                                        <p:strVal val="visible"/>
                                      </p:to>
                                    </p:set>
                                    <p:animEffect transition="in" filter="fade">
                                      <p:cBhvr>
                                        <p:cTn id="7" dur="1000"/>
                                        <p:tgtEl>
                                          <p:spTgt spid="146434"/>
                                        </p:tgtEl>
                                      </p:cBhvr>
                                    </p:animEffect>
                                    <p:anim calcmode="lin" valueType="num">
                                      <p:cBhvr>
                                        <p:cTn id="8" dur="1000" fill="hold"/>
                                        <p:tgtEl>
                                          <p:spTgt spid="146434"/>
                                        </p:tgtEl>
                                        <p:attrNameLst>
                                          <p:attrName>ppt_x</p:attrName>
                                        </p:attrNameLst>
                                      </p:cBhvr>
                                      <p:tavLst>
                                        <p:tav tm="0">
                                          <p:val>
                                            <p:strVal val="#ppt_x"/>
                                          </p:val>
                                        </p:tav>
                                        <p:tav tm="100000">
                                          <p:val>
                                            <p:strVal val="#ppt_x"/>
                                          </p:val>
                                        </p:tav>
                                      </p:tavLst>
                                    </p:anim>
                                    <p:anim calcmode="lin" valueType="num">
                                      <p:cBhvr>
                                        <p:cTn id="9" dur="1000" fill="hold"/>
                                        <p:tgtEl>
                                          <p:spTgt spid="1464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6436"/>
                                        </p:tgtEl>
                                        <p:attrNameLst>
                                          <p:attrName>style.visibility</p:attrName>
                                        </p:attrNameLst>
                                      </p:cBhvr>
                                      <p:to>
                                        <p:strVal val="visible"/>
                                      </p:to>
                                    </p:set>
                                    <p:animEffect transition="in" filter="fade">
                                      <p:cBhvr>
                                        <p:cTn id="13" dur="1000"/>
                                        <p:tgtEl>
                                          <p:spTgt spid="146436"/>
                                        </p:tgtEl>
                                      </p:cBhvr>
                                    </p:animEffect>
                                    <p:anim calcmode="lin" valueType="num">
                                      <p:cBhvr>
                                        <p:cTn id="14" dur="1000" fill="hold"/>
                                        <p:tgtEl>
                                          <p:spTgt spid="146436"/>
                                        </p:tgtEl>
                                        <p:attrNameLst>
                                          <p:attrName>ppt_x</p:attrName>
                                        </p:attrNameLst>
                                      </p:cBhvr>
                                      <p:tavLst>
                                        <p:tav tm="0">
                                          <p:val>
                                            <p:strVal val="#ppt_x"/>
                                          </p:val>
                                        </p:tav>
                                        <p:tav tm="100000">
                                          <p:val>
                                            <p:strVal val="#ppt_x"/>
                                          </p:val>
                                        </p:tav>
                                      </p:tavLst>
                                    </p:anim>
                                    <p:anim calcmode="lin" valueType="num">
                                      <p:cBhvr>
                                        <p:cTn id="15" dur="1000" fill="hold"/>
                                        <p:tgtEl>
                                          <p:spTgt spid="14643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46437"/>
                                        </p:tgtEl>
                                        <p:attrNameLst>
                                          <p:attrName>style.visibility</p:attrName>
                                        </p:attrNameLst>
                                      </p:cBhvr>
                                      <p:to>
                                        <p:strVal val="visible"/>
                                      </p:to>
                                    </p:set>
                                    <p:animEffect transition="in" filter="fade">
                                      <p:cBhvr>
                                        <p:cTn id="18" dur="1000"/>
                                        <p:tgtEl>
                                          <p:spTgt spid="146437"/>
                                        </p:tgtEl>
                                      </p:cBhvr>
                                    </p:animEffect>
                                    <p:anim calcmode="lin" valueType="num">
                                      <p:cBhvr>
                                        <p:cTn id="19" dur="1000" fill="hold"/>
                                        <p:tgtEl>
                                          <p:spTgt spid="146437"/>
                                        </p:tgtEl>
                                        <p:attrNameLst>
                                          <p:attrName>ppt_x</p:attrName>
                                        </p:attrNameLst>
                                      </p:cBhvr>
                                      <p:tavLst>
                                        <p:tav tm="0">
                                          <p:val>
                                            <p:strVal val="#ppt_x"/>
                                          </p:val>
                                        </p:tav>
                                        <p:tav tm="100000">
                                          <p:val>
                                            <p:strVal val="#ppt_x"/>
                                          </p:val>
                                        </p:tav>
                                      </p:tavLst>
                                    </p:anim>
                                    <p:anim calcmode="lin" valueType="num">
                                      <p:cBhvr>
                                        <p:cTn id="20" dur="1000" fill="hold"/>
                                        <p:tgtEl>
                                          <p:spTgt spid="1464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998422" y="977697"/>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2400" b="1" dirty="0" err="1">
                <a:solidFill>
                  <a:srgbClr val="0000FF"/>
                </a:solidFill>
                <a:latin typeface="Arial" panose="020B0604020202020204" pitchFamily="34" charset="0"/>
                <a:cs typeface="Arial" panose="020B0604020202020204" pitchFamily="34" charset="0"/>
              </a:rPr>
              <a:t>Sứ</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mệnh</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lịch</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sử</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của</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giai</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cấp</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công</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nhân</a:t>
            </a:r>
            <a:endParaRPr lang="en-US" sz="2400" b="1" dirty="0">
              <a:solidFill>
                <a:srgbClr val="0000FF"/>
              </a:solidFill>
              <a:latin typeface="Arial" panose="020B0604020202020204" pitchFamily="34" charset="0"/>
              <a:cs typeface="Arial" panose="020B0604020202020204" pitchFamily="34" charset="0"/>
            </a:endParaRPr>
          </a:p>
        </p:txBody>
      </p:sp>
      <p:sp>
        <p:nvSpPr>
          <p:cNvPr id="38" name="AutoShape 50">
            <a:hlinkClick r:id="" action="ppaction://noaction"/>
          </p:cNvPr>
          <p:cNvSpPr>
            <a:spLocks noChangeArrowheads="1"/>
          </p:cNvSpPr>
          <p:nvPr/>
        </p:nvSpPr>
        <p:spPr bwMode="gray">
          <a:xfrm>
            <a:off x="911280" y="2217988"/>
            <a:ext cx="1036944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39" name="AutoShape 50">
            <a:hlinkClick r:id="" action="ppaction://noaction"/>
          </p:cNvPr>
          <p:cNvSpPr>
            <a:spLocks noChangeArrowheads="1"/>
          </p:cNvSpPr>
          <p:nvPr/>
        </p:nvSpPr>
        <p:spPr bwMode="gray">
          <a:xfrm>
            <a:off x="911280" y="4287796"/>
            <a:ext cx="1036944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fontAlgn="auto">
              <a:spcBef>
                <a:spcPts val="0"/>
              </a:spcBef>
              <a:spcAft>
                <a:spcPts val="0"/>
              </a:spcAft>
              <a:defRPr/>
            </a:pPr>
            <a:endParaRPr lang="en-US" sz="2400" b="1" spc="50" dirty="0">
              <a:ln w="11430"/>
              <a:gradFill>
                <a:gsLst>
                  <a:gs pos="25000">
                    <a:schemeClr val="accent2">
                      <a:satMod val="155000"/>
                    </a:schemeClr>
                  </a:gs>
                  <a:gs pos="100000">
                    <a:schemeClr val="accent2">
                      <a:shade val="45000"/>
                      <a:satMod val="165000"/>
                    </a:schemeClr>
                  </a:gs>
                </a:gsLst>
                <a:lin ang="5400000"/>
              </a:gradFill>
              <a:latin typeface="Arial" panose="020B0604020202020204" pitchFamily="34" charset="0"/>
              <a:cs typeface="Arial" panose="020B0604020202020204" pitchFamily="34" charset="0"/>
            </a:endParaRPr>
          </a:p>
        </p:txBody>
      </p:sp>
      <p:sp>
        <p:nvSpPr>
          <p:cNvPr id="18443" name="TextBox 40"/>
          <p:cNvSpPr txBox="1">
            <a:spLocks noChangeArrowheads="1"/>
          </p:cNvSpPr>
          <p:nvPr/>
        </p:nvSpPr>
        <p:spPr bwMode="auto">
          <a:xfrm>
            <a:off x="911280" y="2787256"/>
            <a:ext cx="103694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2400" b="1" dirty="0" err="1">
                <a:cs typeface="Arial" panose="020B0604020202020204" pitchFamily="34" charset="0"/>
              </a:rPr>
              <a:t>Xóa</a:t>
            </a:r>
            <a:r>
              <a:rPr lang="en-US" altLang="vi-VN" sz="2400" b="1" dirty="0">
                <a:cs typeface="Arial" panose="020B0604020202020204" pitchFamily="34" charset="0"/>
              </a:rPr>
              <a:t> </a:t>
            </a:r>
            <a:r>
              <a:rPr lang="en-US" altLang="vi-VN" sz="2400" b="1" dirty="0" err="1">
                <a:cs typeface="Arial" panose="020B0604020202020204" pitchFamily="34" charset="0"/>
              </a:rPr>
              <a:t>bỏ</a:t>
            </a:r>
            <a:r>
              <a:rPr lang="en-US" altLang="vi-VN" sz="2400" b="1" dirty="0">
                <a:cs typeface="Arial" panose="020B0604020202020204" pitchFamily="34" charset="0"/>
              </a:rPr>
              <a:t> </a:t>
            </a:r>
            <a:r>
              <a:rPr lang="en-US" altLang="vi-VN" sz="2400" b="1" dirty="0" err="1">
                <a:cs typeface="Arial" panose="020B0604020202020204" pitchFamily="34" charset="0"/>
              </a:rPr>
              <a:t>chế</a:t>
            </a:r>
            <a:r>
              <a:rPr lang="en-US" altLang="vi-VN" sz="2400" b="1" dirty="0">
                <a:cs typeface="Arial" panose="020B0604020202020204" pitchFamily="34" charset="0"/>
              </a:rPr>
              <a:t> </a:t>
            </a:r>
            <a:r>
              <a:rPr lang="en-US" altLang="vi-VN" sz="2400" b="1" dirty="0" err="1">
                <a:cs typeface="Arial" panose="020B0604020202020204" pitchFamily="34" charset="0"/>
              </a:rPr>
              <a:t>độ</a:t>
            </a:r>
            <a:r>
              <a:rPr lang="en-US" altLang="vi-VN" sz="2400" b="1" dirty="0">
                <a:cs typeface="Arial" panose="020B0604020202020204" pitchFamily="34" charset="0"/>
              </a:rPr>
              <a:t> </a:t>
            </a:r>
            <a:r>
              <a:rPr lang="en-US" altLang="vi-VN" sz="2400" b="1" dirty="0" err="1">
                <a:cs typeface="Arial" panose="020B0604020202020204" pitchFamily="34" charset="0"/>
              </a:rPr>
              <a:t>tư</a:t>
            </a:r>
            <a:r>
              <a:rPr lang="en-US" altLang="vi-VN" sz="2400" b="1" dirty="0">
                <a:cs typeface="Arial" panose="020B0604020202020204" pitchFamily="34" charset="0"/>
              </a:rPr>
              <a:t> </a:t>
            </a:r>
            <a:r>
              <a:rPr lang="en-US" altLang="vi-VN" sz="2400" b="1" dirty="0" err="1">
                <a:cs typeface="Arial" panose="020B0604020202020204" pitchFamily="34" charset="0"/>
              </a:rPr>
              <a:t>bản</a:t>
            </a:r>
            <a:r>
              <a:rPr lang="en-US" altLang="vi-VN" sz="2400" b="1" dirty="0">
                <a:cs typeface="Arial" panose="020B0604020202020204" pitchFamily="34" charset="0"/>
              </a:rPr>
              <a:t> </a:t>
            </a:r>
            <a:r>
              <a:rPr lang="en-US" altLang="vi-VN" sz="2400" b="1" dirty="0" err="1">
                <a:cs typeface="Arial" panose="020B0604020202020204" pitchFamily="34" charset="0"/>
              </a:rPr>
              <a:t>chủ</a:t>
            </a:r>
            <a:r>
              <a:rPr lang="en-US" altLang="vi-VN" sz="2400" b="1" dirty="0">
                <a:cs typeface="Arial" panose="020B0604020202020204" pitchFamily="34" charset="0"/>
              </a:rPr>
              <a:t> </a:t>
            </a:r>
            <a:r>
              <a:rPr lang="en-US" altLang="vi-VN" sz="2400" b="1" dirty="0" err="1">
                <a:cs typeface="Arial" panose="020B0604020202020204" pitchFamily="34" charset="0"/>
              </a:rPr>
              <a:t>nghĩa</a:t>
            </a:r>
            <a:r>
              <a:rPr lang="en-US" altLang="vi-VN" sz="2400" b="1" dirty="0">
                <a:cs typeface="Arial" panose="020B0604020202020204" pitchFamily="34" charset="0"/>
              </a:rPr>
              <a:t>, </a:t>
            </a:r>
            <a:r>
              <a:rPr lang="en-US" altLang="vi-VN" sz="2400" b="1" dirty="0" err="1">
                <a:cs typeface="Arial" panose="020B0604020202020204" pitchFamily="34" charset="0"/>
              </a:rPr>
              <a:t>xóa</a:t>
            </a:r>
            <a:r>
              <a:rPr lang="en-US" altLang="vi-VN" sz="2400" b="1" dirty="0">
                <a:cs typeface="Arial" panose="020B0604020202020204" pitchFamily="34" charset="0"/>
              </a:rPr>
              <a:t> </a:t>
            </a:r>
            <a:r>
              <a:rPr lang="en-US" altLang="vi-VN" sz="2400" b="1" dirty="0" err="1">
                <a:cs typeface="Arial" panose="020B0604020202020204" pitchFamily="34" charset="0"/>
              </a:rPr>
              <a:t>bỏ</a:t>
            </a:r>
            <a:r>
              <a:rPr lang="en-US" altLang="vi-VN" sz="2400" b="1" dirty="0">
                <a:cs typeface="Arial" panose="020B0604020202020204" pitchFamily="34" charset="0"/>
              </a:rPr>
              <a:t> </a:t>
            </a:r>
            <a:r>
              <a:rPr lang="en-US" altLang="vi-VN" sz="2400" b="1" dirty="0" err="1">
                <a:cs typeface="Arial" panose="020B0604020202020204" pitchFamily="34" charset="0"/>
              </a:rPr>
              <a:t>mọi</a:t>
            </a:r>
            <a:r>
              <a:rPr lang="en-US" altLang="vi-VN" sz="2400" b="1" dirty="0">
                <a:cs typeface="Arial" panose="020B0604020202020204" pitchFamily="34" charset="0"/>
              </a:rPr>
              <a:t> </a:t>
            </a:r>
            <a:r>
              <a:rPr lang="en-US" altLang="vi-VN" sz="2400" b="1" dirty="0" err="1">
                <a:cs typeface="Arial" panose="020B0604020202020204" pitchFamily="34" charset="0"/>
              </a:rPr>
              <a:t>chế</a:t>
            </a:r>
            <a:r>
              <a:rPr lang="en-US" altLang="vi-VN" sz="2400" b="1" dirty="0">
                <a:cs typeface="Arial" panose="020B0604020202020204" pitchFamily="34" charset="0"/>
              </a:rPr>
              <a:t> </a:t>
            </a:r>
            <a:r>
              <a:rPr lang="en-US" altLang="vi-VN" sz="2400" b="1" dirty="0" err="1">
                <a:cs typeface="Arial" panose="020B0604020202020204" pitchFamily="34" charset="0"/>
              </a:rPr>
              <a:t>độ</a:t>
            </a:r>
            <a:r>
              <a:rPr lang="en-US" altLang="vi-VN" sz="2400" b="1" dirty="0">
                <a:cs typeface="Arial" panose="020B0604020202020204" pitchFamily="34" charset="0"/>
              </a:rPr>
              <a:t> </a:t>
            </a:r>
            <a:r>
              <a:rPr lang="en-US" altLang="vi-VN" sz="2400" b="1" dirty="0" err="1">
                <a:cs typeface="Arial" panose="020B0604020202020204" pitchFamily="34" charset="0"/>
              </a:rPr>
              <a:t>áp</a:t>
            </a:r>
            <a:r>
              <a:rPr lang="en-US" altLang="vi-VN" sz="2400" b="1" dirty="0">
                <a:cs typeface="Arial" panose="020B0604020202020204" pitchFamily="34" charset="0"/>
              </a:rPr>
              <a:t> </a:t>
            </a:r>
            <a:r>
              <a:rPr lang="en-US" altLang="vi-VN" sz="2400" b="1" dirty="0" err="1">
                <a:cs typeface="Arial" panose="020B0604020202020204" pitchFamily="34" charset="0"/>
              </a:rPr>
              <a:t>bức</a:t>
            </a:r>
            <a:r>
              <a:rPr lang="en-US" altLang="vi-VN" sz="2400" b="1" dirty="0">
                <a:cs typeface="Arial" panose="020B0604020202020204" pitchFamily="34" charset="0"/>
              </a:rPr>
              <a:t> </a:t>
            </a:r>
            <a:r>
              <a:rPr lang="en-US" altLang="vi-VN" sz="2400" b="1" dirty="0" err="1">
                <a:cs typeface="Arial" panose="020B0604020202020204" pitchFamily="34" charset="0"/>
              </a:rPr>
              <a:t>bóc</a:t>
            </a:r>
            <a:r>
              <a:rPr lang="en-US" altLang="vi-VN" sz="2400" b="1" dirty="0">
                <a:cs typeface="Arial" panose="020B0604020202020204" pitchFamily="34" charset="0"/>
              </a:rPr>
              <a:t> </a:t>
            </a:r>
            <a:r>
              <a:rPr lang="en-US" altLang="vi-VN" sz="2400" b="1" dirty="0" err="1">
                <a:cs typeface="Arial" panose="020B0604020202020204" pitchFamily="34" charset="0"/>
              </a:rPr>
              <a:t>lột</a:t>
            </a:r>
            <a:endParaRPr lang="en-US" altLang="vi-VN" sz="2400" b="1" dirty="0">
              <a:cs typeface="Arial" panose="020B0604020202020204" pitchFamily="34" charset="0"/>
            </a:endParaRPr>
          </a:p>
        </p:txBody>
      </p:sp>
      <p:sp>
        <p:nvSpPr>
          <p:cNvPr id="18444" name="TextBox 42"/>
          <p:cNvSpPr txBox="1">
            <a:spLocks noChangeArrowheads="1"/>
          </p:cNvSpPr>
          <p:nvPr/>
        </p:nvSpPr>
        <p:spPr bwMode="auto">
          <a:xfrm>
            <a:off x="911280" y="4864386"/>
            <a:ext cx="103694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2400" b="1" dirty="0" err="1">
                <a:cs typeface="Arial" panose="020B0604020202020204" pitchFamily="34" charset="0"/>
              </a:rPr>
              <a:t>Xây</a:t>
            </a:r>
            <a:r>
              <a:rPr lang="en-US" altLang="vi-VN" sz="2400" b="1" dirty="0">
                <a:cs typeface="Arial" panose="020B0604020202020204" pitchFamily="34" charset="0"/>
              </a:rPr>
              <a:t> </a:t>
            </a:r>
            <a:r>
              <a:rPr lang="en-US" altLang="vi-VN" sz="2400" b="1" dirty="0" err="1">
                <a:cs typeface="Arial" panose="020B0604020202020204" pitchFamily="34" charset="0"/>
              </a:rPr>
              <a:t>dựng</a:t>
            </a:r>
            <a:r>
              <a:rPr lang="en-US" altLang="vi-VN" sz="2400" b="1" dirty="0">
                <a:cs typeface="Arial" panose="020B0604020202020204" pitchFamily="34" charset="0"/>
              </a:rPr>
              <a:t> </a:t>
            </a:r>
            <a:r>
              <a:rPr lang="en-US" altLang="vi-VN" sz="2400" b="1" dirty="0" err="1">
                <a:cs typeface="Arial" panose="020B0604020202020204" pitchFamily="34" charset="0"/>
              </a:rPr>
              <a:t>xã</a:t>
            </a:r>
            <a:r>
              <a:rPr lang="en-US" altLang="vi-VN" sz="2400" b="1" dirty="0">
                <a:cs typeface="Arial" panose="020B0604020202020204" pitchFamily="34" charset="0"/>
              </a:rPr>
              <a:t> </a:t>
            </a:r>
            <a:r>
              <a:rPr lang="en-US" altLang="vi-VN" sz="2400" b="1" dirty="0" err="1">
                <a:cs typeface="Arial" panose="020B0604020202020204" pitchFamily="34" charset="0"/>
              </a:rPr>
              <a:t>hôi</a:t>
            </a:r>
            <a:r>
              <a:rPr lang="en-US" altLang="vi-VN" sz="2400" b="1" dirty="0">
                <a:cs typeface="Arial" panose="020B0604020202020204" pitchFamily="34" charset="0"/>
              </a:rPr>
              <a:t> </a:t>
            </a:r>
            <a:r>
              <a:rPr lang="en-US" altLang="vi-VN" sz="2400" b="1" dirty="0" err="1">
                <a:cs typeface="Arial" panose="020B0604020202020204" pitchFamily="34" charset="0"/>
              </a:rPr>
              <a:t>mới</a:t>
            </a:r>
            <a:r>
              <a:rPr lang="en-US" altLang="vi-VN" sz="2400" b="1" dirty="0">
                <a:cs typeface="Arial" panose="020B0604020202020204" pitchFamily="34" charset="0"/>
              </a:rPr>
              <a:t> – </a:t>
            </a:r>
            <a:r>
              <a:rPr lang="en-US" altLang="vi-VN" sz="2400" b="1" dirty="0" err="1">
                <a:cs typeface="Arial" panose="020B0604020202020204" pitchFamily="34" charset="0"/>
              </a:rPr>
              <a:t>xã</a:t>
            </a:r>
            <a:r>
              <a:rPr lang="en-US" altLang="vi-VN" sz="2400" b="1" dirty="0">
                <a:cs typeface="Arial" panose="020B0604020202020204" pitchFamily="34" charset="0"/>
              </a:rPr>
              <a:t> </a:t>
            </a:r>
            <a:r>
              <a:rPr lang="en-US" altLang="vi-VN" sz="2400" b="1" dirty="0" err="1">
                <a:cs typeface="Arial" panose="020B0604020202020204" pitchFamily="34" charset="0"/>
              </a:rPr>
              <a:t>hội</a:t>
            </a:r>
            <a:r>
              <a:rPr lang="en-US" altLang="vi-VN" sz="2400" b="1" dirty="0">
                <a:cs typeface="Arial" panose="020B0604020202020204" pitchFamily="34" charset="0"/>
              </a:rPr>
              <a:t> </a:t>
            </a:r>
            <a:r>
              <a:rPr lang="en-US" altLang="vi-VN" sz="2400" b="1" dirty="0" err="1">
                <a:cs typeface="Arial" panose="020B0604020202020204" pitchFamily="34" charset="0"/>
              </a:rPr>
              <a:t>xã</a:t>
            </a:r>
            <a:r>
              <a:rPr lang="en-US" altLang="vi-VN" sz="2400" b="1" dirty="0">
                <a:cs typeface="Arial" panose="020B0604020202020204" pitchFamily="34" charset="0"/>
              </a:rPr>
              <a:t> </a:t>
            </a:r>
            <a:r>
              <a:rPr lang="en-US" altLang="vi-VN" sz="2400" b="1" dirty="0" err="1">
                <a:cs typeface="Arial" panose="020B0604020202020204" pitchFamily="34" charset="0"/>
              </a:rPr>
              <a:t>hội</a:t>
            </a:r>
            <a:r>
              <a:rPr lang="en-US" altLang="vi-VN" sz="2400" b="1" dirty="0">
                <a:cs typeface="Arial" panose="020B0604020202020204" pitchFamily="34" charset="0"/>
              </a:rPr>
              <a:t> </a:t>
            </a:r>
            <a:r>
              <a:rPr lang="en-US" altLang="vi-VN" sz="2400" b="1" dirty="0" err="1">
                <a:cs typeface="Arial" panose="020B0604020202020204" pitchFamily="34" charset="0"/>
              </a:rPr>
              <a:t>chủ</a:t>
            </a:r>
            <a:r>
              <a:rPr lang="en-US" altLang="vi-VN" sz="2400" b="1" dirty="0">
                <a:cs typeface="Arial" panose="020B0604020202020204" pitchFamily="34" charset="0"/>
              </a:rPr>
              <a:t> </a:t>
            </a:r>
            <a:r>
              <a:rPr lang="en-US" altLang="vi-VN" sz="2400" b="1" dirty="0" err="1">
                <a:cs typeface="Arial" panose="020B0604020202020204" pitchFamily="34" charset="0"/>
              </a:rPr>
              <a:t>nghĩa</a:t>
            </a:r>
            <a:r>
              <a:rPr lang="en-US" altLang="vi-VN" sz="2400" b="1" dirty="0">
                <a:cs typeface="Arial" panose="020B0604020202020204" pitchFamily="34" charset="0"/>
              </a:rPr>
              <a:t> </a:t>
            </a:r>
            <a:r>
              <a:rPr lang="en-US" altLang="vi-VN" sz="2400" b="1" dirty="0" err="1">
                <a:cs typeface="Arial" panose="020B0604020202020204" pitchFamily="34" charset="0"/>
              </a:rPr>
              <a:t>và</a:t>
            </a:r>
            <a:r>
              <a:rPr lang="en-US" altLang="vi-VN" sz="2400" b="1" dirty="0">
                <a:cs typeface="Arial" panose="020B0604020202020204" pitchFamily="34" charset="0"/>
              </a:rPr>
              <a:t> </a:t>
            </a:r>
            <a:r>
              <a:rPr lang="en-US" altLang="vi-VN" sz="2400" b="1" dirty="0" err="1">
                <a:cs typeface="Arial" panose="020B0604020202020204" pitchFamily="34" charset="0"/>
              </a:rPr>
              <a:t>cộng</a:t>
            </a:r>
            <a:r>
              <a:rPr lang="en-US" altLang="vi-VN" sz="2400" b="1" dirty="0">
                <a:cs typeface="Arial" panose="020B0604020202020204" pitchFamily="34" charset="0"/>
              </a:rPr>
              <a:t> </a:t>
            </a:r>
            <a:r>
              <a:rPr lang="en-US" altLang="vi-VN" sz="2400" b="1" dirty="0" err="1">
                <a:cs typeface="Arial" panose="020B0604020202020204" pitchFamily="34" charset="0"/>
              </a:rPr>
              <a:t>sản</a:t>
            </a:r>
            <a:r>
              <a:rPr lang="en-US" altLang="vi-VN" sz="2400" b="1" dirty="0">
                <a:cs typeface="Arial" panose="020B0604020202020204" pitchFamily="34" charset="0"/>
              </a:rPr>
              <a:t> </a:t>
            </a:r>
            <a:r>
              <a:rPr lang="en-US" altLang="vi-VN" sz="2400" b="1" dirty="0" err="1">
                <a:cs typeface="Arial" panose="020B0604020202020204" pitchFamily="34" charset="0"/>
              </a:rPr>
              <a:t>chủ</a:t>
            </a:r>
            <a:r>
              <a:rPr lang="en-US" altLang="vi-VN" sz="2400" b="1" dirty="0">
                <a:cs typeface="Arial" panose="020B0604020202020204" pitchFamily="34" charset="0"/>
              </a:rPr>
              <a:t> </a:t>
            </a:r>
            <a:r>
              <a:rPr lang="en-US" altLang="vi-VN" sz="2400" b="1" dirty="0" err="1">
                <a:cs typeface="Arial" panose="020B0604020202020204" pitchFamily="34" charset="0"/>
              </a:rPr>
              <a:t>nghĩa</a:t>
            </a:r>
            <a:endParaRPr lang="en-US" altLang="vi-VN" sz="2400" b="1" dirty="0">
              <a:cs typeface="Arial" panose="020B0604020202020204" pitchFamily="34" charset="0"/>
            </a:endParaRPr>
          </a:p>
        </p:txBody>
      </p:sp>
    </p:spTree>
    <p:extLst>
      <p:ext uri="{BB962C8B-B14F-4D97-AF65-F5344CB8AC3E}">
        <p14:creationId xmlns:p14="http://schemas.microsoft.com/office/powerpoint/2010/main" val="2065971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fade">
                                      <p:cBhvr>
                                        <p:cTn id="13" dur="1000"/>
                                        <p:tgtEl>
                                          <p:spTgt spid="18443"/>
                                        </p:tgtEl>
                                      </p:cBhvr>
                                    </p:animEffect>
                                    <p:anim calcmode="lin" valueType="num">
                                      <p:cBhvr>
                                        <p:cTn id="14" dur="1000" fill="hold"/>
                                        <p:tgtEl>
                                          <p:spTgt spid="18443"/>
                                        </p:tgtEl>
                                        <p:attrNameLst>
                                          <p:attrName>ppt_x</p:attrName>
                                        </p:attrNameLst>
                                      </p:cBhvr>
                                      <p:tavLst>
                                        <p:tav tm="0">
                                          <p:val>
                                            <p:strVal val="#ppt_x"/>
                                          </p:val>
                                        </p:tav>
                                        <p:tav tm="100000">
                                          <p:val>
                                            <p:strVal val="#ppt_x"/>
                                          </p:val>
                                        </p:tav>
                                      </p:tavLst>
                                    </p:anim>
                                    <p:anim calcmode="lin" valueType="num">
                                      <p:cBhvr>
                                        <p:cTn id="15" dur="1000" fill="hold"/>
                                        <p:tgtEl>
                                          <p:spTgt spid="184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anim calcmode="lin" valueType="num">
                                      <p:cBhvr>
                                        <p:cTn id="19" dur="1000" fill="hold"/>
                                        <p:tgtEl>
                                          <p:spTgt spid="38"/>
                                        </p:tgtEl>
                                        <p:attrNameLst>
                                          <p:attrName>ppt_x</p:attrName>
                                        </p:attrNameLst>
                                      </p:cBhvr>
                                      <p:tavLst>
                                        <p:tav tm="0">
                                          <p:val>
                                            <p:strVal val="#ppt_x"/>
                                          </p:val>
                                        </p:tav>
                                        <p:tav tm="100000">
                                          <p:val>
                                            <p:strVal val="#ppt_x"/>
                                          </p:val>
                                        </p:tav>
                                      </p:tavLst>
                                    </p:anim>
                                    <p:anim calcmode="lin" valueType="num">
                                      <p:cBhvr>
                                        <p:cTn id="20" dur="1000" fill="hold"/>
                                        <p:tgtEl>
                                          <p:spTgt spid="3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8444"/>
                                        </p:tgtEl>
                                        <p:attrNameLst>
                                          <p:attrName>style.visibility</p:attrName>
                                        </p:attrNameLst>
                                      </p:cBhvr>
                                      <p:to>
                                        <p:strVal val="visible"/>
                                      </p:to>
                                    </p:set>
                                    <p:animEffect transition="in" filter="fade">
                                      <p:cBhvr>
                                        <p:cTn id="24" dur="1000"/>
                                        <p:tgtEl>
                                          <p:spTgt spid="18444"/>
                                        </p:tgtEl>
                                      </p:cBhvr>
                                    </p:animEffect>
                                    <p:anim calcmode="lin" valueType="num">
                                      <p:cBhvr>
                                        <p:cTn id="25" dur="1000" fill="hold"/>
                                        <p:tgtEl>
                                          <p:spTgt spid="18444"/>
                                        </p:tgtEl>
                                        <p:attrNameLst>
                                          <p:attrName>ppt_x</p:attrName>
                                        </p:attrNameLst>
                                      </p:cBhvr>
                                      <p:tavLst>
                                        <p:tav tm="0">
                                          <p:val>
                                            <p:strVal val="#ppt_x"/>
                                          </p:val>
                                        </p:tav>
                                        <p:tav tm="100000">
                                          <p:val>
                                            <p:strVal val="#ppt_x"/>
                                          </p:val>
                                        </p:tav>
                                      </p:tavLst>
                                    </p:anim>
                                    <p:anim calcmode="lin" valueType="num">
                                      <p:cBhvr>
                                        <p:cTn id="26" dur="1000" fill="hold"/>
                                        <p:tgtEl>
                                          <p:spTgt spid="1844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18443" grpId="0"/>
      <p:bldP spid="184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5"/>
          <p:cNvSpPr txBox="1">
            <a:spLocks noChangeArrowheads="1"/>
          </p:cNvSpPr>
          <p:nvPr/>
        </p:nvSpPr>
        <p:spPr bwMode="auto">
          <a:xfrm>
            <a:off x="873940" y="750608"/>
            <a:ext cx="6681892" cy="60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lIns="121899" tIns="60949" rIns="121899" bIns="60949">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lnSpc>
                <a:spcPct val="150000"/>
              </a:lnSpc>
            </a:pPr>
            <a:r>
              <a:rPr lang="pt-BR" sz="2400" b="1" i="1" dirty="0">
                <a:solidFill>
                  <a:srgbClr val="FF0000"/>
                </a:solidFill>
                <a:latin typeface="Arial" panose="020B0604020202020204" pitchFamily="34" charset="0"/>
              </a:rPr>
              <a:t>2.3.2. Cách mạng xã hội chủ nghĩa </a:t>
            </a:r>
            <a:endParaRPr lang="en-US" sz="2400" dirty="0">
              <a:solidFill>
                <a:srgbClr val="FF0000"/>
              </a:solidFill>
              <a:latin typeface="Arial" panose="020B0604020202020204" pitchFamily="34" charset="0"/>
            </a:endParaRPr>
          </a:p>
        </p:txBody>
      </p:sp>
      <p:sp>
        <p:nvSpPr>
          <p:cNvPr id="478209" name="Rectangle 1"/>
          <p:cNvSpPr>
            <a:spLocks noChangeArrowheads="1"/>
          </p:cNvSpPr>
          <p:nvPr/>
        </p:nvSpPr>
        <p:spPr bwMode="auto">
          <a:xfrm>
            <a:off x="294216" y="1395608"/>
            <a:ext cx="6892647" cy="279384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609585" algn="just">
              <a:lnSpc>
                <a:spcPct val="150000"/>
              </a:lnSpc>
              <a:tabLst>
                <a:tab pos="457189" algn="l"/>
              </a:tabLst>
              <a:defRPr/>
            </a:pPr>
            <a:r>
              <a:rPr lang="pt-BR" sz="2400" i="1" dirty="0">
                <a:solidFill>
                  <a:srgbClr val="000000"/>
                </a:solidFill>
                <a:latin typeface="Arial" panose="020B0604020202020204" pitchFamily="34" charset="0"/>
                <a:ea typeface="Calibri" pitchFamily="34" charset="0"/>
                <a:cs typeface="Arial" panose="020B0604020202020204" pitchFamily="34" charset="0"/>
              </a:rPr>
              <a:t>Cách mạng xã hội chủ nghĩa</a:t>
            </a:r>
            <a:r>
              <a:rPr lang="pt-BR" sz="2400" dirty="0">
                <a:solidFill>
                  <a:srgbClr val="000000"/>
                </a:solidFill>
                <a:latin typeface="Arial" panose="020B0604020202020204" pitchFamily="34" charset="0"/>
                <a:ea typeface="Calibri" pitchFamily="34" charset="0"/>
                <a:cs typeface="Arial" panose="020B0604020202020204" pitchFamily="34"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2400" dirty="0">
              <a:solidFill>
                <a:srgbClr val="000000"/>
              </a:solidFill>
              <a:latin typeface="Arial" panose="020B0604020202020204" pitchFamily="34" charset="0"/>
              <a:cs typeface="Arial" panose="020B0604020202020204" pitchFamily="34" charset="0"/>
            </a:endParaRPr>
          </a:p>
        </p:txBody>
      </p:sp>
      <p:pic>
        <p:nvPicPr>
          <p:cNvPr id="204804" name="Picture 3" descr="Tiếp tục kiên định đi theo con đường Cách mạng Tháng Mười Ng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4078" y="864841"/>
            <a:ext cx="4468510" cy="3276790"/>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p:cNvSpPr>
            <a:spLocks noChangeArrowheads="1"/>
          </p:cNvSpPr>
          <p:nvPr/>
        </p:nvSpPr>
        <p:spPr bwMode="auto">
          <a:xfrm>
            <a:off x="346813" y="4773058"/>
            <a:ext cx="11498373" cy="1131848"/>
          </a:xfrm>
          <a:prstGeom prst="rect">
            <a:avLst/>
          </a:prstGeom>
          <a:solidFill>
            <a:srgbClr val="D68751"/>
          </a:solid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algn="ctr">
              <a:lnSpc>
                <a:spcPct val="150000"/>
              </a:lnSpc>
              <a:tabLst>
                <a:tab pos="457189" algn="l"/>
              </a:tabLst>
              <a:defRPr/>
            </a:pPr>
            <a:r>
              <a:rPr lang="pt-BR" sz="2400" i="1" dirty="0">
                <a:solidFill>
                  <a:srgbClr val="000000"/>
                </a:solidFill>
                <a:latin typeface="Arial" panose="020B0604020202020204" pitchFamily="34" charset="0"/>
                <a:ea typeface="Calibri" pitchFamily="34" charset="0"/>
                <a:cs typeface="Arial" panose="020B0604020202020204" pitchFamily="34" charset="0"/>
              </a:rPr>
              <a:t>Động lực</a:t>
            </a:r>
            <a:r>
              <a:rPr lang="pt-BR" sz="2400" dirty="0">
                <a:solidFill>
                  <a:srgbClr val="000000"/>
                </a:solidFill>
                <a:latin typeface="Arial" panose="020B0604020202020204" pitchFamily="34" charset="0"/>
                <a:ea typeface="Calibri" pitchFamily="34" charset="0"/>
                <a:cs typeface="Arial" panose="020B0604020202020204" pitchFamily="34" charset="0"/>
              </a:rPr>
              <a:t> của cách mạng xã hội chủ nghĩa là khối đoàn kết, liên minh công nông,</a:t>
            </a:r>
          </a:p>
          <a:p>
            <a:pPr algn="ctr">
              <a:lnSpc>
                <a:spcPct val="150000"/>
              </a:lnSpc>
              <a:tabLst>
                <a:tab pos="457189" algn="l"/>
              </a:tabLst>
              <a:defRPr/>
            </a:pPr>
            <a:r>
              <a:rPr lang="pt-BR" sz="2400" dirty="0">
                <a:solidFill>
                  <a:srgbClr val="000000"/>
                </a:solidFill>
                <a:latin typeface="Arial" panose="020B0604020202020204" pitchFamily="34" charset="0"/>
                <a:ea typeface="Calibri" pitchFamily="34" charset="0"/>
                <a:cs typeface="Arial" panose="020B0604020202020204" pitchFamily="34" charset="0"/>
              </a:rPr>
              <a:t>trí thức và các tầng lớp lao động khác do giai cấp công nhân lãnh đạo.</a:t>
            </a:r>
            <a:endParaRPr lang="pt-BR" sz="2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006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4802"/>
                                        </p:tgtEl>
                                        <p:attrNameLst>
                                          <p:attrName>style.visibility</p:attrName>
                                        </p:attrNameLst>
                                      </p:cBhvr>
                                      <p:to>
                                        <p:strVal val="visible"/>
                                      </p:to>
                                    </p:set>
                                    <p:animEffect transition="in" filter="fade">
                                      <p:cBhvr>
                                        <p:cTn id="7" dur="1000"/>
                                        <p:tgtEl>
                                          <p:spTgt spid="204802"/>
                                        </p:tgtEl>
                                      </p:cBhvr>
                                    </p:animEffect>
                                    <p:anim calcmode="lin" valueType="num">
                                      <p:cBhvr>
                                        <p:cTn id="8" dur="1000" fill="hold"/>
                                        <p:tgtEl>
                                          <p:spTgt spid="204802"/>
                                        </p:tgtEl>
                                        <p:attrNameLst>
                                          <p:attrName>ppt_x</p:attrName>
                                        </p:attrNameLst>
                                      </p:cBhvr>
                                      <p:tavLst>
                                        <p:tav tm="0">
                                          <p:val>
                                            <p:strVal val="#ppt_x"/>
                                          </p:val>
                                        </p:tav>
                                        <p:tav tm="100000">
                                          <p:val>
                                            <p:strVal val="#ppt_x"/>
                                          </p:val>
                                        </p:tav>
                                      </p:tavLst>
                                    </p:anim>
                                    <p:anim calcmode="lin" valueType="num">
                                      <p:cBhvr>
                                        <p:cTn id="9" dur="1000" fill="hold"/>
                                        <p:tgtEl>
                                          <p:spTgt spid="20480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78209"/>
                                        </p:tgtEl>
                                        <p:attrNameLst>
                                          <p:attrName>style.visibility</p:attrName>
                                        </p:attrNameLst>
                                      </p:cBhvr>
                                      <p:to>
                                        <p:strVal val="visible"/>
                                      </p:to>
                                    </p:set>
                                    <p:animEffect transition="in" filter="fade">
                                      <p:cBhvr>
                                        <p:cTn id="12" dur="1000"/>
                                        <p:tgtEl>
                                          <p:spTgt spid="478209"/>
                                        </p:tgtEl>
                                      </p:cBhvr>
                                    </p:animEffect>
                                    <p:anim calcmode="lin" valueType="num">
                                      <p:cBhvr>
                                        <p:cTn id="13" dur="1000" fill="hold"/>
                                        <p:tgtEl>
                                          <p:spTgt spid="478209"/>
                                        </p:tgtEl>
                                        <p:attrNameLst>
                                          <p:attrName>ppt_x</p:attrName>
                                        </p:attrNameLst>
                                      </p:cBhvr>
                                      <p:tavLst>
                                        <p:tav tm="0">
                                          <p:val>
                                            <p:strVal val="#ppt_x"/>
                                          </p:val>
                                        </p:tav>
                                        <p:tav tm="100000">
                                          <p:val>
                                            <p:strVal val="#ppt_x"/>
                                          </p:val>
                                        </p:tav>
                                      </p:tavLst>
                                    </p:anim>
                                    <p:anim calcmode="lin" valueType="num">
                                      <p:cBhvr>
                                        <p:cTn id="14" dur="1000" fill="hold"/>
                                        <p:tgtEl>
                                          <p:spTgt spid="47820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4804"/>
                                        </p:tgtEl>
                                        <p:attrNameLst>
                                          <p:attrName>style.visibility</p:attrName>
                                        </p:attrNameLst>
                                      </p:cBhvr>
                                      <p:to>
                                        <p:strVal val="visible"/>
                                      </p:to>
                                    </p:set>
                                    <p:animEffect transition="in" filter="fade">
                                      <p:cBhvr>
                                        <p:cTn id="17" dur="1000"/>
                                        <p:tgtEl>
                                          <p:spTgt spid="204804"/>
                                        </p:tgtEl>
                                      </p:cBhvr>
                                    </p:animEffect>
                                    <p:anim calcmode="lin" valueType="num">
                                      <p:cBhvr>
                                        <p:cTn id="18" dur="1000" fill="hold"/>
                                        <p:tgtEl>
                                          <p:spTgt spid="204804"/>
                                        </p:tgtEl>
                                        <p:attrNameLst>
                                          <p:attrName>ppt_x</p:attrName>
                                        </p:attrNameLst>
                                      </p:cBhvr>
                                      <p:tavLst>
                                        <p:tav tm="0">
                                          <p:val>
                                            <p:strVal val="#ppt_x"/>
                                          </p:val>
                                        </p:tav>
                                        <p:tav tm="100000">
                                          <p:val>
                                            <p:strVal val="#ppt_x"/>
                                          </p:val>
                                        </p:tav>
                                      </p:tavLst>
                                    </p:anim>
                                    <p:anim calcmode="lin" valueType="num">
                                      <p:cBhvr>
                                        <p:cTn id="19" dur="1000" fill="hold"/>
                                        <p:tgtEl>
                                          <p:spTgt spid="20480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78212"/>
                                        </p:tgtEl>
                                        <p:attrNameLst>
                                          <p:attrName>style.visibility</p:attrName>
                                        </p:attrNameLst>
                                      </p:cBhvr>
                                      <p:to>
                                        <p:strVal val="visible"/>
                                      </p:to>
                                    </p:set>
                                    <p:animEffect transition="in" filter="fade">
                                      <p:cBhvr>
                                        <p:cTn id="23" dur="1000"/>
                                        <p:tgtEl>
                                          <p:spTgt spid="478212"/>
                                        </p:tgtEl>
                                      </p:cBhvr>
                                    </p:animEffect>
                                    <p:anim calcmode="lin" valueType="num">
                                      <p:cBhvr>
                                        <p:cTn id="24" dur="1000" fill="hold"/>
                                        <p:tgtEl>
                                          <p:spTgt spid="478212"/>
                                        </p:tgtEl>
                                        <p:attrNameLst>
                                          <p:attrName>ppt_x</p:attrName>
                                        </p:attrNameLst>
                                      </p:cBhvr>
                                      <p:tavLst>
                                        <p:tav tm="0">
                                          <p:val>
                                            <p:strVal val="#ppt_x"/>
                                          </p:val>
                                        </p:tav>
                                        <p:tav tm="100000">
                                          <p:val>
                                            <p:strVal val="#ppt_x"/>
                                          </p:val>
                                        </p:tav>
                                      </p:tavLst>
                                    </p:anim>
                                    <p:anim calcmode="lin" valueType="num">
                                      <p:cBhvr>
                                        <p:cTn id="25" dur="1000" fill="hold"/>
                                        <p:tgtEl>
                                          <p:spTgt spid="478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2" grpId="0"/>
      <p:bldP spid="478209" grpId="0"/>
      <p:bldP spid="4782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Content Placeholder 2"/>
          <p:cNvSpPr>
            <a:spLocks noGrp="1"/>
          </p:cNvSpPr>
          <p:nvPr>
            <p:ph idx="1"/>
          </p:nvPr>
        </p:nvSpPr>
        <p:spPr>
          <a:xfrm>
            <a:off x="530257" y="1797061"/>
            <a:ext cx="3425626" cy="4379432"/>
          </a:xfrm>
          <a:ln>
            <a:solidFill>
              <a:srgbClr val="FF4040"/>
            </a:solidFill>
          </a:ln>
        </p:spPr>
        <p:txBody>
          <a:bodyPr/>
          <a:lstStyle/>
          <a:p>
            <a:pPr marL="63500" indent="-6350" algn="just">
              <a:buFontTx/>
              <a:buNone/>
            </a:pPr>
            <a:r>
              <a:rPr lang="pt-BR" sz="2400" b="1" i="1" dirty="0">
                <a:latin typeface="Arial" panose="020B0604020202020204" pitchFamily="34" charset="0"/>
                <a:cs typeface="Arial" panose="020B0604020202020204" pitchFamily="34" charset="0"/>
              </a:rPr>
              <a:t>Trên lĩnh vực chính trị</a:t>
            </a:r>
            <a:r>
              <a:rPr lang="pt-BR" sz="2400" dirty="0">
                <a:latin typeface="Arial" panose="020B0604020202020204" pitchFamily="34" charset="0"/>
                <a:cs typeface="Arial" panose="020B0604020202020204" pitchFamily="34" charset="0"/>
              </a:rPr>
              <a:t>, Đảng cộng sản lãnh đạo giai cấp công nhân và các lực lượng nhân dân lao động đấu tranh lật đổ chính quyền tư sản, thiết lập quyền lực chính trị về tay mình, xây dựng kiến trúc thượng tầng xã hội chủ nghĩa, hoàn thiện nền dân chủ xã hội chủ nghĩa. </a:t>
            </a:r>
            <a:endParaRPr lang="en-US" sz="2400" dirty="0">
              <a:latin typeface="Arial" panose="020B0604020202020204" pitchFamily="34" charset="0"/>
              <a:cs typeface="Arial" panose="020B0604020202020204" pitchFamily="34" charset="0"/>
            </a:endParaRPr>
          </a:p>
        </p:txBody>
      </p:sp>
      <p:sp>
        <p:nvSpPr>
          <p:cNvPr id="4" name="Content Placeholder 2"/>
          <p:cNvSpPr txBox="1">
            <a:spLocks/>
          </p:cNvSpPr>
          <p:nvPr/>
        </p:nvSpPr>
        <p:spPr bwMode="auto">
          <a:xfrm>
            <a:off x="4383187" y="1797060"/>
            <a:ext cx="3425626" cy="4379431"/>
          </a:xfrm>
          <a:prstGeom prst="rect">
            <a:avLst/>
          </a:prstGeom>
          <a:noFill/>
          <a:ln w="9525">
            <a:solidFill>
              <a:srgbClr val="FF4040"/>
            </a:solidFill>
            <a:miter lim="800000"/>
            <a:headEnd/>
            <a:tailEnd/>
          </a:ln>
        </p:spPr>
        <p:txBody>
          <a:bodyPr lIns="121899" tIns="60949" rIns="121899" bIns="60949"/>
          <a:lstStyle/>
          <a:p>
            <a:pPr algn="just" eaLnBrk="1" hangingPunct="1">
              <a:defRPr/>
            </a:pPr>
            <a:r>
              <a:rPr lang="pt-BR" sz="2400" b="1" i="1" dirty="0">
                <a:solidFill>
                  <a:srgbClr val="000000"/>
                </a:solidFill>
                <a:latin typeface="Arial" panose="020B0604020202020204" pitchFamily="34" charset="0"/>
                <a:cs typeface="Arial" panose="020B0604020202020204" pitchFamily="34" charset="0"/>
              </a:rPr>
              <a:t>Trên lĩnh vực kinh tế</a:t>
            </a:r>
            <a:r>
              <a:rPr lang="pt-BR" sz="2400" b="1" dirty="0">
                <a:solidFill>
                  <a:srgbClr val="000000"/>
                </a:solidFill>
                <a:latin typeface="Arial" panose="020B0604020202020204" pitchFamily="34" charset="0"/>
                <a:cs typeface="Arial" panose="020B0604020202020204" pitchFamily="34" charset="0"/>
              </a:rPr>
              <a:t>, </a:t>
            </a:r>
            <a:r>
              <a:rPr lang="pt-BR" sz="2400" dirty="0">
                <a:solidFill>
                  <a:srgbClr val="000000"/>
                </a:solidFill>
                <a:latin typeface="Arial" panose="020B0604020202020204" pitchFamily="34" charset="0"/>
                <a:cs typeface="Arial" panose="020B0604020202020204" pitchFamily="34" charset="0"/>
              </a:rPr>
              <a:t>nhiệm vụ trọng tâm là phát triển lực lượng sản xuất, tiến hành công nghiệp hoá xã hội chủ nghĩa; xây dựng quan hệ sản xuất tiến bộ phù hợp với trình độ phát triển của lực lượng sản xuất.</a:t>
            </a:r>
            <a:endParaRPr lang="en-US" sz="2400" kern="0" dirty="0">
              <a:solidFill>
                <a:srgbClr val="000000"/>
              </a:solidFill>
              <a:latin typeface="Arial" panose="020B0604020202020204" pitchFamily="34" charset="0"/>
              <a:cs typeface="Arial" panose="020B0604020202020204" pitchFamily="34" charset="0"/>
            </a:endParaRPr>
          </a:p>
        </p:txBody>
      </p:sp>
      <p:sp>
        <p:nvSpPr>
          <p:cNvPr id="5" name="Content Placeholder 2"/>
          <p:cNvSpPr txBox="1">
            <a:spLocks/>
          </p:cNvSpPr>
          <p:nvPr/>
        </p:nvSpPr>
        <p:spPr bwMode="auto">
          <a:xfrm>
            <a:off x="8236117" y="1797061"/>
            <a:ext cx="3425626" cy="4379430"/>
          </a:xfrm>
          <a:prstGeom prst="rect">
            <a:avLst/>
          </a:prstGeom>
          <a:noFill/>
          <a:ln w="9525">
            <a:solidFill>
              <a:srgbClr val="FF4040"/>
            </a:solidFill>
            <a:miter lim="800000"/>
            <a:headEnd/>
            <a:tailEnd/>
          </a:ln>
        </p:spPr>
        <p:txBody>
          <a:bodyPr lIns="121899" tIns="60949" rIns="121899" bIns="60949"/>
          <a:lstStyle/>
          <a:p>
            <a:pPr algn="just" eaLnBrk="1" hangingPunct="1">
              <a:defRPr/>
            </a:pPr>
            <a:r>
              <a:rPr lang="pt-BR" sz="2400" b="1" i="1" dirty="0">
                <a:solidFill>
                  <a:srgbClr val="000000"/>
                </a:solidFill>
                <a:latin typeface="Arial" panose="020B0604020202020204" pitchFamily="34" charset="0"/>
                <a:cs typeface="Arial" panose="020B0604020202020204" pitchFamily="34" charset="0"/>
              </a:rPr>
              <a:t>Trên lĩnh vực tư tưởng-văn </a:t>
            </a:r>
            <a:r>
              <a:rPr lang="vi-VN" sz="2400" b="1" i="1" dirty="0">
                <a:solidFill>
                  <a:srgbClr val="000000"/>
                </a:solidFill>
                <a:latin typeface="Arial" panose="020B0604020202020204" pitchFamily="34" charset="0"/>
                <a:cs typeface="Arial" panose="020B0604020202020204" pitchFamily="34" charset="0"/>
              </a:rPr>
              <a:t>hóa</a:t>
            </a:r>
            <a:r>
              <a:rPr lang="vi-VN" sz="2400" i="1" dirty="0">
                <a:solidFill>
                  <a:srgbClr val="000000"/>
                </a:solidFill>
                <a:latin typeface="Arial" panose="020B0604020202020204" pitchFamily="34" charset="0"/>
                <a:cs typeface="Arial" panose="020B0604020202020204" pitchFamily="34" charset="0"/>
              </a:rPr>
              <a:t>, </a:t>
            </a:r>
            <a:r>
              <a:rPr lang="pt-BR" sz="2400" dirty="0">
                <a:solidFill>
                  <a:srgbClr val="000000"/>
                </a:solidFill>
                <a:latin typeface="Arial" panose="020B0604020202020204" pitchFamily="34" charset="0"/>
                <a:cs typeface="Arial" panose="020B0604020202020204" pitchFamily="34" charset="0"/>
              </a:rPr>
              <a:t>là tiến hành giáo dục chủ nghĩa Mác - Lênin trở thành hệ tư tưởng chủ đạo trong xã hội, xây dựng nền văn hoá xã hội chủ nghĩa; phát triển giáo dục-đào tạo, khoa học công nghệ, văn học nghệ thuật</a:t>
            </a:r>
            <a:r>
              <a:rPr lang="en-US" sz="2400" dirty="0">
                <a:solidFill>
                  <a:srgbClr val="000000"/>
                </a:solidFill>
                <a:latin typeface="Arial" panose="020B0604020202020204" pitchFamily="34" charset="0"/>
                <a:cs typeface="Arial" panose="020B0604020202020204" pitchFamily="34" charset="0"/>
              </a:rPr>
              <a:t>…</a:t>
            </a:r>
          </a:p>
        </p:txBody>
      </p:sp>
      <p:sp>
        <p:nvSpPr>
          <p:cNvPr id="205829" name="TextBox 5"/>
          <p:cNvSpPr txBox="1">
            <a:spLocks noChangeArrowheads="1"/>
          </p:cNvSpPr>
          <p:nvPr/>
        </p:nvSpPr>
        <p:spPr bwMode="auto">
          <a:xfrm>
            <a:off x="3571875" y="698347"/>
            <a:ext cx="50482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en-US" sz="2400" b="1" dirty="0" err="1">
                <a:solidFill>
                  <a:srgbClr val="0000FF"/>
                </a:solidFill>
                <a:latin typeface="Arial" panose="020B0604020202020204" pitchFamily="34" charset="0"/>
              </a:rPr>
              <a:t>Nội</a:t>
            </a:r>
            <a:r>
              <a:rPr lang="en-US" sz="2400" b="1" dirty="0">
                <a:solidFill>
                  <a:srgbClr val="0000FF"/>
                </a:solidFill>
                <a:latin typeface="Arial" panose="020B0604020202020204" pitchFamily="34" charset="0"/>
              </a:rPr>
              <a:t> dung </a:t>
            </a:r>
            <a:r>
              <a:rPr lang="en-US" sz="2400" b="1" dirty="0" err="1">
                <a:solidFill>
                  <a:srgbClr val="0000FF"/>
                </a:solidFill>
                <a:latin typeface="Arial" panose="020B0604020202020204" pitchFamily="34" charset="0"/>
              </a:rPr>
              <a:t>của</a:t>
            </a:r>
            <a:r>
              <a:rPr lang="en-US" sz="2400" b="1" dirty="0">
                <a:solidFill>
                  <a:srgbClr val="0000FF"/>
                </a:solidFill>
                <a:latin typeface="Arial" panose="020B0604020202020204" pitchFamily="34" charset="0"/>
              </a:rPr>
              <a:t> CM XHCN</a:t>
            </a:r>
          </a:p>
        </p:txBody>
      </p:sp>
      <p:cxnSp>
        <p:nvCxnSpPr>
          <p:cNvPr id="8" name="Straight Arrow Connector 7"/>
          <p:cNvCxnSpPr>
            <a:cxnSpLocks/>
            <a:stCxn id="205829" idx="2"/>
            <a:endCxn id="205826" idx="0"/>
          </p:cNvCxnSpPr>
          <p:nvPr/>
        </p:nvCxnSpPr>
        <p:spPr>
          <a:xfrm flipH="1">
            <a:off x="2243070" y="1160012"/>
            <a:ext cx="3852930" cy="63704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cxnSpLocks/>
            <a:stCxn id="205829" idx="2"/>
            <a:endCxn id="5" idx="0"/>
          </p:cNvCxnSpPr>
          <p:nvPr/>
        </p:nvCxnSpPr>
        <p:spPr>
          <a:xfrm>
            <a:off x="6096000" y="1160012"/>
            <a:ext cx="3852930" cy="63704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a:stCxn id="205829" idx="2"/>
            <a:endCxn id="4" idx="0"/>
          </p:cNvCxnSpPr>
          <p:nvPr/>
        </p:nvCxnSpPr>
        <p:spPr>
          <a:xfrm>
            <a:off x="6096000" y="1160012"/>
            <a:ext cx="0" cy="63704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310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05829"/>
                                        </p:tgtEl>
                                        <p:attrNameLst>
                                          <p:attrName>style.visibility</p:attrName>
                                        </p:attrNameLst>
                                      </p:cBhvr>
                                      <p:to>
                                        <p:strVal val="visible"/>
                                      </p:to>
                                    </p:set>
                                    <p:animEffect transition="in" filter="wipe(up)">
                                      <p:cBhvr>
                                        <p:cTn id="7" dur="500"/>
                                        <p:tgtEl>
                                          <p:spTgt spid="20582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par>
                                <p:cTn id="12" presetID="22" presetClass="entr" presetSubtype="1"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par>
                                <p:cTn id="15" presetID="22" presetClass="entr" presetSubtype="1"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1000"/>
                                        <p:tgtEl>
                                          <p:spTgt spid="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up)">
                                      <p:cBhvr>
                                        <p:cTn id="24" dur="1000"/>
                                        <p:tgtEl>
                                          <p:spTgt spid="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05826">
                                            <p:bg/>
                                          </p:spTgt>
                                        </p:tgtEl>
                                        <p:attrNameLst>
                                          <p:attrName>style.visibility</p:attrName>
                                        </p:attrNameLst>
                                      </p:cBhvr>
                                      <p:to>
                                        <p:strVal val="visible"/>
                                      </p:to>
                                    </p:set>
                                    <p:animEffect transition="in" filter="wipe(up)">
                                      <p:cBhvr>
                                        <p:cTn id="27" dur="1000"/>
                                        <p:tgtEl>
                                          <p:spTgt spid="205826">
                                            <p:bg/>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05826">
                                            <p:txEl>
                                              <p:pRg st="0" end="0"/>
                                            </p:txEl>
                                          </p:spTgt>
                                        </p:tgtEl>
                                        <p:attrNameLst>
                                          <p:attrName>style.visibility</p:attrName>
                                        </p:attrNameLst>
                                      </p:cBhvr>
                                      <p:to>
                                        <p:strVal val="visible"/>
                                      </p:to>
                                    </p:set>
                                    <p:animEffect transition="in" filter="wipe(up)">
                                      <p:cBhvr>
                                        <p:cTn id="30" dur="1000"/>
                                        <p:tgtEl>
                                          <p:spTgt spid="2058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6" grpId="0" build="p" animBg="1"/>
      <p:bldP spid="4" grpId="0" animBg="1"/>
      <p:bldP spid="5" grpId="0" animBg="1"/>
      <p:bldP spid="2058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0" y="1173010"/>
            <a:ext cx="12191999" cy="5778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lnSpc>
                <a:spcPct val="150000"/>
              </a:lnSpc>
              <a:spcBef>
                <a:spcPct val="0"/>
              </a:spcBef>
              <a:buNone/>
            </a:pPr>
            <a:r>
              <a:rPr lang="en-US" altLang="en-US" sz="2400" b="1" dirty="0">
                <a:solidFill>
                  <a:srgbClr val="FF0000"/>
                </a:solidFill>
                <a:latin typeface="Arial" panose="020B0604020202020204" pitchFamily="34" charset="0"/>
                <a:cs typeface="Arial" panose="020B0604020202020204" pitchFamily="34" charset="0"/>
              </a:rPr>
              <a:t>2.3.3. </a:t>
            </a:r>
            <a:r>
              <a:rPr lang="en-US" altLang="en-US" sz="2400" b="1" dirty="0" err="1">
                <a:solidFill>
                  <a:srgbClr val="FF0000"/>
                </a:solidFill>
                <a:latin typeface="Arial" panose="020B0604020202020204" pitchFamily="34" charset="0"/>
                <a:cs typeface="Arial" panose="020B0604020202020204" pitchFamily="34" charset="0"/>
              </a:rPr>
              <a:t>Sự</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phát</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triển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hình thái kinh tế xã hội cộng sản chủ nghĩa </a:t>
            </a:r>
            <a:endParaRPr lang="en-US" alt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8" name="Content Placeholder 7"/>
          <p:cNvSpPr>
            <a:spLocks noGrp="1"/>
          </p:cNvSpPr>
          <p:nvPr>
            <p:ph sz="half" idx="1"/>
          </p:nvPr>
        </p:nvSpPr>
        <p:spPr>
          <a:xfrm>
            <a:off x="292885" y="2537420"/>
            <a:ext cx="6043179" cy="3912220"/>
          </a:xfrm>
        </p:spPr>
        <p:txBody>
          <a:bodyPr>
            <a:normAutofit/>
          </a:bodyPr>
          <a:lstStyle/>
          <a:p>
            <a:pPr marL="0" lvl="0" indent="0" algn="just">
              <a:lnSpc>
                <a:spcPct val="150000"/>
              </a:lnSpc>
              <a:spcBef>
                <a:spcPct val="0"/>
              </a:spcBef>
              <a:buNone/>
            </a:pPr>
            <a:r>
              <a:rPr lang="nl-NL" altLang="en-US" sz="2400" dirty="0">
                <a:solidFill>
                  <a:srgbClr val="0000FF"/>
                </a:solidFill>
                <a:latin typeface="Arial" panose="020B0604020202020204" pitchFamily="34" charset="0"/>
                <a:cs typeface="Arial" panose="020B0604020202020204" pitchFamily="34" charset="0"/>
              </a:rPr>
              <a:t>Thời kỳ quá độ từ chủ nghĩa tư bản lên chủ nghĩa xã hội</a:t>
            </a:r>
            <a:endParaRPr lang="nl-NL" altLang="en-US" sz="2400" i="1" dirty="0">
              <a:solidFill>
                <a:srgbClr val="0000FF"/>
              </a:solidFill>
              <a:latin typeface="Arial" panose="020B0604020202020204" pitchFamily="34" charset="0"/>
              <a:cs typeface="Arial" panose="020B0604020202020204" pitchFamily="34" charset="0"/>
            </a:endParaRPr>
          </a:p>
          <a:p>
            <a:pPr marL="0" lvl="0" indent="0" algn="just">
              <a:lnSpc>
                <a:spcPct val="150000"/>
              </a:lnSpc>
              <a:spcBef>
                <a:spcPct val="0"/>
              </a:spcBef>
              <a:buNone/>
            </a:pPr>
            <a:r>
              <a:rPr lang="nl-NL" altLang="en-US" sz="2400" i="1" dirty="0">
                <a:solidFill>
                  <a:srgbClr val="FF0000"/>
                </a:solidFill>
                <a:latin typeface="Arial" panose="020B0604020202020204" pitchFamily="34" charset="0"/>
                <a:cs typeface="Arial" panose="020B0604020202020204" pitchFamily="34" charset="0"/>
              </a:rPr>
              <a:t>- Khái niệm:</a:t>
            </a:r>
            <a:r>
              <a:rPr lang="nl-NL" altLang="en-US" sz="2400" i="1" dirty="0">
                <a:solidFill>
                  <a:srgbClr val="006600"/>
                </a:solidFill>
                <a:latin typeface="Arial" panose="020B0604020202020204" pitchFamily="34" charset="0"/>
                <a:cs typeface="Arial" panose="020B0604020202020204" pitchFamily="34" charset="0"/>
              </a:rPr>
              <a:t> </a:t>
            </a:r>
            <a:r>
              <a:rPr lang="nl-NL" altLang="en-US" sz="2400" i="1" dirty="0">
                <a:latin typeface="Arial" panose="020B0604020202020204" pitchFamily="34" charset="0"/>
                <a:cs typeface="Arial" panose="020B0604020202020204" pitchFamily="34" charset="0"/>
              </a:rPr>
              <a:t>Thời kỳ quá độ lên chủ nghĩa xã hội l</a:t>
            </a:r>
            <a:r>
              <a:rPr lang="nl-NL" altLang="en-US" sz="2400" i="1" dirty="0">
                <a:latin typeface="Arial" panose="020B0604020202020204" pitchFamily="34" charset="0"/>
                <a:ea typeface="Times New Roman" panose="02020603050405020304" pitchFamily="18" charset="0"/>
                <a:cs typeface="Arial" panose="020B0604020202020204" pitchFamily="34" charset="0"/>
              </a:rPr>
              <a:t>à</a:t>
            </a:r>
            <a:r>
              <a:rPr lang="nl-NL" altLang="en-US" sz="2400" i="1" dirty="0">
                <a:latin typeface="Arial" panose="020B0604020202020204" pitchFamily="34" charset="0"/>
                <a:cs typeface="Arial" panose="020B0604020202020204" pitchFamily="34" charset="0"/>
              </a:rPr>
              <a:t> thời kỳ cải biến cách mạng sâu sắc to</a:t>
            </a:r>
            <a:r>
              <a:rPr lang="nl-NL" altLang="en-US" sz="2400" i="1" dirty="0">
                <a:latin typeface="Arial" panose="020B0604020202020204" pitchFamily="34" charset="0"/>
                <a:ea typeface="Times New Roman" panose="02020603050405020304" pitchFamily="18" charset="0"/>
                <a:cs typeface="Arial" panose="020B0604020202020204" pitchFamily="34" charset="0"/>
              </a:rPr>
              <a:t>à</a:t>
            </a:r>
            <a:r>
              <a:rPr lang="nl-NL" altLang="en-US" sz="2400" i="1" dirty="0">
                <a:latin typeface="Arial" panose="020B0604020202020204" pitchFamily="34" charset="0"/>
                <a:cs typeface="Arial" panose="020B0604020202020204" pitchFamily="34" charset="0"/>
              </a:rPr>
              <a:t>n diện các lĩnh vực đời sống xã hội, </a:t>
            </a:r>
            <a:endParaRPr lang="en-US" sz="2400" dirty="0">
              <a:latin typeface="Arial" panose="020B0604020202020204" pitchFamily="34" charset="0"/>
              <a:cs typeface="Arial" panose="020B0604020202020204" pitchFamily="34" charset="0"/>
            </a:endParaRPr>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527242" y="2448400"/>
            <a:ext cx="5255328" cy="2956122"/>
          </a:xfrm>
          <a:prstGeom prst="round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50538"/>
                                        </p:tgtEl>
                                        <p:attrNameLst>
                                          <p:attrName>style.visibility</p:attrName>
                                        </p:attrNameLst>
                                      </p:cBhvr>
                                      <p:to>
                                        <p:strVal val="visible"/>
                                      </p:to>
                                    </p:set>
                                    <p:animEffect transition="in" filter="wipe(up)">
                                      <p:cBhvr>
                                        <p:cTn id="7" dur="1000"/>
                                        <p:tgtEl>
                                          <p:spTgt spid="15053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up)">
                                      <p:cBhvr>
                                        <p:cTn id="11" dur="1000"/>
                                        <p:tgtEl>
                                          <p:spTgt spid="23"/>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up)">
                                      <p:cBhvr>
                                        <p:cTn id="14" dur="500"/>
                                        <p:tgtEl>
                                          <p:spTgt spid="8">
                                            <p:txEl>
                                              <p:pRg st="0" end="0"/>
                                            </p:txEl>
                                          </p:spTgt>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up)">
                                      <p:cBhvr>
                                        <p:cTn id="17"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8" grpId="0"/>
      <p:bldP spid="8"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18104" y="1201082"/>
            <a:ext cx="11355791" cy="4455835"/>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lvl="0" algn="just">
              <a:lnSpc>
                <a:spcPct val="150000"/>
              </a:lnSpc>
              <a:spcBef>
                <a:spcPct val="0"/>
              </a:spcBef>
              <a:buFontTx/>
              <a:buChar char="-"/>
            </a:pPr>
            <a:r>
              <a:rPr lang="nl-NL" altLang="en-US" sz="2400" b="1" dirty="0">
                <a:solidFill>
                  <a:srgbClr val="FF0000"/>
                </a:solidFill>
                <a:latin typeface="Arial" panose="020B0604020202020204" pitchFamily="34" charset="0"/>
                <a:cs typeface="Arial" panose="020B0604020202020204" pitchFamily="34" charset="0"/>
              </a:rPr>
              <a:t>Tính tất yếu của thời kỳ quá độ</a:t>
            </a:r>
          </a:p>
          <a:p>
            <a:pPr marL="0" lvl="0" indent="0" algn="just">
              <a:lnSpc>
                <a:spcPct val="150000"/>
              </a:lnSpc>
              <a:spcBef>
                <a:spcPct val="0"/>
              </a:spcBef>
              <a:buNone/>
            </a:pPr>
            <a:endParaRPr lang="nl-NL" altLang="en-US" sz="2400" b="1" dirty="0">
              <a:solidFill>
                <a:srgbClr val="FF0000"/>
              </a:solidFill>
              <a:latin typeface="Arial" panose="020B0604020202020204" pitchFamily="34" charset="0"/>
              <a:cs typeface="Arial" panose="020B0604020202020204" pitchFamily="34" charset="0"/>
            </a:endParaRPr>
          </a:p>
          <a:p>
            <a:pPr marL="282575" lvl="0" indent="-282575" algn="just">
              <a:lnSpc>
                <a:spcPct val="150000"/>
              </a:lnSpc>
              <a:spcBef>
                <a:spcPct val="0"/>
              </a:spcBef>
              <a:buNone/>
            </a:pPr>
            <a:r>
              <a:rPr lang="nl-NL" altLang="en-US" sz="2400" dirty="0">
                <a:latin typeface="Arial" panose="020B0604020202020204" pitchFamily="34" charset="0"/>
                <a:cs typeface="Arial" panose="020B0604020202020204" pitchFamily="34" charset="0"/>
              </a:rPr>
              <a:t>+ Từ một xã hội cũ lên một xã hội mới khác nhau về bản chất tất yếu phải có thời kỳ quá độ chuyển tiếp.</a:t>
            </a:r>
          </a:p>
          <a:p>
            <a:pPr marL="282575" lvl="0" indent="-282575" algn="just">
              <a:lnSpc>
                <a:spcPct val="150000"/>
              </a:lnSpc>
              <a:spcBef>
                <a:spcPct val="0"/>
              </a:spcBef>
              <a:buNone/>
            </a:pPr>
            <a:r>
              <a:rPr lang="nl-NL" altLang="en-US" sz="2400" dirty="0">
                <a:latin typeface="Arial" panose="020B0604020202020204" pitchFamily="34" charset="0"/>
                <a:cs typeface="Arial" panose="020B0604020202020204" pitchFamily="34" charset="0"/>
              </a:rPr>
              <a:t>+ Xây dựng chủ nghĩa xã hội l</a:t>
            </a:r>
            <a:r>
              <a:rPr lang="nl-NL" altLang="en-US" sz="2400" dirty="0">
                <a:latin typeface="Arial" panose="020B0604020202020204" pitchFamily="34" charset="0"/>
                <a:ea typeface="Times New Roman" panose="02020603050405020304" pitchFamily="18" charset="0"/>
                <a:cs typeface="Arial" panose="020B0604020202020204" pitchFamily="34" charset="0"/>
              </a:rPr>
              <a:t>à</a:t>
            </a:r>
            <a:r>
              <a:rPr lang="nl-NL" altLang="en-US" sz="2400" dirty="0">
                <a:latin typeface="Arial" panose="020B0604020202020204" pitchFamily="34" charset="0"/>
                <a:cs typeface="Arial" panose="020B0604020202020204" pitchFamily="34" charset="0"/>
              </a:rPr>
              <a:t> một công cuộc mới mẻ, khó khăn v</a:t>
            </a:r>
            <a:r>
              <a:rPr lang="nl-NL" altLang="en-US" sz="2400" dirty="0">
                <a:latin typeface="Arial" panose="020B0604020202020204" pitchFamily="34" charset="0"/>
                <a:ea typeface="Times New Roman" panose="02020603050405020304" pitchFamily="18" charset="0"/>
                <a:cs typeface="Arial" panose="020B0604020202020204" pitchFamily="34" charset="0"/>
              </a:rPr>
              <a:t>à</a:t>
            </a:r>
            <a:r>
              <a:rPr lang="nl-NL" altLang="en-US" sz="2400" dirty="0">
                <a:latin typeface="Arial" panose="020B0604020202020204" pitchFamily="34" charset="0"/>
                <a:cs typeface="Arial" panose="020B0604020202020204" pitchFamily="34" charset="0"/>
              </a:rPr>
              <a:t> phức tạp, phải có thời gian để giai cấp công nhân l</a:t>
            </a:r>
            <a:r>
              <a:rPr lang="nl-NL" altLang="en-US" sz="2400" dirty="0">
                <a:latin typeface="Arial" panose="020B0604020202020204" pitchFamily="34" charset="0"/>
                <a:ea typeface="Times New Roman" panose="02020603050405020304" pitchFamily="18" charset="0"/>
                <a:cs typeface="Arial" panose="020B0604020202020204" pitchFamily="34" charset="0"/>
              </a:rPr>
              <a:t>à</a:t>
            </a:r>
            <a:r>
              <a:rPr lang="nl-NL" altLang="en-US" sz="2400" dirty="0">
                <a:latin typeface="Arial" panose="020B0604020202020204" pitchFamily="34" charset="0"/>
                <a:cs typeface="Arial" panose="020B0604020202020204" pitchFamily="34" charset="0"/>
              </a:rPr>
              <a:t>m quen với những công việc đó.</a:t>
            </a:r>
          </a:p>
          <a:p>
            <a:pPr marL="282575" lvl="0" indent="-282575" algn="just">
              <a:lnSpc>
                <a:spcPct val="150000"/>
              </a:lnSpc>
              <a:spcBef>
                <a:spcPct val="0"/>
              </a:spcBef>
              <a:buNone/>
            </a:pPr>
            <a:r>
              <a:rPr lang="nl-NL" altLang="en-US" sz="2400" dirty="0">
                <a:latin typeface="Arial" panose="020B0604020202020204" pitchFamily="34" charset="0"/>
                <a:cs typeface="Arial" panose="020B0604020202020204" pitchFamily="34" charset="0"/>
              </a:rPr>
              <a:t>+ Quá trình phát triển của CNTB đã tạo ra những tiền đề cho CNXH, nhưng muốn cơ sở vật chất đó phục vụ cho CNXH cũng cần có thời gian tổ chức, sắp xếp lại.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4160"/>
                                        </p:tgtEl>
                                        <p:attrNameLst>
                                          <p:attrName>style.visibility</p:attrName>
                                        </p:attrNameLst>
                                      </p:cBhvr>
                                      <p:to>
                                        <p:strVal val="visible"/>
                                      </p:to>
                                    </p:set>
                                    <p:animEffect transition="in" filter="wipe(up)">
                                      <p:cBhvr>
                                        <p:cTn id="7" dur="1500"/>
                                        <p:tgtEl>
                                          <p:spTgt spid="134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1035995"/>
            <a:ext cx="10515600" cy="1460500"/>
          </a:xfrm>
        </p:spPr>
        <p:txBody>
          <a:bodyPr>
            <a:normAutofit/>
          </a:bodyPr>
          <a:lstStyle/>
          <a:p>
            <a:pPr marL="4572000" indent="-4572000">
              <a:lnSpc>
                <a:spcPct val="150000"/>
              </a:lnSpc>
            </a:pP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Đặc</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của</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thời</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kỳ</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quá</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độ</a:t>
            </a:r>
            <a:r>
              <a:rPr lang="en-US" sz="2400" b="1" i="1" dirty="0">
                <a:latin typeface="Arial" panose="020B0604020202020204" pitchFamily="34" charset="0"/>
                <a:cs typeface="Arial" panose="020B0604020202020204" pitchFamily="34" charset="0"/>
              </a:rPr>
              <a:t>: </a:t>
            </a:r>
            <a:r>
              <a:rPr lang="pt-BR" sz="2400" dirty="0">
                <a:latin typeface="Arial" panose="020B0604020202020204" pitchFamily="34" charset="0"/>
                <a:cs typeface="Arial" panose="020B0604020202020204" pitchFamily="34" charset="0"/>
              </a:rPr>
              <a:t>tồn tại đan xen những yếu tố của xã hội cũ và những nhân tố của xã hội mới. </a:t>
            </a:r>
            <a:endParaRPr lang="en-US" sz="2400" dirty="0">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a:xfrm>
            <a:off x="838200" y="2786872"/>
            <a:ext cx="10515600" cy="3035133"/>
          </a:xfrm>
        </p:spPr>
        <p:txBody>
          <a:bodyPr/>
          <a:lstStyle/>
          <a:p>
            <a:pPr marL="0" indent="0">
              <a:buNone/>
            </a:pPr>
            <a:r>
              <a:rPr lang="en-US" sz="2400" b="1" i="1" dirty="0">
                <a:latin typeface="Arial" panose="020B0604020202020204" pitchFamily="34" charset="0"/>
                <a:cs typeface="Arial" panose="020B0604020202020204" pitchFamily="34" charset="0"/>
              </a:rPr>
              <a:t> </a:t>
            </a:r>
            <a:r>
              <a:rPr lang="pt-BR" sz="2400" b="1" i="1" dirty="0">
                <a:solidFill>
                  <a:srgbClr val="0000FF"/>
                </a:solidFill>
                <a:latin typeface="Arial" panose="020B0604020202020204" pitchFamily="34" charset="0"/>
                <a:cs typeface="Arial" panose="020B0604020202020204" pitchFamily="34" charset="0"/>
              </a:rPr>
              <a:t>+ Nội dung của thời kỳ quá độ lên chủ nghĩa xã hội:</a:t>
            </a:r>
            <a:endParaRPr lang="en-US" sz="2400" b="1" i="1" dirty="0">
              <a:solidFill>
                <a:srgbClr val="0000FF"/>
              </a:solidFill>
              <a:latin typeface="Arial" panose="020B0604020202020204" pitchFamily="34" charset="0"/>
              <a:cs typeface="Arial" panose="020B0604020202020204" pitchFamily="34" charset="0"/>
            </a:endParaRPr>
          </a:p>
          <a:p>
            <a:pPr marL="0" indent="0" algn="ctr">
              <a:lnSpc>
                <a:spcPct val="150000"/>
              </a:lnSpc>
              <a:buNone/>
            </a:pPr>
            <a:r>
              <a:rPr lang="pt-BR" sz="2400" dirty="0">
                <a:latin typeface="Arial" panose="020B0604020202020204" pitchFamily="34" charset="0"/>
                <a:cs typeface="Arial" panose="020B0604020202020204" pitchFamily="34" charset="0"/>
              </a:rPr>
              <a:t>Trong lĩnh vực kinh tế</a:t>
            </a:r>
          </a:p>
          <a:p>
            <a:pPr marL="0" indent="0" algn="ctr">
              <a:lnSpc>
                <a:spcPct val="150000"/>
              </a:lnSpc>
              <a:buNone/>
            </a:pPr>
            <a:r>
              <a:rPr lang="pt-BR" sz="2400" dirty="0">
                <a:latin typeface="Arial" panose="020B0604020202020204" pitchFamily="34" charset="0"/>
                <a:cs typeface="Arial" panose="020B0604020202020204" pitchFamily="34" charset="0"/>
              </a:rPr>
              <a:t>Trong lĩnh vực chính trị</a:t>
            </a:r>
          </a:p>
          <a:p>
            <a:pPr marL="0" indent="0" algn="ctr">
              <a:lnSpc>
                <a:spcPct val="150000"/>
              </a:lnSpc>
              <a:buNone/>
            </a:pPr>
            <a:r>
              <a:rPr lang="pt-BR" sz="2400" dirty="0">
                <a:latin typeface="Arial" panose="020B0604020202020204" pitchFamily="34" charset="0"/>
                <a:cs typeface="Arial" panose="020B0604020202020204" pitchFamily="34" charset="0"/>
              </a:rPr>
              <a:t>Trong lĩnh vực tư tưởng - văn hoá</a:t>
            </a:r>
          </a:p>
          <a:p>
            <a:pPr marL="0" indent="0" algn="ctr">
              <a:lnSpc>
                <a:spcPct val="150000"/>
              </a:lnSpc>
              <a:buNone/>
            </a:pPr>
            <a:r>
              <a:rPr lang="pt-BR" sz="2400" dirty="0">
                <a:latin typeface="Arial" panose="020B0604020202020204" pitchFamily="34" charset="0"/>
                <a:cs typeface="Arial" panose="020B0604020202020204" pitchFamily="34" charset="0"/>
              </a:rPr>
              <a:t>Trong lĩnh vực xã hội</a:t>
            </a:r>
          </a:p>
        </p:txBody>
      </p:sp>
    </p:spTree>
    <p:extLst>
      <p:ext uri="{BB962C8B-B14F-4D97-AF65-F5344CB8AC3E}">
        <p14:creationId xmlns:p14="http://schemas.microsoft.com/office/powerpoint/2010/main" val="1129923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up)">
                                      <p:cBhvr>
                                        <p:cTn id="11" dur="500"/>
                                        <p:tgtEl>
                                          <p:spTgt spid="4">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ipe(up)">
                                      <p:cBhvr>
                                        <p:cTn id="15" dur="500"/>
                                        <p:tgtEl>
                                          <p:spTgt spid="4">
                                            <p:txEl>
                                              <p:pRg st="1" end="1"/>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wipe(up)">
                                      <p:cBhvr>
                                        <p:cTn id="19" dur="500"/>
                                        <p:tgtEl>
                                          <p:spTgt spid="4">
                                            <p:txEl>
                                              <p:pRg st="2" end="2"/>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wipe(up)">
                                      <p:cBhvr>
                                        <p:cTn id="23" dur="500"/>
                                        <p:tgtEl>
                                          <p:spTgt spid="4">
                                            <p:txEl>
                                              <p:pRg st="3" end="3"/>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up)">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59244" y="2151313"/>
            <a:ext cx="108735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396875" indent="-396875" algn="just" eaLnBrk="1" hangingPunct="1">
              <a:spcBef>
                <a:spcPct val="0"/>
              </a:spcBef>
              <a:buFont typeface="Wingdings" panose="05000000000000000000" pitchFamily="2" charset="2"/>
              <a:buChar char="v"/>
            </a:pPr>
            <a:r>
              <a:rPr lang="pt-BR" altLang="vi-VN" sz="2400" i="1" dirty="0">
                <a:cs typeface="Arial" panose="020B0604020202020204" pitchFamily="34" charset="0"/>
              </a:rPr>
              <a:t>Triết học Mác – Lênin</a:t>
            </a:r>
            <a:r>
              <a:rPr lang="pt-BR" altLang="vi-VN" sz="2400" dirty="0">
                <a:cs typeface="Arial" panose="020B0604020202020204" pitchFamily="34" charset="0"/>
              </a:rPr>
              <a:t>: mang lại cho con người khả năng nhận thức đúng đắn giới tự nhiên, xã hội và tư duy</a:t>
            </a:r>
            <a:endParaRPr lang="en-US" altLang="en-US" sz="2400" dirty="0">
              <a:solidFill>
                <a:srgbClr val="000066"/>
              </a:solidFill>
              <a:cs typeface="Arial" panose="020B0604020202020204" pitchFamily="34" charset="0"/>
            </a:endParaRPr>
          </a:p>
        </p:txBody>
      </p:sp>
      <p:sp>
        <p:nvSpPr>
          <p:cNvPr id="82950" name="Rectangle 1"/>
          <p:cNvSpPr>
            <a:spLocks noChangeArrowheads="1"/>
          </p:cNvSpPr>
          <p:nvPr/>
        </p:nvSpPr>
        <p:spPr bwMode="auto">
          <a:xfrm>
            <a:off x="2136720" y="135672"/>
            <a:ext cx="10055280" cy="8668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cs typeface="Arial" panose="020B0604020202020204" pitchFamily="34" charset="0"/>
              </a:rPr>
              <a:t>3.</a:t>
            </a:r>
            <a:r>
              <a:rPr lang="vi-VN" altLang="vi-VN" sz="2400" b="1" dirty="0">
                <a:solidFill>
                  <a:srgbClr val="FF0000"/>
                </a:solidFill>
                <a:cs typeface="Arial" panose="020B0604020202020204" pitchFamily="34" charset="0"/>
              </a:rPr>
              <a:t> </a:t>
            </a:r>
            <a:r>
              <a:rPr lang="pt-BR" altLang="vi-VN" sz="2400" b="1" dirty="0">
                <a:solidFill>
                  <a:srgbClr val="FF0000"/>
                </a:solidFill>
                <a:cs typeface="Arial" panose="020B0604020202020204" pitchFamily="34" charset="0"/>
              </a:rPr>
              <a:t>Vai trò nền tảng tư tưởng, lý luận của chủ nghĩa Mác - Lênin</a:t>
            </a:r>
            <a:endParaRPr lang="en-US" altLang="vi-VN" sz="2400" b="1" dirty="0">
              <a:solidFill>
                <a:srgbClr val="FF0000"/>
              </a:solidFill>
              <a:cs typeface="Arial" panose="020B0604020202020204" pitchFamily="34" charset="0"/>
            </a:endParaRPr>
          </a:p>
          <a:p>
            <a:pPr algn="just">
              <a:spcBef>
                <a:spcPct val="0"/>
              </a:spcBef>
              <a:buFontTx/>
              <a:buNone/>
            </a:pPr>
            <a:r>
              <a:rPr lang="pt-BR" altLang="vi-VN" sz="2400" b="1" dirty="0">
                <a:solidFill>
                  <a:srgbClr val="FF0000"/>
                </a:solidFill>
                <a:cs typeface="Arial" panose="020B0604020202020204" pitchFamily="34" charset="0"/>
              </a:rPr>
              <a:t> 	Vai trò của chủ nghĩa Mác- Lênin</a:t>
            </a:r>
            <a:endParaRPr lang="pt-BR" altLang="vi-VN" sz="2400" dirty="0">
              <a:solidFill>
                <a:srgbClr val="FF0000"/>
              </a:solidFill>
              <a:cs typeface="Arial" panose="020B0604020202020204" pitchFamily="34" charset="0"/>
            </a:endParaRPr>
          </a:p>
        </p:txBody>
      </p:sp>
      <p:sp>
        <p:nvSpPr>
          <p:cNvPr id="82951" name="Rectangle 11"/>
          <p:cNvSpPr>
            <a:spLocks noChangeArrowheads="1"/>
          </p:cNvSpPr>
          <p:nvPr/>
        </p:nvSpPr>
        <p:spPr bwMode="auto">
          <a:xfrm>
            <a:off x="659244" y="3173868"/>
            <a:ext cx="108735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396875" indent="-396875" algn="just" eaLnBrk="1" hangingPunct="1">
              <a:spcBef>
                <a:spcPct val="0"/>
              </a:spcBef>
              <a:buFont typeface="Wingdings" panose="05000000000000000000" pitchFamily="2" charset="2"/>
              <a:buChar char="v"/>
            </a:pPr>
            <a:r>
              <a:rPr lang="pt-BR" altLang="vi-VN" sz="2400" i="1" dirty="0">
                <a:cs typeface="Arial" panose="020B0604020202020204" pitchFamily="34" charset="0"/>
              </a:rPr>
              <a:t>Kinh tế chính trị Mác – Lênin</a:t>
            </a:r>
            <a:r>
              <a:rPr lang="pt-BR" altLang="vi-VN" sz="2400" dirty="0">
                <a:cs typeface="Arial" panose="020B0604020202020204" pitchFamily="34" charset="0"/>
              </a:rPr>
              <a:t>: là 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cs typeface="Arial" panose="020B0604020202020204" pitchFamily="34" charset="0"/>
            </a:endParaRPr>
          </a:p>
        </p:txBody>
      </p:sp>
      <p:sp>
        <p:nvSpPr>
          <p:cNvPr id="282626" name="Rectangle 2"/>
          <p:cNvSpPr>
            <a:spLocks noChangeArrowheads="1"/>
          </p:cNvSpPr>
          <p:nvPr/>
        </p:nvSpPr>
        <p:spPr bwMode="auto">
          <a:xfrm>
            <a:off x="659245" y="4565755"/>
            <a:ext cx="10873510"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marL="396875" indent="-396875" algn="just">
              <a:buFont typeface="Wingdings" pitchFamily="2" charset="2"/>
              <a:buChar char="v"/>
              <a:tabLst>
                <a:tab pos="342900" algn="l"/>
                <a:tab pos="396875" algn="l"/>
              </a:tabLst>
              <a:defRPr/>
            </a:pPr>
            <a:r>
              <a:rPr lang="pt-BR" sz="2400" i="1" dirty="0">
                <a:latin typeface="Arial" panose="020B0604020202020204" pitchFamily="34" charset="0"/>
                <a:cs typeface="Arial" panose="020B0604020202020204" pitchFamily="34" charset="0"/>
              </a:rPr>
              <a:t>Chủ nghĩa xã hội khoa học</a:t>
            </a:r>
            <a:r>
              <a:rPr lang="pt-BR" sz="2400" dirty="0">
                <a:latin typeface="Arial" panose="020B0604020202020204" pitchFamily="34" charset="0"/>
                <a:cs typeface="Arial" panose="020B0604020202020204" pitchFamily="34"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
        <p:nvSpPr>
          <p:cNvPr id="8" name="Rectangle 1"/>
          <p:cNvSpPr>
            <a:spLocks noChangeArrowheads="1"/>
          </p:cNvSpPr>
          <p:nvPr/>
        </p:nvSpPr>
        <p:spPr bwMode="auto">
          <a:xfrm>
            <a:off x="-110592" y="1309236"/>
            <a:ext cx="12413182" cy="4975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2400" b="1" dirty="0">
                <a:solidFill>
                  <a:srgbClr val="0000FF"/>
                </a:solidFill>
                <a:cs typeface="Arial" panose="020B0604020202020204" pitchFamily="34" charset="0"/>
              </a:rPr>
              <a:t>3. 1. </a:t>
            </a:r>
            <a:r>
              <a:rPr lang="en-US" altLang="vi-VN" sz="2400" b="1" dirty="0" err="1">
                <a:solidFill>
                  <a:srgbClr val="0000FF"/>
                </a:solidFill>
                <a:cs typeface="Arial" panose="020B0604020202020204" pitchFamily="34" charset="0"/>
              </a:rPr>
              <a:t>Bản</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chất</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khoa</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học</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và</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cách</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mạng</a:t>
            </a:r>
            <a:r>
              <a:rPr lang="en-US" altLang="vi-VN" sz="2400" b="1" dirty="0">
                <a:solidFill>
                  <a:srgbClr val="0000FF"/>
                </a:solidFill>
                <a:cs typeface="Arial" panose="020B0604020202020204" pitchFamily="34" charset="0"/>
              </a:rPr>
              <a:t> </a:t>
            </a:r>
            <a:r>
              <a:rPr lang="en-US" altLang="vi-VN" sz="2400" b="1" dirty="0" err="1">
                <a:solidFill>
                  <a:srgbClr val="0000FF"/>
                </a:solidFill>
                <a:cs typeface="Arial" panose="020B0604020202020204" pitchFamily="34" charset="0"/>
              </a:rPr>
              <a:t>của</a:t>
            </a:r>
            <a:r>
              <a:rPr lang="en-US" altLang="vi-VN" sz="2400" b="1" dirty="0">
                <a:solidFill>
                  <a:srgbClr val="0000FF"/>
                </a:solidFill>
                <a:cs typeface="Arial" panose="020B0604020202020204" pitchFamily="34" charset="0"/>
              </a:rPr>
              <a:t> CN </a:t>
            </a:r>
            <a:r>
              <a:rPr lang="en-US" altLang="vi-VN" sz="2400" b="1" dirty="0" err="1">
                <a:solidFill>
                  <a:srgbClr val="0000FF"/>
                </a:solidFill>
                <a:cs typeface="Arial" panose="020B0604020202020204" pitchFamily="34" charset="0"/>
              </a:rPr>
              <a:t>Mác</a:t>
            </a:r>
            <a:r>
              <a:rPr lang="en-US" altLang="vi-VN" sz="2400" b="1" dirty="0">
                <a:solidFill>
                  <a:srgbClr val="0000FF"/>
                </a:solidFill>
                <a:cs typeface="Arial" panose="020B0604020202020204" pitchFamily="34" charset="0"/>
              </a:rPr>
              <a:t> - </a:t>
            </a:r>
            <a:r>
              <a:rPr lang="en-US" altLang="vi-VN" sz="2400" b="1" dirty="0" err="1">
                <a:solidFill>
                  <a:srgbClr val="0000FF"/>
                </a:solidFill>
                <a:cs typeface="Arial" panose="020B0604020202020204" pitchFamily="34" charset="0"/>
              </a:rPr>
              <a:t>Lênin</a:t>
            </a:r>
            <a:endParaRPr lang="pt-BR" altLang="vi-VN" sz="2400" dirty="0">
              <a:solidFill>
                <a:srgbClr val="0000FF"/>
              </a:solidFill>
              <a:cs typeface="Arial" panose="020B0604020202020204" pitchFamily="34" charset="0"/>
            </a:endParaRPr>
          </a:p>
        </p:txBody>
      </p:sp>
    </p:spTree>
    <p:extLst>
      <p:ext uri="{BB962C8B-B14F-4D97-AF65-F5344CB8AC3E}">
        <p14:creationId xmlns:p14="http://schemas.microsoft.com/office/powerpoint/2010/main" val="1726536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2950"/>
                                        </p:tgtEl>
                                        <p:attrNameLst>
                                          <p:attrName>style.visibility</p:attrName>
                                        </p:attrNameLst>
                                      </p:cBhvr>
                                      <p:to>
                                        <p:strVal val="visible"/>
                                      </p:to>
                                    </p:set>
                                    <p:animEffect transition="in" filter="wipe(up)">
                                      <p:cBhvr>
                                        <p:cTn id="7" dur="750"/>
                                        <p:tgtEl>
                                          <p:spTgt spid="82950"/>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750"/>
                                        <p:tgtEl>
                                          <p:spTgt spid="8"/>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750"/>
                                        <p:tgtEl>
                                          <p:spTgt spid="4"/>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82951"/>
                                        </p:tgtEl>
                                        <p:attrNameLst>
                                          <p:attrName>style.visibility</p:attrName>
                                        </p:attrNameLst>
                                      </p:cBhvr>
                                      <p:to>
                                        <p:strVal val="visible"/>
                                      </p:to>
                                    </p:set>
                                    <p:animEffect transition="in" filter="wipe(up)">
                                      <p:cBhvr>
                                        <p:cTn id="19" dur="750"/>
                                        <p:tgtEl>
                                          <p:spTgt spid="82951"/>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282626"/>
                                        </p:tgtEl>
                                        <p:attrNameLst>
                                          <p:attrName>style.visibility</p:attrName>
                                        </p:attrNameLst>
                                      </p:cBhvr>
                                      <p:to>
                                        <p:strVal val="visible"/>
                                      </p:to>
                                    </p:set>
                                    <p:animEffect transition="in" filter="wipe(up)">
                                      <p:cBhvr>
                                        <p:cTn id="23" dur="750"/>
                                        <p:tgtEl>
                                          <p:spTgt spid="282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2950" grpId="0" animBg="1"/>
      <p:bldP spid="82951" grpId="0"/>
      <p:bldP spid="282626" grpId="0"/>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67" name="Rectangle 11"/>
          <p:cNvSpPr>
            <a:spLocks noChangeArrowheads="1"/>
          </p:cNvSpPr>
          <p:nvPr/>
        </p:nvSpPr>
        <p:spPr bwMode="auto">
          <a:xfrm>
            <a:off x="1110163" y="883530"/>
            <a:ext cx="9971673" cy="100258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marL="687388" indent="-687388" algn="just">
              <a:lnSpc>
                <a:spcPct val="130000"/>
              </a:lnSpc>
              <a:tabLst>
                <a:tab pos="228600" algn="l"/>
              </a:tabLst>
              <a:defRPr/>
            </a:pPr>
            <a:r>
              <a:rPr lang="en-US" sz="2400" b="1" dirty="0">
                <a:solidFill>
                  <a:srgbClr val="0000FF"/>
                </a:solidFill>
                <a:latin typeface="Arial" panose="020B0604020202020204" pitchFamily="34" charset="0"/>
                <a:cs typeface="Arial" panose="020B0604020202020204" pitchFamily="34" charset="0"/>
              </a:rPr>
              <a:t>3. 2. </a:t>
            </a:r>
            <a:r>
              <a:rPr lang="vi-VN" sz="2400" b="1" dirty="0">
                <a:solidFill>
                  <a:srgbClr val="0000FF"/>
                </a:solidFill>
                <a:latin typeface="Arial" panose="020B0604020202020204" pitchFamily="34" charset="0"/>
                <a:cs typeface="Arial" panose="020B0604020202020204" pitchFamily="34" charset="0"/>
              </a:rPr>
              <a:t>Chủ nghĩa Mác - Lênin là nền tảng tư tưởng</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kim</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chỉ</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nam</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cho</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hành</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động</a:t>
            </a:r>
            <a:r>
              <a:rPr lang="vi-VN" sz="2400" b="1" dirty="0">
                <a:solidFill>
                  <a:srgbClr val="0000FF"/>
                </a:solidFill>
                <a:latin typeface="Arial" panose="020B0604020202020204" pitchFamily="34" charset="0"/>
                <a:cs typeface="Arial" panose="020B0604020202020204" pitchFamily="34" charset="0"/>
              </a:rPr>
              <a:t> của Đảng </a:t>
            </a:r>
            <a:r>
              <a:rPr lang="en-US" sz="2400" b="1" dirty="0" err="1">
                <a:solidFill>
                  <a:srgbClr val="0000FF"/>
                </a:solidFill>
                <a:latin typeface="Arial" panose="020B0604020202020204" pitchFamily="34" charset="0"/>
                <a:cs typeface="Arial" panose="020B0604020202020204" pitchFamily="34" charset="0"/>
              </a:rPr>
              <a:t>cộng</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sản</a:t>
            </a:r>
            <a:r>
              <a:rPr lang="en-US" sz="2400" b="1" dirty="0">
                <a:solidFill>
                  <a:srgbClr val="0000FF"/>
                </a:solidFill>
                <a:latin typeface="Arial" panose="020B0604020202020204" pitchFamily="34" charset="0"/>
                <a:cs typeface="Arial" panose="020B0604020202020204" pitchFamily="34" charset="0"/>
              </a:rPr>
              <a:t>.</a:t>
            </a:r>
            <a:endParaRPr lang="vi-VN" sz="2400" dirty="0">
              <a:solidFill>
                <a:srgbClr val="0000FF"/>
              </a:solidFill>
              <a:latin typeface="Arial" panose="020B0604020202020204" pitchFamily="34" charset="0"/>
              <a:cs typeface="Arial" panose="020B0604020202020204" pitchFamily="34" charset="0"/>
            </a:endParaRPr>
          </a:p>
        </p:txBody>
      </p:sp>
      <p:sp>
        <p:nvSpPr>
          <p:cNvPr id="83973" name="Rectangle 12"/>
          <p:cNvSpPr>
            <a:spLocks noChangeArrowheads="1"/>
          </p:cNvSpPr>
          <p:nvPr/>
        </p:nvSpPr>
        <p:spPr bwMode="auto">
          <a:xfrm>
            <a:off x="1110163" y="2295474"/>
            <a:ext cx="9971673" cy="3403239"/>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indent="0" algn="just">
              <a:lnSpc>
                <a:spcPct val="130000"/>
              </a:lnSpc>
              <a:spcBef>
                <a:spcPct val="0"/>
              </a:spcBef>
              <a:buFontTx/>
              <a:buNone/>
            </a:pPr>
            <a:r>
              <a:rPr lang="pt-BR" altLang="vi-VN" sz="2400" dirty="0">
                <a:cs typeface="Arial" panose="020B0604020202020204" pitchFamily="34" charset="0"/>
              </a:rPr>
              <a:t>Chủ nghĩa Mác - Lênin - kết quả kế thừa tinh hoa trí tuệ của nhân loại</a:t>
            </a:r>
            <a:endParaRPr lang="en-US" altLang="vi-VN" sz="2400" dirty="0">
              <a:cs typeface="Arial" panose="020B0604020202020204" pitchFamily="34" charset="0"/>
            </a:endParaRPr>
          </a:p>
          <a:p>
            <a:pPr indent="0" algn="just">
              <a:lnSpc>
                <a:spcPct val="130000"/>
              </a:lnSpc>
              <a:spcBef>
                <a:spcPct val="0"/>
              </a:spcBef>
              <a:buFontTx/>
              <a:buNone/>
            </a:pPr>
            <a:r>
              <a:rPr lang="pt-BR" altLang="vi-VN" sz="2400" dirty="0">
                <a:cs typeface="Arial" panose="020B0604020202020204" pitchFamily="34" charset="0"/>
              </a:rPr>
              <a:t>Chủ nghĩa Mác – Lênin - kết quả của sự tổng kết lịch sử, thực tiễn phát triển của xã hội</a:t>
            </a:r>
            <a:endParaRPr lang="en-US" altLang="vi-VN" sz="2400" dirty="0">
              <a:cs typeface="Arial" panose="020B0604020202020204" pitchFamily="34" charset="0"/>
            </a:endParaRPr>
          </a:p>
          <a:p>
            <a:pPr indent="0" algn="just">
              <a:lnSpc>
                <a:spcPct val="130000"/>
              </a:lnSpc>
              <a:spcBef>
                <a:spcPct val="0"/>
              </a:spcBef>
              <a:buFontTx/>
              <a:buNone/>
            </a:pPr>
            <a:r>
              <a:rPr lang="pt-BR" altLang="vi-VN" sz="2400" dirty="0">
                <a:cs typeface="Arial" panose="020B0604020202020204" pitchFamily="34" charset="0"/>
              </a:rPr>
              <a:t>Chủ nghĩa Mác - Lênin - hệ thống lý luận hoàn chỉnh, chặt chẽ</a:t>
            </a:r>
            <a:endParaRPr lang="en-US" altLang="vi-VN" sz="2400" dirty="0">
              <a:cs typeface="Arial" panose="020B0604020202020204" pitchFamily="34" charset="0"/>
            </a:endParaRPr>
          </a:p>
          <a:p>
            <a:pPr indent="0" algn="just">
              <a:lnSpc>
                <a:spcPct val="130000"/>
              </a:lnSpc>
              <a:spcBef>
                <a:spcPct val="0"/>
              </a:spcBef>
              <a:buFontTx/>
              <a:buNone/>
            </a:pPr>
            <a:r>
              <a:rPr lang="pt-BR" altLang="vi-VN" sz="2400" dirty="0">
                <a:cs typeface="Arial" panose="020B0604020202020204" pitchFamily="34" charset="0"/>
              </a:rPr>
              <a:t>Chủ nghĩa Mác - Lênin - sự thống nhất hữu cơ giữa thế giới quan và phương pháp luận</a:t>
            </a:r>
            <a:endParaRPr lang="en-US" altLang="vi-VN" sz="2400" dirty="0">
              <a:cs typeface="Arial" panose="020B0604020202020204" pitchFamily="34" charset="0"/>
            </a:endParaRPr>
          </a:p>
          <a:p>
            <a:pPr indent="0" algn="just">
              <a:lnSpc>
                <a:spcPct val="130000"/>
              </a:lnSpc>
              <a:spcBef>
                <a:spcPct val="0"/>
              </a:spcBef>
              <a:buFontTx/>
              <a:buNone/>
            </a:pPr>
            <a:r>
              <a:rPr lang="pt-BR" altLang="vi-VN" sz="2400" dirty="0">
                <a:cs typeface="Arial" panose="020B0604020202020204" pitchFamily="34" charset="0"/>
              </a:rPr>
              <a:t>Chủ nghĩa Mác - Lênin - học thuyết mở không ngừng đổi mới, phát triển</a:t>
            </a:r>
          </a:p>
        </p:txBody>
      </p:sp>
    </p:spTree>
    <p:extLst>
      <p:ext uri="{BB962C8B-B14F-4D97-AF65-F5344CB8AC3E}">
        <p14:creationId xmlns:p14="http://schemas.microsoft.com/office/powerpoint/2010/main" val="2583879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21867"/>
                                        </p:tgtEl>
                                        <p:attrNameLst>
                                          <p:attrName>style.visibility</p:attrName>
                                        </p:attrNameLst>
                                      </p:cBhvr>
                                      <p:to>
                                        <p:strVal val="visible"/>
                                      </p:to>
                                    </p:set>
                                    <p:animEffect transition="in" filter="wipe(up)">
                                      <p:cBhvr>
                                        <p:cTn id="7" dur="500"/>
                                        <p:tgtEl>
                                          <p:spTgt spid="12186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3973"/>
                                        </p:tgtEl>
                                        <p:attrNameLst>
                                          <p:attrName>style.visibility</p:attrName>
                                        </p:attrNameLst>
                                      </p:cBhvr>
                                      <p:to>
                                        <p:strVal val="visible"/>
                                      </p:to>
                                    </p:set>
                                    <p:animEffect transition="in" filter="wipe(up)">
                                      <p:cBhvr>
                                        <p:cTn id="11" dur="1500"/>
                                        <p:tgtEl>
                                          <p:spTgt spid="839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7" grpId="0"/>
      <p:bldP spid="8397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726815-3BE3-A5B4-AFF7-BCDE4D395767}"/>
              </a:ext>
            </a:extLst>
          </p:cNvPr>
          <p:cNvSpPr>
            <a:spLocks noGrp="1"/>
          </p:cNvSpPr>
          <p:nvPr>
            <p:ph idx="1"/>
          </p:nvPr>
        </p:nvSpPr>
        <p:spPr>
          <a:xfrm>
            <a:off x="4293325" y="2374264"/>
            <a:ext cx="3605349" cy="1479279"/>
          </a:xfrm>
          <a:solidFill>
            <a:schemeClr val="accent2">
              <a:lumMod val="75000"/>
            </a:schemeClr>
          </a:solidFill>
        </p:spPr>
        <p:txBody>
          <a:bodyPr/>
          <a:lstStyle/>
          <a:p>
            <a:pPr marL="0" indent="0" algn="ctr">
              <a:buNone/>
            </a:pPr>
            <a:endParaRPr lang="en-US" sz="1800" b="1" dirty="0">
              <a:solidFill>
                <a:schemeClr val="bg1"/>
              </a:solidFill>
            </a:endParaRPr>
          </a:p>
          <a:p>
            <a:pPr marL="0" indent="0" algn="ctr">
              <a:buNone/>
            </a:pPr>
            <a:r>
              <a:rPr lang="en-US" sz="6000" b="1" dirty="0">
                <a:solidFill>
                  <a:schemeClr val="bg1"/>
                </a:solidFill>
              </a:rPr>
              <a:t>HẾT BÀI</a:t>
            </a:r>
          </a:p>
        </p:txBody>
      </p:sp>
    </p:spTree>
    <p:extLst>
      <p:ext uri="{BB962C8B-B14F-4D97-AF65-F5344CB8AC3E}">
        <p14:creationId xmlns:p14="http://schemas.microsoft.com/office/powerpoint/2010/main" val="2205767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16618&quot;&gt;&lt;property id=&quot;20148&quot; value=&quot;5&quot;/&gt;&lt;property id=&quot;20300&quot; value=&quot;Slide 1&quot;/&gt;&lt;property id=&quot;20307&quot; value=&quot;613&quot;/&gt;&lt;/object&gt;&lt;object type=&quot;3&quot; unique_id=&quot;16619&quot;&gt;&lt;property id=&quot;20148&quot; value=&quot;5&quot;/&gt;&lt;property id=&quot;20300&quot; value=&quot;Slide 2&quot;/&gt;&lt;property id=&quot;20307&quot; value=&quot;1110&quot;/&gt;&lt;/object&gt;&lt;object type=&quot;3&quot; unique_id=&quot;16620&quot;&gt;&lt;property id=&quot;20148&quot; value=&quot;5&quot;/&gt;&lt;property id=&quot;20300&quot; value=&quot;Slide 3&quot;/&gt;&lt;property id=&quot;20307&quot; value=&quot;1030&quot;/&gt;&lt;/object&gt;&lt;object type=&quot;3&quot; unique_id=&quot;16621&quot;&gt;&lt;property id=&quot;20148&quot; value=&quot;5&quot;/&gt;&lt;property id=&quot;20300&quot; value=&quot;Slide 4 - &amp;quot;1.1. Khái niệm và nguồn gốc hình thành 1.1.1. Khái niệm&amp;quot;&quot;/&gt;&lt;property id=&quot;20307&quot; value=&quot;1031&quot;/&gt;&lt;/object&gt;&lt;object type=&quot;3&quot; unique_id=&quot;16622&quot;&gt;&lt;property id=&quot;20148&quot; value=&quot;5&quot;/&gt;&lt;property id=&quot;20300&quot; value=&quot;Slide 5&quot;/&gt;&lt;property id=&quot;20307&quot; value=&quot;1032&quot;/&gt;&lt;/object&gt;&lt;object type=&quot;3&quot; unique_id=&quot;16623&quot;&gt;&lt;property id=&quot;20148&quot; value=&quot;5&quot;/&gt;&lt;property id=&quot;20300&quot; value=&quot;Slide 6&quot;/&gt;&lt;property id=&quot;20307&quot; value=&quot;1060&quot;/&gt;&lt;/object&gt;&lt;object type=&quot;3&quot; unique_id=&quot;16624&quot;&gt;&lt;property id=&quot;20148&quot; value=&quot;5&quot;/&gt;&lt;property id=&quot;20300&quot; value=&quot;Slide 7&quot;/&gt;&lt;property id=&quot;20307&quot; value=&quot;1061&quot;/&gt;&lt;/object&gt;&lt;object type=&quot;3&quot; unique_id=&quot;16625&quot;&gt;&lt;property id=&quot;20148&quot; value=&quot;5&quot;/&gt;&lt;property id=&quot;20300&quot; value=&quot;Slide 8&quot;/&gt;&lt;property id=&quot;20307&quot; value=&quot;1062&quot;/&gt;&lt;/object&gt;&lt;object type=&quot;3&quot; unique_id=&quot;16626&quot;&gt;&lt;property id=&quot;20148&quot; value=&quot;5&quot;/&gt;&lt;property id=&quot;20300&quot; value=&quot;Slide 9&quot;/&gt;&lt;property id=&quot;20307&quot; value=&quot;1063&quot;/&gt;&lt;/object&gt;&lt;object type=&quot;3&quot; unique_id=&quot;16627&quot;&gt;&lt;property id=&quot;20148&quot; value=&quot;5&quot;/&gt;&lt;property id=&quot;20300&quot; value=&quot;Slide 10&quot;/&gt;&lt;property id=&quot;20307&quot; value=&quot;1064&quot;/&gt;&lt;/object&gt;&lt;object type=&quot;3&quot; unique_id=&quot;16628&quot;&gt;&lt;property id=&quot;20148&quot; value=&quot;5&quot;/&gt;&lt;property id=&quot;20300&quot; value=&quot;Slide 11&quot;/&gt;&lt;property id=&quot;20307&quot; value=&quot;1066&quot;/&gt;&lt;/object&gt;&lt;object type=&quot;3&quot; unique_id=&quot;16629&quot;&gt;&lt;property id=&quot;20148&quot; value=&quot;5&quot;/&gt;&lt;property id=&quot;20300&quot; value=&quot;Slide 12&quot;/&gt;&lt;property id=&quot;20307&quot; value=&quot;1067&quot;/&gt;&lt;/object&gt;&lt;object type=&quot;3&quot; unique_id=&quot;16630&quot;&gt;&lt;property id=&quot;20148&quot; value=&quot;5&quot;/&gt;&lt;property id=&quot;20300&quot; value=&quot;Slide 13&quot;/&gt;&lt;property id=&quot;20307&quot; value=&quot;1068&quot;/&gt;&lt;/object&gt;&lt;object type=&quot;3&quot; unique_id=&quot;16631&quot;&gt;&lt;property id=&quot;20148&quot; value=&quot;5&quot;/&gt;&lt;property id=&quot;20300&quot; value=&quot;Slide 14&quot;/&gt;&lt;property id=&quot;20307&quot; value=&quot;1069&quot;/&gt;&lt;/object&gt;&lt;object type=&quot;3&quot; unique_id=&quot;16632&quot;&gt;&lt;property id=&quot;20148&quot; value=&quot;5&quot;/&gt;&lt;property id=&quot;20300&quot; value=&quot;Slide 15&quot;/&gt;&lt;property id=&quot;20307&quot; value=&quot;989&quot;/&gt;&lt;/object&gt;&lt;object type=&quot;3&quot; unique_id=&quot;16633&quot;&gt;&lt;property id=&quot;20148&quot; value=&quot;5&quot;/&gt;&lt;property id=&quot;20300&quot; value=&quot;Slide 16&quot;/&gt;&lt;property id=&quot;20307&quot; value=&quot;990&quot;/&gt;&lt;/object&gt;&lt;object type=&quot;3&quot; unique_id=&quot;16634&quot;&gt;&lt;property id=&quot;20148&quot; value=&quot;5&quot;/&gt;&lt;property id=&quot;20300&quot; value=&quot;Slide 17 - &amp;quot;2. MỘT SỐ NỘI DUNG CƠ BẢN CỦA CHỦ NGHĨA MÁC - LÊNIN&amp;quot;&quot;/&gt;&lt;property id=&quot;20307&quot; value=&quot;1022&quot;/&gt;&lt;/object&gt;&lt;object type=&quot;3&quot; unique_id=&quot;16635&quot;&gt;&lt;property id=&quot;20148&quot; value=&quot;5&quot;/&gt;&lt;property id=&quot;20300&quot; value=&quot;Slide 18&quot;/&gt;&lt;property id=&quot;20307&quot; value=&quot;434&quot;/&gt;&lt;/object&gt;&lt;object type=&quot;3&quot; unique_id=&quot;16636&quot;&gt;&lt;property id=&quot;20148&quot; value=&quot;5&quot;/&gt;&lt;property id=&quot;20300&quot; value=&quot;Slide 19&quot;/&gt;&lt;property id=&quot;20307&quot; value=&quot;1054&quot;/&gt;&lt;/object&gt;&lt;object type=&quot;3&quot; unique_id=&quot;16637&quot;&gt;&lt;property id=&quot;20148&quot; value=&quot;5&quot;/&gt;&lt;property id=&quot;20300&quot; value=&quot;Slide 20&quot;/&gt;&lt;property id=&quot;20307&quot; value=&quot;437&quot;/&gt;&lt;/object&gt;&lt;object type=&quot;3&quot; unique_id=&quot;16638&quot;&gt;&lt;property id=&quot;20148&quot; value=&quot;5&quot;/&gt;&lt;property id=&quot;20300&quot; value=&quot;Slide 21&quot;/&gt;&lt;property id=&quot;20307&quot; value=&quot;1029&quot;/&gt;&lt;/object&gt;&lt;object type=&quot;3&quot; unique_id=&quot;16639&quot;&gt;&lt;property id=&quot;20148&quot; value=&quot;5&quot;/&gt;&lt;property id=&quot;20300&quot; value=&quot;Slide 22&quot;/&gt;&lt;property id=&quot;20307&quot; value=&quot;440&quot;/&gt;&lt;/object&gt;&lt;object type=&quot;3&quot; unique_id=&quot;16640&quot;&gt;&lt;property id=&quot;20148&quot; value=&quot;5&quot;/&gt;&lt;property id=&quot;20300&quot; value=&quot;Slide 23&quot;/&gt;&lt;property id=&quot;20307&quot; value=&quot;441&quot;/&gt;&lt;/object&gt;&lt;object type=&quot;3&quot; unique_id=&quot;16641&quot;&gt;&lt;property id=&quot;20148&quot; value=&quot;5&quot;/&gt;&lt;property id=&quot;20300&quot; value=&quot;Slide 24&quot;/&gt;&lt;property id=&quot;20307&quot; value=&quot;442&quot;/&gt;&lt;/object&gt;&lt;object type=&quot;3&quot; unique_id=&quot;16642&quot;&gt;&lt;property id=&quot;20148&quot; value=&quot;5&quot;/&gt;&lt;property id=&quot;20300&quot; value=&quot;Slide 25 - &amp;quot;PH. ĂNGGHEN CHIA VẬN ĐỘNG THÀNH 5 HÌNH THỨC CƠ BẢN &amp;quot;&quot;/&gt;&lt;property id=&quot;20307&quot; value=&quot;747&quot;/&gt;&lt;/object&gt;&lt;object type=&quot;3&quot; unique_id=&quot;16643&quot;&gt;&lt;property id=&quot;20148&quot; value=&quot;5&quot;/&gt;&lt;property id=&quot;20300&quot; value=&quot;Slide 26&quot;/&gt;&lt;property id=&quot;20307&quot; value=&quot;450&quot;/&gt;&lt;/object&gt;&lt;object type=&quot;3&quot; unique_id=&quot;16644&quot;&gt;&lt;property id=&quot;20148&quot; value=&quot;5&quot;/&gt;&lt;property id=&quot;20300&quot; value=&quot;Slide 27 - &amp;quot;QUAN ĐIỂM CỦA CHỦ NGHĨA DUY VẬT BIỆN CHỨNG VỀ Ý THỨC&amp;quot;&quot;/&gt;&lt;property id=&quot;20307&quot; value=&quot;616&quot;/&gt;&lt;/object&gt;&lt;object type=&quot;3&quot; unique_id=&quot;16645&quot;&gt;&lt;property id=&quot;20148&quot; value=&quot;5&quot;/&gt;&lt;property id=&quot;20300&quot; value=&quot;Slide 28&quot;/&gt;&lt;property id=&quot;20307&quot; value=&quot;617&quot;/&gt;&lt;/object&gt;&lt;object type=&quot;3&quot; unique_id=&quot;16646&quot;&gt;&lt;property id=&quot;20148&quot; value=&quot;5&quot;/&gt;&lt;property id=&quot;20300&quot; value=&quot;Slide 29&quot;/&gt;&lt;property id=&quot;20307&quot; value=&quot;923&quot;/&gt;&lt;/object&gt;&lt;object type=&quot;3&quot; unique_id=&quot;16647&quot;&gt;&lt;property id=&quot;20148&quot; value=&quot;5&quot;/&gt;&lt;property id=&quot;20300&quot; value=&quot;Slide 30 - &amp;quot;Ý thức tác động trở lại vật chất&amp;quot;&quot;/&gt;&lt;property id=&quot;20307&quot; value=&quot;924&quot;/&gt;&lt;/object&gt;&lt;object type=&quot;3&quot; unique_id=&quot;16648&quot;&gt;&lt;property id=&quot;20148&quot; value=&quot;5&quot;/&gt;&lt;property id=&quot;20300&quot; value=&quot;Slide 31&quot;/&gt;&lt;property id=&quot;20307&quot; value=&quot;1077&quot;/&gt;&lt;/object&gt;&lt;object type=&quot;3&quot; unique_id=&quot;16649&quot;&gt;&lt;property id=&quot;20148&quot; value=&quot;5&quot;/&gt;&lt;property id=&quot;20300&quot; value=&quot;Slide 32&quot;/&gt;&lt;property id=&quot;20307&quot; value=&quot;1033&quot;/&gt;&lt;/object&gt;&lt;object type=&quot;3&quot; unique_id=&quot;16650&quot;&gt;&lt;property id=&quot;20148&quot; value=&quot;5&quot;/&gt;&lt;property id=&quot;20300&quot; value=&quot;Slide 33&quot;/&gt;&lt;property id=&quot;20307&quot; value=&quot;618&quot;/&gt;&lt;/object&gt;&lt;object type=&quot;3&quot; unique_id=&quot;16651&quot;&gt;&lt;property id=&quot;20148&quot; value=&quot;5&quot;/&gt;&lt;property id=&quot;20300&quot; value=&quot;Slide 34&quot;/&gt;&lt;property id=&quot;20307&quot; value=&quot;925&quot;/&gt;&lt;/object&gt;&lt;object type=&quot;3&quot; unique_id=&quot;16652&quot;&gt;&lt;property id=&quot;20148&quot; value=&quot;5&quot;/&gt;&lt;property id=&quot;20300&quot; value=&quot;Slide 35&quot;/&gt;&lt;property id=&quot;20307&quot; value=&quot;435&quot;/&gt;&lt;/object&gt;&lt;object type=&quot;3&quot; unique_id=&quot;16653&quot;&gt;&lt;property id=&quot;20148&quot; value=&quot;5&quot;/&gt;&lt;property id=&quot;20300&quot; value=&quot;Slide 36 - &amp;quot;HAI NGUYÊN LÝ CƠ BẢN CỦA PHÉP BIỆN CHỨNG DUY VẬT&amp;quot;&quot;/&gt;&lt;property id=&quot;20307&quot; value=&quot;1034&quot;/&gt;&lt;/object&gt;&lt;object type=&quot;3&quot; unique_id=&quot;16654&quot;&gt;&lt;property id=&quot;20148&quot; value=&quot;5&quot;/&gt;&lt;property id=&quot;20300&quot; value=&quot;Slide 37&quot;/&gt;&lt;property id=&quot;20307&quot; value=&quot;1036&quot;/&gt;&lt;/object&gt;&lt;object type=&quot;3&quot; unique_id=&quot;16655&quot;&gt;&lt;property id=&quot;20148&quot; value=&quot;5&quot;/&gt;&lt;property id=&quot;20300&quot; value=&quot;Slide 38 - &amp;quot; Quy luật từ sự thay đổi về lượng dẫn đến sự thay đổi về chất và ngược lại&amp;quot;&quot;/&gt;&lt;property id=&quot;20307&quot; value=&quot;1037&quot;/&gt;&lt;/object&gt;&lt;object type=&quot;3&quot; unique_id=&quot;16656&quot;&gt;&lt;property id=&quot;20148&quot; value=&quot;5&quot;/&gt;&lt;property id=&quot;20300&quot; value=&quot;Slide 39&quot;/&gt;&lt;property id=&quot;20307&quot; value=&quot;1038&quot;/&gt;&lt;/object&gt;&lt;object type=&quot;3&quot; unique_id=&quot;16657&quot;&gt;&lt;property id=&quot;20148&quot; value=&quot;5&quot;/&gt;&lt;property id=&quot;20300&quot; value=&quot;Slide 40 - &amp;quot; Mối quan hệ biện chứng giữa lượng và chất: &amp;quot;&quot;/&gt;&lt;property id=&quot;20307&quot; value=&quot;1039&quot;/&gt;&lt;/object&gt;&lt;object type=&quot;3&quot; unique_id=&quot;16658&quot;&gt;&lt;property id=&quot;20148&quot; value=&quot;5&quot;/&gt;&lt;property id=&quot;20300&quot; value=&quot;Slide 41 - &amp;quot;Ý nghĩa của quy luật: &amp;quot;&quot;/&gt;&lt;property id=&quot;20307&quot; value=&quot;1040&quot;/&gt;&lt;/object&gt;&lt;object type=&quot;3&quot; unique_id=&quot;16659&quot;&gt;&lt;property id=&quot;20148&quot; value=&quot;5&quot;/&gt;&lt;property id=&quot;20300&quot; value=&quot;Slide 42 - &amp;quot; Quy luật thống nhất và đấu tranh của các mặt đối lập&amp;quot;&quot;/&gt;&lt;property id=&quot;20307&quot; value=&quot;1041&quot;/&gt;&lt;/object&gt;&lt;object type=&quot;3&quot; unique_id=&quot;16660&quot;&gt;&lt;property id=&quot;20148&quot; value=&quot;5&quot;/&gt;&lt;property id=&quot;20300&quot; value=&quot;Slide 43&quot;/&gt;&lt;property id=&quot;20307&quot; value=&quot;1042&quot;/&gt;&lt;/object&gt;&lt;object type=&quot;3&quot; unique_id=&quot;16661&quot;&gt;&lt;property id=&quot;20148&quot; value=&quot;5&quot;/&gt;&lt;property id=&quot;20300&quot; value=&quot;Slide 44&quot;/&gt;&lt;property id=&quot;20307&quot; value=&quot;1043&quot;/&gt;&lt;/object&gt;&lt;object type=&quot;3&quot; unique_id=&quot;16662&quot;&gt;&lt;property id=&quot;20148&quot; value=&quot;5&quot;/&gt;&lt;property id=&quot;20300&quot; value=&quot;Slide 45&quot;/&gt;&lt;property id=&quot;20307&quot; value=&quot;1044&quot;/&gt;&lt;/object&gt;&lt;object type=&quot;3&quot; unique_id=&quot;16663&quot;&gt;&lt;property id=&quot;20148&quot; value=&quot;5&quot;/&gt;&lt;property id=&quot;20300&quot; value=&quot;Slide 46&quot;/&gt;&lt;property id=&quot;20307&quot; value=&quot;1045&quot;/&gt;&lt;/object&gt;&lt;object type=&quot;3&quot; unique_id=&quot;16664&quot;&gt;&lt;property id=&quot;20148&quot; value=&quot;5&quot;/&gt;&lt;property id=&quot;20300&quot; value=&quot;Slide 47&quot;/&gt;&lt;property id=&quot;20307&quot; value=&quot;1088&quot;/&gt;&lt;/object&gt;&lt;object type=&quot;3&quot; unique_id=&quot;16665&quot;&gt;&lt;property id=&quot;20148&quot; value=&quot;5&quot;/&gt;&lt;property id=&quot;20300&quot; value=&quot;Slide 48&quot;/&gt;&lt;property id=&quot;20307&quot; value=&quot;1089&quot;/&gt;&lt;/object&gt;&lt;object type=&quot;3&quot; unique_id=&quot;16666&quot;&gt;&lt;property id=&quot;20148&quot; value=&quot;5&quot;/&gt;&lt;property id=&quot;20300&quot; value=&quot;Slide 49&quot;/&gt;&lt;property id=&quot;20307&quot; value=&quot;1090&quot;/&gt;&lt;/object&gt;&lt;object type=&quot;3&quot; unique_id=&quot;16667&quot;&gt;&lt;property id=&quot;20148&quot; value=&quot;5&quot;/&gt;&lt;property id=&quot;20300&quot; value=&quot;Slide 50&quot;/&gt;&lt;property id=&quot;20307&quot; value=&quot;1091&quot;/&gt;&lt;/object&gt;&lt;object type=&quot;3&quot; unique_id=&quot;16668&quot;&gt;&lt;property id=&quot;20148&quot; value=&quot;5&quot;/&gt;&lt;property id=&quot;20300&quot; value=&quot;Slide 51&quot;/&gt;&lt;property id=&quot;20307&quot; value=&quot;1092&quot;/&gt;&lt;/object&gt;&lt;object type=&quot;3&quot; unique_id=&quot;16669&quot;&gt;&lt;property id=&quot;20148&quot; value=&quot;5&quot;/&gt;&lt;property id=&quot;20300&quot; value=&quot;Slide 52&quot;/&gt;&lt;property id=&quot;20307&quot; value=&quot;1093&quot;/&gt;&lt;/object&gt;&lt;object type=&quot;3&quot; unique_id=&quot;16670&quot;&gt;&lt;property id=&quot;20148&quot; value=&quot;5&quot;/&gt;&lt;property id=&quot;20300&quot; value=&quot;Slide 53&quot;/&gt;&lt;property id=&quot;20307&quot; value=&quot;1094&quot;/&gt;&lt;/object&gt;&lt;object type=&quot;3&quot; unique_id=&quot;16671&quot;&gt;&lt;property id=&quot;20148&quot; value=&quot;5&quot;/&gt;&lt;property id=&quot;20300&quot; value=&quot;Slide 54&quot;/&gt;&lt;property id=&quot;20307&quot; value=&quot;1095&quot;/&gt;&lt;/object&gt;&lt;object type=&quot;3&quot; unique_id=&quot;16672&quot;&gt;&lt;property id=&quot;20148&quot; value=&quot;5&quot;/&gt;&lt;property id=&quot;20300&quot; value=&quot;Slide 55&quot;/&gt;&lt;property id=&quot;20307&quot; value=&quot;1096&quot;/&gt;&lt;/object&gt;&lt;object type=&quot;3&quot; unique_id=&quot;16673&quot;&gt;&lt;property id=&quot;20148&quot; value=&quot;5&quot;/&gt;&lt;property id=&quot;20300&quot; value=&quot;Slide 56 - &amp;quot;Vai trò của thực tiễn đối với nhận thức&amp;quot;&quot;/&gt;&lt;property id=&quot;20307&quot; value=&quot;1098&quot;/&gt;&lt;/object&gt;&lt;object type=&quot;3&quot; unique_id=&quot;16674&quot;&gt;&lt;property id=&quot;20148&quot; value=&quot;5&quot;/&gt;&lt;property id=&quot;20300&quot; value=&quot;Slide 57&quot;/&gt;&lt;property id=&quot;20307&quot; value=&quot;1099&quot;/&gt;&lt;/object&gt;&lt;object type=&quot;3&quot; unique_id=&quot;16675&quot;&gt;&lt;property id=&quot;20148&quot; value=&quot;5&quot;/&gt;&lt;property id=&quot;20300&quot; value=&quot;Slide 58&quot;/&gt;&lt;property id=&quot;20307&quot; value=&quot;1100&quot;/&gt;&lt;/object&gt;&lt;object type=&quot;3&quot; unique_id=&quot;16676&quot;&gt;&lt;property id=&quot;20148&quot; value=&quot;5&quot;/&gt;&lt;property id=&quot;20300&quot; value=&quot;Slide 59&quot;/&gt;&lt;property id=&quot;20307&quot; value=&quot;1101&quot;/&gt;&lt;/object&gt;&lt;object type=&quot;3&quot; unique_id=&quot;16677&quot;&gt;&lt;property id=&quot;20148&quot; value=&quot;5&quot;/&gt;&lt;property id=&quot;20300&quot; value=&quot;Slide 60&quot;/&gt;&lt;property id=&quot;20307&quot; value=&quot;1102&quot;/&gt;&lt;/object&gt;&lt;object type=&quot;3&quot; unique_id=&quot;16678&quot;&gt;&lt;property id=&quot;20148&quot; value=&quot;5&quot;/&gt;&lt;property id=&quot;20300&quot; value=&quot;Slide 61&quot;/&gt;&lt;property id=&quot;20307&quot; value=&quot;1103&quot;/&gt;&lt;/object&gt;&lt;object type=&quot;3&quot; unique_id=&quot;16679&quot;&gt;&lt;property id=&quot;20148&quot; value=&quot;5&quot;/&gt;&lt;property id=&quot;20300&quot; value=&quot;Slide 62&quot;/&gt;&lt;property id=&quot;20307&quot; value=&quot;1104&quot;/&gt;&lt;/object&gt;&lt;object type=&quot;3&quot; unique_id=&quot;16680&quot;&gt;&lt;property id=&quot;20148&quot; value=&quot;5&quot;/&gt;&lt;property id=&quot;20300&quot; value=&quot;Slide 63&quot;/&gt;&lt;property id=&quot;20307&quot; value=&quot;1105&quot;/&gt;&lt;/object&gt;&lt;object type=&quot;3&quot; unique_id=&quot;16681&quot;&gt;&lt;property id=&quot;20148&quot; value=&quot;5&quot;/&gt;&lt;property id=&quot;20300&quot; value=&quot;Slide 64&quot;/&gt;&lt;property id=&quot;20307&quot; value=&quot;1106&quot;/&gt;&lt;/object&gt;&lt;object type=&quot;3&quot; unique_id=&quot;16682&quot;&gt;&lt;property id=&quot;20148&quot; value=&quot;5&quot;/&gt;&lt;property id=&quot;20300&quot; value=&quot;Slide 65&quot;/&gt;&lt;property id=&quot;20307&quot; value=&quot;1107&quot;/&gt;&lt;/object&gt;&lt;object type=&quot;3&quot; unique_id=&quot;16683&quot;&gt;&lt;property id=&quot;20148&quot; value=&quot;5&quot;/&gt;&lt;property id=&quot;20300&quot; value=&quot;Slide 66&quot;/&gt;&lt;property id=&quot;20307&quot; value=&quot;1108&quot;/&gt;&lt;/object&gt;&lt;object type=&quot;3&quot; unique_id=&quot;16684&quot;&gt;&lt;property id=&quot;20148&quot; value=&quot;5&quot;/&gt;&lt;property id=&quot;20300&quot; value=&quot;Slide 67&quot;/&gt;&lt;property id=&quot;20307&quot; value=&quot;1109&quot;/&gt;&lt;/object&gt;&lt;object type=&quot;3&quot; unique_id=&quot;16685&quot;&gt;&lt;property id=&quot;20148&quot; value=&quot;5&quot;/&gt;&lt;property id=&quot;20300&quot; value=&quot;Slide 68 - &amp;quot; 2.1.2. Chủ nghĩa duy vật lịch sử Vai trò của sản xuất và phương thức sản xuất trong đời sống xã hội&amp;quot;&quot;/&gt;&lt;property id=&quot;20307&quot; value=&quot;507&quot;/&gt;&lt;/object&gt;&lt;object type=&quot;3&quot; unique_id=&quot;16686&quot;&gt;&lt;property id=&quot;20148&quot; value=&quot;5&quot;/&gt;&lt;property id=&quot;20300&quot; value=&quot;Slide 69 - &amp;quot;-   Vai trò của phương thức sản xuất&amp;quot;&quot;/&gt;&lt;property id=&quot;20307&quot; value=&quot;930&quot;/&gt;&lt;/object&gt;&lt;object type=&quot;3&quot; unique_id=&quot;16687&quot;&gt;&lt;property id=&quot;20148&quot; value=&quot;5&quot;/&gt;&lt;property id=&quot;20300&quot; value=&quot;Slide 70&quot;/&gt;&lt;property id=&quot;20307&quot; value=&quot;511&quot;/&gt;&lt;/object&gt;&lt;object type=&quot;3&quot; unique_id=&quot;16688&quot;&gt;&lt;property id=&quot;20148&quot; value=&quot;5&quot;/&gt;&lt;property id=&quot;20300&quot; value=&quot;Slide 71 - &amp;quot;Quan hệ sản xuất là mối quan hệ giữa người với người trong quá trình sản xuất, là mặt xã hội của phương thức sản x&quot;/&gt;&lt;property id=&quot;20307&quot; value=&quot;931&quot;/&gt;&lt;/object&gt;&lt;object type=&quot;3&quot; unique_id=&quot;16689&quot;&gt;&lt;property id=&quot;20148&quot; value=&quot;5&quot;/&gt;&lt;property id=&quot;20300&quot; value=&quot;Slide 72&quot;/&gt;&lt;property id=&quot;20307&quot; value=&quot;513&quot;/&gt;&lt;/object&gt;&lt;object type=&quot;3&quot; unique_id=&quot;16690&quot;&gt;&lt;property id=&quot;20148&quot; value=&quot;5&quot;/&gt;&lt;property id=&quot;20300&quot; value=&quot;Slide 73 - &amp;quot;Những quy luật cơ bản của sự vận động và phát triển xã hội Quy luật về sự phù hợp của quan hệ sản xuất với trình đ&quot;/&gt;&lt;property id=&quot;20307&quot; value=&quot;514&quot;/&gt;&lt;/object&gt;&lt;object type=&quot;3&quot; unique_id=&quot;16691&quot;&gt;&lt;property id=&quot;20148&quot; value=&quot;5&quot;/&gt;&lt;property id=&quot;20300&quot; value=&quot;Slide 74&quot;/&gt;&lt;property id=&quot;20307&quot; value=&quot;515&quot;/&gt;&lt;/object&gt;&lt;object type=&quot;3&quot; unique_id=&quot;16692&quot;&gt;&lt;property id=&quot;20148&quot; value=&quot;5&quot;/&gt;&lt;property id=&quot;20300&quot; value=&quot;Slide 75 - &amp;quot;- Ý nghĩa của vấn đề&amp;quot;&quot;/&gt;&lt;property id=&quot;20307&quot; value=&quot;518&quot;/&gt;&lt;/object&gt;&lt;object type=&quot;3&quot; unique_id=&quot;16693&quot;&gt;&lt;property id=&quot;20148&quot; value=&quot;5&quot;/&gt;&lt;property id=&quot;20300&quot; value=&quot;Slide 76 - &amp;quot; Quy luật về mối quan hệ biện chứng giữa cơ sở hạ tầng và kiến trúc thượng tầng&amp;quot;&quot;/&gt;&lt;property id=&quot;20307&quot; value=&quot;581&quot;/&gt;&lt;/object&gt;&lt;object type=&quot;3&quot; unique_id=&quot;16694&quot;&gt;&lt;property id=&quot;20148&quot; value=&quot;5&quot;/&gt;&lt;property id=&quot;20300&quot; value=&quot;Slide 77 - &amp;quot;Mối quan hệ biện chứng giữa cơ sở hạ tầng và kiến trúc thượng tầng&amp;quot;&quot;/&gt;&lt;property id=&quot;20307&quot; value=&quot;582&quot;/&gt;&lt;/object&gt;&lt;object type=&quot;3&quot; unique_id=&quot;16695&quot;&gt;&lt;property id=&quot;20148&quot; value=&quot;5&quot;/&gt;&lt;property id=&quot;20300&quot; value=&quot;Slide 78&quot;/&gt;&lt;property id=&quot;20307&quot; value=&quot;522&quot;/&gt;&lt;/object&gt;&lt;object type=&quot;3&quot; unique_id=&quot;16696&quot;&gt;&lt;property id=&quot;20148&quot; value=&quot;5&quot;/&gt;&lt;property id=&quot;20300&quot; value=&quot;Slide 79&quot;/&gt;&lt;property id=&quot;20307&quot; value=&quot;523&quot;/&gt;&lt;/object&gt;&lt;object type=&quot;3&quot; unique_id=&quot;16697&quot;&gt;&lt;property id=&quot;20148&quot; value=&quot;5&quot;/&gt;&lt;property id=&quot;20300&quot; value=&quot;Slide 80 - &amp;quot;2. 2. Kinh tế chính trị Mác - Lênin 2.2.1. Học thuyết giá trị và giá trị thặng dư&amp;quot;&quot;/&gt;&lt;property id=&quot;20307&quot; value=&quot;583&quot;/&gt;&lt;/object&gt;&lt;object type=&quot;3&quot; unique_id=&quot;16698&quot;&gt;&lt;property id=&quot;20148&quot; value=&quot;5&quot;/&gt;&lt;property id=&quot;20300&quot; value=&quot;Slide 81&quot;/&gt;&lt;property id=&quot;20307&quot; value=&quot;584&quot;/&gt;&lt;/object&gt;&lt;object type=&quot;3&quot; unique_id=&quot;16699&quot;&gt;&lt;property id=&quot;20148&quot; value=&quot;5&quot;/&gt;&lt;property id=&quot;20300&quot; value=&quot;Slide 82&quot;/&gt;&lt;property id=&quot;20307&quot; value=&quot;585&quot;/&gt;&lt;/object&gt;&lt;object type=&quot;3&quot; unique_id=&quot;16700&quot;&gt;&lt;property id=&quot;20148&quot; value=&quot;5&quot;/&gt;&lt;property id=&quot;20300&quot; value=&quot;Slide 83 - &amp;quot;Giá trị của hàng hóa là lao động xã hội cần thiết của người sản xuất hàng hóa kết tinh trong hàng hóa.  &amp;quot;&quot;/&gt;&lt;property id=&quot;20307&quot; value=&quot;933&quot;/&gt;&lt;/object&gt;&lt;object type=&quot;3&quot; unique_id=&quot;16701&quot;&gt;&lt;property id=&quot;20148&quot; value=&quot;5&quot;/&gt;&lt;property id=&quot;20300&quot; value=&quot;Slide 84 - &amp;quot;QUY LUẬT GIÁ TRỊ &amp;quot;&quot;/&gt;&lt;property id=&quot;20307&quot; value=&quot;590&quot;/&gt;&lt;/object&gt;&lt;object type=&quot;3&quot; unique_id=&quot;16702&quot;&gt;&lt;property id=&quot;20148&quot; value=&quot;5&quot;/&gt;&lt;property id=&quot;20300&quot; value=&quot;Slide 85 - &amp;quot;- Nội dung của quy luật &amp;quot;&quot;/&gt;&lt;property id=&quot;20307&quot; value=&quot;934&quot;/&gt;&lt;/object&gt;&lt;object type=&quot;3&quot; unique_id=&quot;16703&quot;&gt;&lt;property id=&quot;20148&quot; value=&quot;5&quot;/&gt;&lt;property id=&quot;20300&quot; value=&quot;Slide 86&quot;/&gt;&lt;property id=&quot;20307&quot; value=&quot;935&quot;/&gt;&lt;/object&gt;&lt;object type=&quot;3&quot; unique_id=&quot;16704&quot;&gt;&lt;property id=&quot;20148&quot; value=&quot;5&quot;/&gt;&lt;property id=&quot;20300&quot; value=&quot;Slide 87&quot;/&gt;&lt;property id=&quot;20307&quot; value=&quot;1070&quot;/&gt;&lt;/object&gt;&lt;object type=&quot;3&quot; unique_id=&quot;16705&quot;&gt;&lt;property id=&quot;20148&quot; value=&quot;5&quot;/&gt;&lt;property id=&quot;20300&quot; value=&quot;Slide 88&quot;/&gt;&lt;property id=&quot;20307&quot; value=&quot;1071&quot;/&gt;&lt;/object&gt;&lt;object type=&quot;3&quot; unique_id=&quot;16706&quot;&gt;&lt;property id=&quot;20148&quot; value=&quot;5&quot;/&gt;&lt;property id=&quot;20300&quot; value=&quot;Slide 89&quot;/&gt;&lt;property id=&quot;20307&quot; value=&quot;1112&quot;/&gt;&lt;/object&gt;&lt;object type=&quot;3&quot; unique_id=&quot;16707&quot;&gt;&lt;property id=&quot;20148&quot; value=&quot;5&quot;/&gt;&lt;property id=&quot;20300&quot; value=&quot;Slide 90&quot;/&gt;&lt;property id=&quot;20307&quot; value=&quot;1073&quot;/&gt;&lt;/object&gt;&lt;object type=&quot;3&quot; unique_id=&quot;16708&quot;&gt;&lt;property id=&quot;20148&quot; value=&quot;5&quot;/&gt;&lt;property id=&quot;20300&quot; value=&quot;Slide 91 - &amp;quot;Bản chất của chủ nghĩa tư bản chính là quan hệ bóc lột của tư bản đối với công nhân làm thuê nhằm chiếm đoạt giá t&quot;/&gt;&lt;property id=&quot;20307&quot; value=&quot;1074&quot;/&gt;&lt;/object&gt;&lt;object type=&quot;3&quot; unique_id=&quot;16709&quot;&gt;&lt;property id=&quot;20148&quot; value=&quot;5&quot;/&gt;&lt;property id=&quot;20300&quot; value=&quot;Slide 92 - &amp;quot;Ý nghĩa của học thuyết &amp;quot;&quot;/&gt;&lt;property id=&quot;20307&quot; value=&quot;1075&quot;/&gt;&lt;/object&gt;&lt;object type=&quot;3&quot; unique_id=&quot;16710&quot;&gt;&lt;property id=&quot;20148&quot; value=&quot;5&quot;/&gt;&lt;property id=&quot;20300&quot; value=&quot;Slide 93 - &amp;quot;2.2.2. Về chủ nghĩa tư bản độc quyền&amp;quot;&quot;/&gt;&lt;property id=&quot;20307&quot; value=&quot;1076&quot;/&gt;&lt;/object&gt;&lt;object type=&quot;3&quot; unique_id=&quot;16711&quot;&gt;&lt;property id=&quot;20148&quot; value=&quot;5&quot;/&gt;&lt;property id=&quot;20300&quot; value=&quot;Slide 94 - &amp;quot;2.3. Chủ nghĩa xã hội khoa học 2.3.1 Sứ mệnh lịch sử của giai cấp công nhân&amp;quot;&quot;/&gt;&lt;property id=&quot;20307&quot; value=&quot;610&quot;/&gt;&lt;/object&gt;&lt;object type=&quot;3&quot; unique_id=&quot;16712&quot;&gt;&lt;property id=&quot;20148&quot; value=&quot;5&quot;/&gt;&lt;property id=&quot;20300&quot; value=&quot;Slide 95&quot;/&gt;&lt;property id=&quot;20307&quot; value=&quot;942&quot;/&gt;&lt;/object&gt;&lt;object type=&quot;3&quot; unique_id=&quot;16713&quot;&gt;&lt;property id=&quot;20148&quot; value=&quot;5&quot;/&gt;&lt;property id=&quot;20300&quot; value=&quot;Slide 96 - &amp;quot;- Về đặc điểm chính trị - xã hội của giai cấp công nhân&amp;quot;&quot;/&gt;&lt;property id=&quot;20307&quot; value=&quot;598&quot;/&gt;&lt;/object&gt;&lt;object type=&quot;3&quot; unique_id=&quot;16714&quot;&gt;&lt;property id=&quot;20148&quot; value=&quot;5&quot;/&gt;&lt;property id=&quot;20300&quot; value=&quot;Slide 97 - &amp;quot;Thứ hai, giai cấp công nhân là giai cấp có tinh thần cách mạng triệt để&amp;quot;&quot;/&gt;&lt;property id=&quot;20307&quot; value=&quot;599&quot;/&gt;&lt;/object&gt;&lt;object type=&quot;3&quot; unique_id=&quot;16715&quot;&gt;&lt;property id=&quot;20148&quot; value=&quot;5&quot;/&gt;&lt;property id=&quot;20300&quot; value=&quot;Slide 98 - &amp;quot;Thứ ba, giai cấp công nhân là giai cấp có ý thức tổ chức kỷ luật cao&amp;quot;&quot;/&gt;&lt;property id=&quot;20307&quot; value=&quot;600&quot;/&gt;&lt;/object&gt;&lt;object type=&quot;3&quot; unique_id=&quot;16716&quot;&gt;&lt;property id=&quot;20148&quot; value=&quot;5&quot;/&gt;&lt;property id=&quot;20300&quot; value=&quot;Slide 99 - &amp;quot;Thứ tư,  giai cấp công nhân có bản chất quốc tế&amp;quot;&quot;/&gt;&lt;property id=&quot;20307&quot; value=&quot;601&quot;/&gt;&lt;/object&gt;&lt;object type=&quot;3&quot; unique_id=&quot;16717&quot;&gt;&lt;property id=&quot;20148&quot; value=&quot;5&quot;/&gt;&lt;property id=&quot;20300&quot; value=&quot;Slide 100&quot;/&gt;&lt;property id=&quot;20307&quot; value=&quot;943&quot;/&gt;&lt;/object&gt;&lt;object type=&quot;3&quot; unique_id=&quot;16718&quot;&gt;&lt;property id=&quot;20148&quot; value=&quot;5&quot;/&gt;&lt;property id=&quot;20300&quot; value=&quot;Slide 101&quot;/&gt;&lt;property id=&quot;20307&quot; value=&quot;1023&quot;/&gt;&lt;/object&gt;&lt;object type=&quot;3&quot; unique_id=&quot;16719&quot;&gt;&lt;property id=&quot;20148&quot; value=&quot;5&quot;/&gt;&lt;property id=&quot;20300&quot; value=&quot;Slide 102&quot;/&gt;&lt;property id=&quot;20307&quot; value=&quot;1024&quot;/&gt;&lt;/object&gt;&lt;object type=&quot;3&quot; unique_id=&quot;16720&quot;&gt;&lt;property id=&quot;20148&quot; value=&quot;5&quot;/&gt;&lt;property id=&quot;20300&quot; value=&quot;Slide 103&quot;/&gt;&lt;property id=&quot;20307&quot; value=&quot;608&quot;/&gt;&lt;/object&gt;&lt;object type=&quot;3&quot; unique_id=&quot;16721&quot;&gt;&lt;property id=&quot;20148&quot; value=&quot;5&quot;/&gt;&lt;property id=&quot;20300&quot; value=&quot;Slide 104&quot;/&gt;&lt;property id=&quot;20307&quot; value=&quot;609&quot;/&gt;&lt;/object&gt;&lt;object type=&quot;3&quot; unique_id=&quot;16722&quot;&gt;&lt;property id=&quot;20148&quot; value=&quot;5&quot;/&gt;&lt;property id=&quot;20300&quot; value=&quot;Slide 105 - &amp;quot;+ Đặc điểm của thời kỳ quá độ: tồn tại đan xen những yếu tố của xã hội cũ và những nhân tố của xã hội mới. &amp;quot;&quot;/&gt;&lt;property id=&quot;20307&quot; value=&quot;944&quot;/&gt;&lt;/object&gt;&lt;object type=&quot;3&quot; unique_id=&quot;16723&quot;&gt;&lt;property id=&quot;20148&quot; value=&quot;5&quot;/&gt;&lt;property id=&quot;20300&quot; value=&quot;Slide 106&quot;/&gt;&lt;property id=&quot;20307&quot; value=&quot;948&quot;/&gt;&lt;/object&gt;&lt;object type=&quot;3&quot; unique_id=&quot;16724&quot;&gt;&lt;property id=&quot;20148&quot; value=&quot;5&quot;/&gt;&lt;property id=&quot;20300&quot; value=&quot;Slide 107&quot;/&gt;&lt;property id=&quot;20307&quot; value=&quot;949&quot;/&gt;&lt;/object&gt;&lt;object type=&quot;3&quot; unique_id=&quot;16725&quot;&gt;&lt;property id=&quot;20148&quot; value=&quot;5&quot;/&gt;&lt;property id=&quot;20300&quot; value=&quot;Slide 108&quot;/&gt;&lt;property id=&quot;20307&quot; value=&quot;1111&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6597</TotalTime>
  <Words>2093</Words>
  <Application>Microsoft Office PowerPoint</Application>
  <PresentationFormat>Widescreen</PresentationFormat>
  <Paragraphs>120</Paragraphs>
  <Slides>32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.VnTime</vt:lpstr>
      <vt:lpstr>Arial</vt:lpstr>
      <vt:lpstr>Arial </vt:lpstr>
      <vt:lpstr>Calibri</vt:lpstr>
      <vt:lpstr>Times New Roman</vt:lpstr>
      <vt:lpstr>Wingdings</vt:lpstr>
      <vt:lpstr>Office Theme</vt:lpstr>
      <vt:lpstr>PowerPoint Presentation</vt:lpstr>
      <vt:lpstr>PowerPoint Presentation</vt:lpstr>
      <vt:lpstr>PowerPoint Presentation</vt:lpstr>
      <vt:lpstr>2. 2. Kinh tế chính trị Mác - Lênin 2.2.1. Học thuyết giá trị và giá trị thặng dư</vt:lpstr>
      <vt:lpstr>PowerPoint Presentation</vt:lpstr>
      <vt:lpstr>PowerPoint Presentation</vt:lpstr>
      <vt:lpstr>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Bản chất của chủ nghĩa tư bản chính là quan hệ bóc lột của tư bản đối với công nhân làm thuê nhằm chiếm đoạt giá trị thặng dư</vt:lpstr>
      <vt:lpstr>Ý nghĩa của học thuyết </vt:lpstr>
      <vt:lpstr>2.2.2. Về chủ nghĩa tư bản độc quyền</vt:lpstr>
      <vt:lpstr>2.3. Chủ nghĩa xã hội khoa học 2.3.1 Sứ mệnh lịch sử của giai cấp công nhân</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Dinh Thi Huyen</cp:lastModifiedBy>
  <cp:revision>38</cp:revision>
  <dcterms:created xsi:type="dcterms:W3CDTF">2022-10-06T03:12:05Z</dcterms:created>
  <dcterms:modified xsi:type="dcterms:W3CDTF">2024-09-01T01:09:10Z</dcterms:modified>
</cp:coreProperties>
</file>