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613" r:id="rId2"/>
    <p:sldId id="1110" r:id="rId3"/>
    <p:sldId id="1030" r:id="rId4"/>
    <p:sldId id="1031" r:id="rId5"/>
    <p:sldId id="1032" r:id="rId6"/>
    <p:sldId id="1060" r:id="rId7"/>
    <p:sldId id="1061" r:id="rId8"/>
    <p:sldId id="1062" r:id="rId9"/>
    <p:sldId id="1063" r:id="rId10"/>
    <p:sldId id="1064" r:id="rId11"/>
    <p:sldId id="1066" r:id="rId12"/>
    <p:sldId id="1067" r:id="rId13"/>
    <p:sldId id="1068" r:id="rId14"/>
    <p:sldId id="1069" r:id="rId15"/>
    <p:sldId id="989" r:id="rId16"/>
    <p:sldId id="990" r:id="rId17"/>
    <p:sldId id="1022" r:id="rId18"/>
    <p:sldId id="434" r:id="rId19"/>
    <p:sldId id="1054" r:id="rId20"/>
    <p:sldId id="437" r:id="rId21"/>
    <p:sldId id="1029" r:id="rId22"/>
    <p:sldId id="440" r:id="rId23"/>
    <p:sldId id="441" r:id="rId24"/>
    <p:sldId id="442" r:id="rId25"/>
    <p:sldId id="747" r:id="rId26"/>
    <p:sldId id="450" r:id="rId27"/>
    <p:sldId id="616" r:id="rId28"/>
    <p:sldId id="617" r:id="rId29"/>
    <p:sldId id="923" r:id="rId30"/>
    <p:sldId id="924" r:id="rId31"/>
    <p:sldId id="1077" r:id="rId32"/>
    <p:sldId id="1033" r:id="rId33"/>
    <p:sldId id="618" r:id="rId34"/>
    <p:sldId id="925" r:id="rId35"/>
  </p:sldIdLst>
  <p:sldSz cx="12192000" cy="6858000"/>
  <p:notesSz cx="6858000" cy="9144000"/>
  <p:custDataLst>
    <p:tags r:id="rId3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9900"/>
    <a:srgbClr val="99CC00"/>
    <a:srgbClr val="FF4040"/>
    <a:srgbClr val="006600"/>
    <a:srgbClr val="FFFFFF"/>
    <a:srgbClr val="0000FF"/>
    <a:srgbClr val="D68751"/>
    <a:srgbClr val="FBD1C9"/>
    <a:srgbClr val="F6992D"/>
    <a:srgbClr val="EF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9138"/>
    </p:cViewPr>
  </p:sorterViewPr>
  <p:notesViewPr>
    <p:cSldViewPr snapToGrid="0">
      <p:cViewPr varScale="1">
        <p:scale>
          <a:sx n="63" d="100"/>
          <a:sy n="63" d="100"/>
        </p:scale>
        <p:origin x="3134" y="6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59C1B5-BCCD-46D3-8F0D-B755DDDD928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4A5F9DF-0C11-4C9F-AE17-052611783D62}">
      <dgm:prSet phldrT="[Text]" custT="1"/>
      <dgm:spPr>
        <a:solidFill>
          <a:srgbClr val="F9F5D5"/>
        </a:solidFill>
        <a:ln>
          <a:solidFill>
            <a:srgbClr val="F79B2D"/>
          </a:solidFill>
        </a:ln>
      </dgm:spPr>
      <dgm:t>
        <a:bodyPr/>
        <a:lstStyle/>
        <a:p>
          <a:r>
            <a:rPr lang="en-US" sz="2400" b="1" dirty="0" err="1">
              <a:solidFill>
                <a:srgbClr val="0000FF"/>
              </a:solidFill>
              <a:latin typeface="Arial "/>
            </a:rPr>
            <a:t>Triết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học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Mác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-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Lênin</a:t>
          </a:r>
          <a:endParaRPr lang="en-US" sz="2400" b="1" dirty="0">
            <a:solidFill>
              <a:srgbClr val="0000FF"/>
            </a:solidFill>
            <a:latin typeface="Arial "/>
          </a:endParaRPr>
        </a:p>
      </dgm:t>
    </dgm:pt>
    <dgm:pt modelId="{3B746CC2-5ABF-46B3-B493-6BC87216AEC6}" type="parTrans" cxnId="{1EC71A0C-0C54-478E-8400-57B7CDF6E70A}">
      <dgm:prSet/>
      <dgm:spPr/>
      <dgm:t>
        <a:bodyPr/>
        <a:lstStyle/>
        <a:p>
          <a:endParaRPr lang="en-US"/>
        </a:p>
      </dgm:t>
    </dgm:pt>
    <dgm:pt modelId="{CDDBDC70-9DFA-4CD0-A3D3-DAA7F2FD44DA}" type="sibTrans" cxnId="{1EC71A0C-0C54-478E-8400-57B7CDF6E70A}">
      <dgm:prSet/>
      <dgm:spPr>
        <a:ln>
          <a:solidFill>
            <a:srgbClr val="F79B2D"/>
          </a:solidFill>
        </a:ln>
      </dgm:spPr>
      <dgm:t>
        <a:bodyPr/>
        <a:lstStyle/>
        <a:p>
          <a:endParaRPr lang="en-US"/>
        </a:p>
      </dgm:t>
    </dgm:pt>
    <dgm:pt modelId="{AA57DDC7-A5F9-41DD-9AC6-A2FE8DD26E7F}">
      <dgm:prSet phldrT="[Text]" custT="1"/>
      <dgm:spPr>
        <a:solidFill>
          <a:srgbClr val="F9F5D5"/>
        </a:solidFill>
        <a:ln>
          <a:solidFill>
            <a:srgbClr val="F79B2D"/>
          </a:solidFill>
        </a:ln>
      </dgm:spPr>
      <dgm:t>
        <a:bodyPr/>
        <a:lstStyle/>
        <a:p>
          <a:r>
            <a:rPr lang="en-US" sz="2400" b="1" dirty="0" err="1">
              <a:solidFill>
                <a:srgbClr val="0000FF"/>
              </a:solidFill>
              <a:latin typeface="Arial "/>
            </a:rPr>
            <a:t>Kinh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tế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chính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trị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Mác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-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Lênin</a:t>
          </a:r>
          <a:endParaRPr lang="en-US" sz="2400" b="1" dirty="0">
            <a:solidFill>
              <a:srgbClr val="0000FF"/>
            </a:solidFill>
            <a:latin typeface="Arial "/>
          </a:endParaRPr>
        </a:p>
      </dgm:t>
    </dgm:pt>
    <dgm:pt modelId="{2F2AE3C8-7C37-41F3-81FA-C37DDC5812CE}" type="parTrans" cxnId="{183721F2-F261-42FA-B8AE-A65F13A413AA}">
      <dgm:prSet/>
      <dgm:spPr/>
      <dgm:t>
        <a:bodyPr/>
        <a:lstStyle/>
        <a:p>
          <a:endParaRPr lang="en-US"/>
        </a:p>
      </dgm:t>
    </dgm:pt>
    <dgm:pt modelId="{AAE5E641-9C8B-4F37-87A6-2DDE3EC9605D}" type="sibTrans" cxnId="{183721F2-F261-42FA-B8AE-A65F13A413AA}">
      <dgm:prSet/>
      <dgm:spPr/>
      <dgm:t>
        <a:bodyPr/>
        <a:lstStyle/>
        <a:p>
          <a:endParaRPr lang="en-US"/>
        </a:p>
      </dgm:t>
    </dgm:pt>
    <dgm:pt modelId="{69B0FCFA-2828-4446-BEDB-0CB0C8EBD898}">
      <dgm:prSet phldrT="[Text]" custT="1"/>
      <dgm:spPr>
        <a:solidFill>
          <a:srgbClr val="F9F5D5"/>
        </a:solidFill>
        <a:ln>
          <a:solidFill>
            <a:srgbClr val="F79B2D"/>
          </a:solidFill>
        </a:ln>
      </dgm:spPr>
      <dgm:t>
        <a:bodyPr/>
        <a:lstStyle/>
        <a:p>
          <a:r>
            <a:rPr lang="en-US" sz="2400" b="1" dirty="0" err="1">
              <a:solidFill>
                <a:srgbClr val="0000FF"/>
              </a:solidFill>
              <a:latin typeface="Arial "/>
            </a:rPr>
            <a:t>Chủ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nghĩa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xã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hội</a:t>
          </a:r>
          <a:r>
            <a:rPr lang="en-US" sz="2400" b="1" dirty="0">
              <a:solidFill>
                <a:srgbClr val="0000FF"/>
              </a:solidFill>
              <a:latin typeface="Arial "/>
            </a:rPr>
            <a:t> khoa </a:t>
          </a:r>
          <a:r>
            <a:rPr lang="en-US" sz="2400" b="1" dirty="0" err="1">
              <a:solidFill>
                <a:srgbClr val="0000FF"/>
              </a:solidFill>
              <a:latin typeface="Arial "/>
            </a:rPr>
            <a:t>học</a:t>
          </a:r>
          <a:endParaRPr lang="en-US" sz="2400" b="1" dirty="0">
            <a:solidFill>
              <a:srgbClr val="0000FF"/>
            </a:solidFill>
            <a:latin typeface="Arial "/>
          </a:endParaRPr>
        </a:p>
      </dgm:t>
    </dgm:pt>
    <dgm:pt modelId="{7D29B83E-D0B5-4626-A909-ECB94BBCA4FC}" type="parTrans" cxnId="{095BF132-06AC-445B-971D-B73F4F8EAAC3}">
      <dgm:prSet/>
      <dgm:spPr/>
      <dgm:t>
        <a:bodyPr/>
        <a:lstStyle/>
        <a:p>
          <a:endParaRPr lang="en-US"/>
        </a:p>
      </dgm:t>
    </dgm:pt>
    <dgm:pt modelId="{50B849A8-7394-4E17-8F36-A687AD7F869B}" type="sibTrans" cxnId="{095BF132-06AC-445B-971D-B73F4F8EAAC3}">
      <dgm:prSet/>
      <dgm:spPr/>
      <dgm:t>
        <a:bodyPr/>
        <a:lstStyle/>
        <a:p>
          <a:endParaRPr lang="en-US"/>
        </a:p>
      </dgm:t>
    </dgm:pt>
    <dgm:pt modelId="{51030CDD-9826-42D1-A141-51797D768332}" type="pres">
      <dgm:prSet presAssocID="{3059C1B5-BCCD-46D3-8F0D-B755DDDD9280}" presName="Name0" presStyleCnt="0">
        <dgm:presLayoutVars>
          <dgm:chMax val="7"/>
          <dgm:chPref val="7"/>
          <dgm:dir/>
        </dgm:presLayoutVars>
      </dgm:prSet>
      <dgm:spPr/>
    </dgm:pt>
    <dgm:pt modelId="{0C6986D0-1DF7-4AFA-87F7-698C538E6F1D}" type="pres">
      <dgm:prSet presAssocID="{3059C1B5-BCCD-46D3-8F0D-B755DDDD9280}" presName="Name1" presStyleCnt="0"/>
      <dgm:spPr/>
    </dgm:pt>
    <dgm:pt modelId="{820AE799-6FE7-459F-BF3C-3F57ADF02B04}" type="pres">
      <dgm:prSet presAssocID="{3059C1B5-BCCD-46D3-8F0D-B755DDDD9280}" presName="cycle" presStyleCnt="0"/>
      <dgm:spPr/>
    </dgm:pt>
    <dgm:pt modelId="{97286BCB-84BF-43EF-9973-E61BD105501E}" type="pres">
      <dgm:prSet presAssocID="{3059C1B5-BCCD-46D3-8F0D-B755DDDD9280}" presName="srcNode" presStyleLbl="node1" presStyleIdx="0" presStyleCnt="3"/>
      <dgm:spPr/>
    </dgm:pt>
    <dgm:pt modelId="{9FA4C597-C1DE-4C1B-98AF-0FD7B03DF66F}" type="pres">
      <dgm:prSet presAssocID="{3059C1B5-BCCD-46D3-8F0D-B755DDDD9280}" presName="conn" presStyleLbl="parChTrans1D2" presStyleIdx="0" presStyleCnt="1"/>
      <dgm:spPr/>
    </dgm:pt>
    <dgm:pt modelId="{9E64E117-0884-424C-83CF-F329FE3A4EAC}" type="pres">
      <dgm:prSet presAssocID="{3059C1B5-BCCD-46D3-8F0D-B755DDDD9280}" presName="extraNode" presStyleLbl="node1" presStyleIdx="0" presStyleCnt="3"/>
      <dgm:spPr/>
    </dgm:pt>
    <dgm:pt modelId="{DBCE847A-1ECF-443D-82C0-62A453C553A2}" type="pres">
      <dgm:prSet presAssocID="{3059C1B5-BCCD-46D3-8F0D-B755DDDD9280}" presName="dstNode" presStyleLbl="node1" presStyleIdx="0" presStyleCnt="3"/>
      <dgm:spPr/>
    </dgm:pt>
    <dgm:pt modelId="{A75330FD-3481-4DC9-A5C0-9C3F64196247}" type="pres">
      <dgm:prSet presAssocID="{84A5F9DF-0C11-4C9F-AE17-052611783D62}" presName="text_1" presStyleLbl="node1" presStyleIdx="0" presStyleCnt="3">
        <dgm:presLayoutVars>
          <dgm:bulletEnabled val="1"/>
        </dgm:presLayoutVars>
      </dgm:prSet>
      <dgm:spPr>
        <a:prstGeom prst="roundRect">
          <a:avLst/>
        </a:prstGeom>
      </dgm:spPr>
    </dgm:pt>
    <dgm:pt modelId="{2D1E87B5-C2D3-4733-8641-1FAF90D43384}" type="pres">
      <dgm:prSet presAssocID="{84A5F9DF-0C11-4C9F-AE17-052611783D62}" presName="accent_1" presStyleCnt="0"/>
      <dgm:spPr/>
    </dgm:pt>
    <dgm:pt modelId="{0983D8B1-F72B-46E2-830E-CD2148C4928A}" type="pres">
      <dgm:prSet presAssocID="{84A5F9DF-0C11-4C9F-AE17-052611783D62}" presName="accentRepeatNode" presStyleLbl="solidFgAcc1" presStyleIdx="0" presStyleCnt="3"/>
      <dgm:spPr>
        <a:ln>
          <a:solidFill>
            <a:srgbClr val="F79B2D"/>
          </a:solidFill>
        </a:ln>
      </dgm:spPr>
    </dgm:pt>
    <dgm:pt modelId="{A900C352-6D29-4AEA-BF4D-445DC780525F}" type="pres">
      <dgm:prSet presAssocID="{AA57DDC7-A5F9-41DD-9AC6-A2FE8DD26E7F}" presName="text_2" presStyleLbl="node1" presStyleIdx="1" presStyleCnt="3">
        <dgm:presLayoutVars>
          <dgm:bulletEnabled val="1"/>
        </dgm:presLayoutVars>
      </dgm:prSet>
      <dgm:spPr>
        <a:prstGeom prst="roundRect">
          <a:avLst/>
        </a:prstGeom>
      </dgm:spPr>
    </dgm:pt>
    <dgm:pt modelId="{491F80DF-C6D3-4CCC-8062-E141070EB5CB}" type="pres">
      <dgm:prSet presAssocID="{AA57DDC7-A5F9-41DD-9AC6-A2FE8DD26E7F}" presName="accent_2" presStyleCnt="0"/>
      <dgm:spPr/>
    </dgm:pt>
    <dgm:pt modelId="{4BAAFA95-58A9-4DC6-BC9A-AE73459BAB2C}" type="pres">
      <dgm:prSet presAssocID="{AA57DDC7-A5F9-41DD-9AC6-A2FE8DD26E7F}" presName="accentRepeatNode" presStyleLbl="solidFgAcc1" presStyleIdx="1" presStyleCnt="3"/>
      <dgm:spPr>
        <a:ln>
          <a:solidFill>
            <a:srgbClr val="F79B2D"/>
          </a:solidFill>
        </a:ln>
      </dgm:spPr>
    </dgm:pt>
    <dgm:pt modelId="{9EC0F48A-0293-471A-A88C-22BDCE67C584}" type="pres">
      <dgm:prSet presAssocID="{69B0FCFA-2828-4446-BEDB-0CB0C8EBD898}" presName="text_3" presStyleLbl="node1" presStyleIdx="2" presStyleCnt="3">
        <dgm:presLayoutVars>
          <dgm:bulletEnabled val="1"/>
        </dgm:presLayoutVars>
      </dgm:prSet>
      <dgm:spPr>
        <a:prstGeom prst="roundRect">
          <a:avLst/>
        </a:prstGeom>
      </dgm:spPr>
    </dgm:pt>
    <dgm:pt modelId="{719B327B-D7C0-4665-88F9-D59C9AA9C183}" type="pres">
      <dgm:prSet presAssocID="{69B0FCFA-2828-4446-BEDB-0CB0C8EBD898}" presName="accent_3" presStyleCnt="0"/>
      <dgm:spPr/>
    </dgm:pt>
    <dgm:pt modelId="{9852F92F-9267-45E0-A4A0-830652202D3C}" type="pres">
      <dgm:prSet presAssocID="{69B0FCFA-2828-4446-BEDB-0CB0C8EBD898}" presName="accentRepeatNode" presStyleLbl="solidFgAcc1" presStyleIdx="2" presStyleCnt="3" custLinFactNeighborY="-713"/>
      <dgm:spPr>
        <a:ln>
          <a:solidFill>
            <a:srgbClr val="F79B2D"/>
          </a:solidFill>
        </a:ln>
      </dgm:spPr>
    </dgm:pt>
  </dgm:ptLst>
  <dgm:cxnLst>
    <dgm:cxn modelId="{1EC71A0C-0C54-478E-8400-57B7CDF6E70A}" srcId="{3059C1B5-BCCD-46D3-8F0D-B755DDDD9280}" destId="{84A5F9DF-0C11-4C9F-AE17-052611783D62}" srcOrd="0" destOrd="0" parTransId="{3B746CC2-5ABF-46B3-B493-6BC87216AEC6}" sibTransId="{CDDBDC70-9DFA-4CD0-A3D3-DAA7F2FD44DA}"/>
    <dgm:cxn modelId="{095BF132-06AC-445B-971D-B73F4F8EAAC3}" srcId="{3059C1B5-BCCD-46D3-8F0D-B755DDDD9280}" destId="{69B0FCFA-2828-4446-BEDB-0CB0C8EBD898}" srcOrd="2" destOrd="0" parTransId="{7D29B83E-D0B5-4626-A909-ECB94BBCA4FC}" sibTransId="{50B849A8-7394-4E17-8F36-A687AD7F869B}"/>
    <dgm:cxn modelId="{17F24069-51A8-48BD-AEE3-3ADC9076CD3E}" type="presOf" srcId="{CDDBDC70-9DFA-4CD0-A3D3-DAA7F2FD44DA}" destId="{9FA4C597-C1DE-4C1B-98AF-0FD7B03DF66F}" srcOrd="0" destOrd="0" presId="urn:microsoft.com/office/officeart/2008/layout/VerticalCurvedList"/>
    <dgm:cxn modelId="{A2F00181-28C7-436C-9E59-1C3DCA8F3E97}" type="presOf" srcId="{69B0FCFA-2828-4446-BEDB-0CB0C8EBD898}" destId="{9EC0F48A-0293-471A-A88C-22BDCE67C584}" srcOrd="0" destOrd="0" presId="urn:microsoft.com/office/officeart/2008/layout/VerticalCurvedList"/>
    <dgm:cxn modelId="{69F522A1-1D59-4BB7-ACB3-565128E43E7B}" type="presOf" srcId="{AA57DDC7-A5F9-41DD-9AC6-A2FE8DD26E7F}" destId="{A900C352-6D29-4AEA-BF4D-445DC780525F}" srcOrd="0" destOrd="0" presId="urn:microsoft.com/office/officeart/2008/layout/VerticalCurvedList"/>
    <dgm:cxn modelId="{4D2715B6-958F-493D-A9C9-19D393816BC4}" type="presOf" srcId="{3059C1B5-BCCD-46D3-8F0D-B755DDDD9280}" destId="{51030CDD-9826-42D1-A141-51797D768332}" srcOrd="0" destOrd="0" presId="urn:microsoft.com/office/officeart/2008/layout/VerticalCurvedList"/>
    <dgm:cxn modelId="{A2C897E8-D0DA-4577-B397-EA5AF17086F2}" type="presOf" srcId="{84A5F9DF-0C11-4C9F-AE17-052611783D62}" destId="{A75330FD-3481-4DC9-A5C0-9C3F64196247}" srcOrd="0" destOrd="0" presId="urn:microsoft.com/office/officeart/2008/layout/VerticalCurvedList"/>
    <dgm:cxn modelId="{183721F2-F261-42FA-B8AE-A65F13A413AA}" srcId="{3059C1B5-BCCD-46D3-8F0D-B755DDDD9280}" destId="{AA57DDC7-A5F9-41DD-9AC6-A2FE8DD26E7F}" srcOrd="1" destOrd="0" parTransId="{2F2AE3C8-7C37-41F3-81FA-C37DDC5812CE}" sibTransId="{AAE5E641-9C8B-4F37-87A6-2DDE3EC9605D}"/>
    <dgm:cxn modelId="{69241FB9-BD48-4522-BA9B-C3B4F7FAAA1E}" type="presParOf" srcId="{51030CDD-9826-42D1-A141-51797D768332}" destId="{0C6986D0-1DF7-4AFA-87F7-698C538E6F1D}" srcOrd="0" destOrd="0" presId="urn:microsoft.com/office/officeart/2008/layout/VerticalCurvedList"/>
    <dgm:cxn modelId="{4459911F-3FF8-4266-A317-03D640BE1ED6}" type="presParOf" srcId="{0C6986D0-1DF7-4AFA-87F7-698C538E6F1D}" destId="{820AE799-6FE7-459F-BF3C-3F57ADF02B04}" srcOrd="0" destOrd="0" presId="urn:microsoft.com/office/officeart/2008/layout/VerticalCurvedList"/>
    <dgm:cxn modelId="{48FF951F-EAEA-42C6-ABD9-74AFF86FE4B6}" type="presParOf" srcId="{820AE799-6FE7-459F-BF3C-3F57ADF02B04}" destId="{97286BCB-84BF-43EF-9973-E61BD105501E}" srcOrd="0" destOrd="0" presId="urn:microsoft.com/office/officeart/2008/layout/VerticalCurvedList"/>
    <dgm:cxn modelId="{07D85872-65A3-494D-80CE-0EBA8933A109}" type="presParOf" srcId="{820AE799-6FE7-459F-BF3C-3F57ADF02B04}" destId="{9FA4C597-C1DE-4C1B-98AF-0FD7B03DF66F}" srcOrd="1" destOrd="0" presId="urn:microsoft.com/office/officeart/2008/layout/VerticalCurvedList"/>
    <dgm:cxn modelId="{33F2234B-97D9-4E02-B344-C73BE0331E62}" type="presParOf" srcId="{820AE799-6FE7-459F-BF3C-3F57ADF02B04}" destId="{9E64E117-0884-424C-83CF-F329FE3A4EAC}" srcOrd="2" destOrd="0" presId="urn:microsoft.com/office/officeart/2008/layout/VerticalCurvedList"/>
    <dgm:cxn modelId="{3B8DAEA7-4732-4D54-B973-7367993949FD}" type="presParOf" srcId="{820AE799-6FE7-459F-BF3C-3F57ADF02B04}" destId="{DBCE847A-1ECF-443D-82C0-62A453C553A2}" srcOrd="3" destOrd="0" presId="urn:microsoft.com/office/officeart/2008/layout/VerticalCurvedList"/>
    <dgm:cxn modelId="{89F17E81-5653-4341-ADBD-5873D4C37F0A}" type="presParOf" srcId="{0C6986D0-1DF7-4AFA-87F7-698C538E6F1D}" destId="{A75330FD-3481-4DC9-A5C0-9C3F64196247}" srcOrd="1" destOrd="0" presId="urn:microsoft.com/office/officeart/2008/layout/VerticalCurvedList"/>
    <dgm:cxn modelId="{E71ACB32-ECCF-4483-8D9A-0C49DDEDC9FF}" type="presParOf" srcId="{0C6986D0-1DF7-4AFA-87F7-698C538E6F1D}" destId="{2D1E87B5-C2D3-4733-8641-1FAF90D43384}" srcOrd="2" destOrd="0" presId="urn:microsoft.com/office/officeart/2008/layout/VerticalCurvedList"/>
    <dgm:cxn modelId="{01B7F364-C8C0-4A92-BE1B-2D082B9BF376}" type="presParOf" srcId="{2D1E87B5-C2D3-4733-8641-1FAF90D43384}" destId="{0983D8B1-F72B-46E2-830E-CD2148C4928A}" srcOrd="0" destOrd="0" presId="urn:microsoft.com/office/officeart/2008/layout/VerticalCurvedList"/>
    <dgm:cxn modelId="{609848C0-E1F9-46B1-AC53-EF5243DEFD6A}" type="presParOf" srcId="{0C6986D0-1DF7-4AFA-87F7-698C538E6F1D}" destId="{A900C352-6D29-4AEA-BF4D-445DC780525F}" srcOrd="3" destOrd="0" presId="urn:microsoft.com/office/officeart/2008/layout/VerticalCurvedList"/>
    <dgm:cxn modelId="{53428386-AD78-48E7-84F5-6203DA90809D}" type="presParOf" srcId="{0C6986D0-1DF7-4AFA-87F7-698C538E6F1D}" destId="{491F80DF-C6D3-4CCC-8062-E141070EB5CB}" srcOrd="4" destOrd="0" presId="urn:microsoft.com/office/officeart/2008/layout/VerticalCurvedList"/>
    <dgm:cxn modelId="{DF6F4935-A02A-45EC-8711-FD954B4A15B5}" type="presParOf" srcId="{491F80DF-C6D3-4CCC-8062-E141070EB5CB}" destId="{4BAAFA95-58A9-4DC6-BC9A-AE73459BAB2C}" srcOrd="0" destOrd="0" presId="urn:microsoft.com/office/officeart/2008/layout/VerticalCurvedList"/>
    <dgm:cxn modelId="{4C2CC84A-7D0D-4B8D-85EC-72B25F46ACB7}" type="presParOf" srcId="{0C6986D0-1DF7-4AFA-87F7-698C538E6F1D}" destId="{9EC0F48A-0293-471A-A88C-22BDCE67C584}" srcOrd="5" destOrd="0" presId="urn:microsoft.com/office/officeart/2008/layout/VerticalCurvedList"/>
    <dgm:cxn modelId="{DC0D4940-9D36-4E87-93F1-924BF71A8E89}" type="presParOf" srcId="{0C6986D0-1DF7-4AFA-87F7-698C538E6F1D}" destId="{719B327B-D7C0-4665-88F9-D59C9AA9C183}" srcOrd="6" destOrd="0" presId="urn:microsoft.com/office/officeart/2008/layout/VerticalCurvedList"/>
    <dgm:cxn modelId="{74FADC54-6712-4617-A864-E3401779DBBB}" type="presParOf" srcId="{719B327B-D7C0-4665-88F9-D59C9AA9C183}" destId="{9852F92F-9267-45E0-A4A0-830652202D3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A4C597-C1DE-4C1B-98AF-0FD7B03DF66F}">
      <dsp:nvSpPr>
        <dsp:cNvPr id="0" name=""/>
        <dsp:cNvSpPr/>
      </dsp:nvSpPr>
      <dsp:spPr>
        <a:xfrm>
          <a:off x="-4458313" y="-683728"/>
          <a:ext cx="5311230" cy="5311230"/>
        </a:xfrm>
        <a:prstGeom prst="blockArc">
          <a:avLst>
            <a:gd name="adj1" fmla="val 18900000"/>
            <a:gd name="adj2" fmla="val 2700000"/>
            <a:gd name="adj3" fmla="val 407"/>
          </a:avLst>
        </a:prstGeom>
        <a:noFill/>
        <a:ln w="12700" cap="flat" cmpd="sng" algn="ctr">
          <a:solidFill>
            <a:srgbClr val="F79B2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5330FD-3481-4DC9-A5C0-9C3F64196247}">
      <dsp:nvSpPr>
        <dsp:cNvPr id="0" name=""/>
        <dsp:cNvSpPr/>
      </dsp:nvSpPr>
      <dsp:spPr>
        <a:xfrm>
          <a:off x="548532" y="394377"/>
          <a:ext cx="6052980" cy="788754"/>
        </a:xfrm>
        <a:prstGeom prst="roundRect">
          <a:avLst/>
        </a:prstGeom>
        <a:solidFill>
          <a:srgbClr val="F9F5D5"/>
        </a:solidFill>
        <a:ln w="12700" cap="flat" cmpd="sng" algn="ctr">
          <a:solidFill>
            <a:srgbClr val="F79B2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6074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solidFill>
                <a:srgbClr val="0000FF"/>
              </a:solidFill>
              <a:latin typeface="Arial "/>
            </a:rPr>
            <a:t>Triết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học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Mác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-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Lênin</a:t>
          </a:r>
          <a:endParaRPr lang="en-US" sz="2400" b="1" kern="1200" dirty="0">
            <a:solidFill>
              <a:srgbClr val="0000FF"/>
            </a:solidFill>
            <a:latin typeface="Arial "/>
          </a:endParaRPr>
        </a:p>
      </dsp:txBody>
      <dsp:txXfrm>
        <a:off x="587036" y="432881"/>
        <a:ext cx="5975972" cy="711746"/>
      </dsp:txXfrm>
    </dsp:sp>
    <dsp:sp modelId="{0983D8B1-F72B-46E2-830E-CD2148C4928A}">
      <dsp:nvSpPr>
        <dsp:cNvPr id="0" name=""/>
        <dsp:cNvSpPr/>
      </dsp:nvSpPr>
      <dsp:spPr>
        <a:xfrm>
          <a:off x="55560" y="295782"/>
          <a:ext cx="985943" cy="9859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79B2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00C352-6D29-4AEA-BF4D-445DC780525F}">
      <dsp:nvSpPr>
        <dsp:cNvPr id="0" name=""/>
        <dsp:cNvSpPr/>
      </dsp:nvSpPr>
      <dsp:spPr>
        <a:xfrm>
          <a:off x="835244" y="1577509"/>
          <a:ext cx="5766267" cy="788754"/>
        </a:xfrm>
        <a:prstGeom prst="roundRect">
          <a:avLst/>
        </a:prstGeom>
        <a:solidFill>
          <a:srgbClr val="F9F5D5"/>
        </a:solidFill>
        <a:ln w="12700" cap="flat" cmpd="sng" algn="ctr">
          <a:solidFill>
            <a:srgbClr val="F79B2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6074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solidFill>
                <a:srgbClr val="0000FF"/>
              </a:solidFill>
              <a:latin typeface="Arial "/>
            </a:rPr>
            <a:t>Kinh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tế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chính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trị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Mác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-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Lênin</a:t>
          </a:r>
          <a:endParaRPr lang="en-US" sz="2400" b="1" kern="1200" dirty="0">
            <a:solidFill>
              <a:srgbClr val="0000FF"/>
            </a:solidFill>
            <a:latin typeface="Arial "/>
          </a:endParaRPr>
        </a:p>
      </dsp:txBody>
      <dsp:txXfrm>
        <a:off x="873748" y="1616013"/>
        <a:ext cx="5689259" cy="711746"/>
      </dsp:txXfrm>
    </dsp:sp>
    <dsp:sp modelId="{4BAAFA95-58A9-4DC6-BC9A-AE73459BAB2C}">
      <dsp:nvSpPr>
        <dsp:cNvPr id="0" name=""/>
        <dsp:cNvSpPr/>
      </dsp:nvSpPr>
      <dsp:spPr>
        <a:xfrm>
          <a:off x="342272" y="1478914"/>
          <a:ext cx="985943" cy="9859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79B2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C0F48A-0293-471A-A88C-22BDCE67C584}">
      <dsp:nvSpPr>
        <dsp:cNvPr id="0" name=""/>
        <dsp:cNvSpPr/>
      </dsp:nvSpPr>
      <dsp:spPr>
        <a:xfrm>
          <a:off x="548532" y="2760641"/>
          <a:ext cx="6052980" cy="788754"/>
        </a:xfrm>
        <a:prstGeom prst="roundRect">
          <a:avLst/>
        </a:prstGeom>
        <a:solidFill>
          <a:srgbClr val="F9F5D5"/>
        </a:solidFill>
        <a:ln w="12700" cap="flat" cmpd="sng" algn="ctr">
          <a:solidFill>
            <a:srgbClr val="F79B2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6074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solidFill>
                <a:srgbClr val="0000FF"/>
              </a:solidFill>
              <a:latin typeface="Arial "/>
            </a:rPr>
            <a:t>Chủ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nghĩa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xã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hội</a:t>
          </a:r>
          <a:r>
            <a:rPr lang="en-US" sz="2400" b="1" kern="1200" dirty="0">
              <a:solidFill>
                <a:srgbClr val="0000FF"/>
              </a:solidFill>
              <a:latin typeface="Arial "/>
            </a:rPr>
            <a:t> khoa </a:t>
          </a:r>
          <a:r>
            <a:rPr lang="en-US" sz="2400" b="1" kern="1200" dirty="0" err="1">
              <a:solidFill>
                <a:srgbClr val="0000FF"/>
              </a:solidFill>
              <a:latin typeface="Arial "/>
            </a:rPr>
            <a:t>học</a:t>
          </a:r>
          <a:endParaRPr lang="en-US" sz="2400" b="1" kern="1200" dirty="0">
            <a:solidFill>
              <a:srgbClr val="0000FF"/>
            </a:solidFill>
            <a:latin typeface="Arial "/>
          </a:endParaRPr>
        </a:p>
      </dsp:txBody>
      <dsp:txXfrm>
        <a:off x="587036" y="2799145"/>
        <a:ext cx="5975972" cy="711746"/>
      </dsp:txXfrm>
    </dsp:sp>
    <dsp:sp modelId="{9852F92F-9267-45E0-A4A0-830652202D3C}">
      <dsp:nvSpPr>
        <dsp:cNvPr id="0" name=""/>
        <dsp:cNvSpPr/>
      </dsp:nvSpPr>
      <dsp:spPr>
        <a:xfrm>
          <a:off x="55560" y="2655016"/>
          <a:ext cx="985943" cy="9859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79B2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6.73539" units="1/cm"/>
          <inkml:channelProperty channel="Y" name="resolution" value="46.54546" units="1/cm"/>
          <inkml:channelProperty channel="T" name="resolution" value="1" units="1/dev"/>
        </inkml:channelProperties>
      </inkml:inkSource>
      <inkml:timestamp xml:id="ts0" timeString="2021-10-25T00:15:32.15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14119 17457 0</inkml:trace>
  <inkml:trace contextRef="#ctx0" brushRef="#br0" timeOffset="1976.16">15763 17457 0</inkml:trace>
  <inkml:trace contextRef="#ctx0" brushRef="#br0" timeOffset="2215.46">15763 17457 0</inkml:trace>
  <inkml:trace contextRef="#ctx0" brushRef="#br0" timeOffset="5394.21">15763 17108 0</inkml:trace>
  <inkml:trace contextRef="#ctx0" brushRef="#br0" timeOffset="8041.69">12849 16959 0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D5115-DA4E-47DA-89DA-3BF80E73175F}" type="datetimeFigureOut">
              <a:rPr lang="en-AU" smtClean="0"/>
              <a:t>1/09/2024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6578F-BF92-469B-AB04-39B4299007B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37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vi-VN" altLang="vi-VN" dirty="0">
              <a:latin typeface="Calibri" panose="020F0502020204030204" pitchFamily="34" charset="0"/>
            </a:endParaRPr>
          </a:p>
        </p:txBody>
      </p:sp>
      <p:sp>
        <p:nvSpPr>
          <p:cNvPr id="36868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fld id="{9A0DB2DC-4C9A-4742-B13C-FB6460FD3503}" type="slidenum">
              <a:rPr lang="en-US" altLang="vi-VN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/>
              <a:t>17</a:t>
            </a:fld>
            <a:endParaRPr lang="en-US" altLang="vi-VN" dirty="0">
              <a:solidFill>
                <a:prstClr val="black"/>
              </a:solidFill>
              <a:latin typeface="Calibri" panose="020F050202020403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255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en-US" altLang="en-US" dirty="0">
              <a:ea typeface="Arial" panose="020B0604020202020204" pitchFamily="34" charset="0"/>
            </a:endParaRPr>
          </a:p>
        </p:txBody>
      </p:sp>
      <p:sp>
        <p:nvSpPr>
          <p:cNvPr id="46084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en-US" dirty="0">
                <a:solidFill>
                  <a:srgbClr val="000000"/>
                </a:solidFill>
                <a:latin typeface=".VnTime" panose="020B7200000000000000" pitchFamily="34" charset="0"/>
                <a:cs typeface="Arial" panose="020B0604020202020204" pitchFamily="34" charset="0"/>
              </a:rPr>
              <a:t>20</a:t>
            </a:fld>
            <a:endParaRPr lang="en-US" altLang="en-US" dirty="0">
              <a:solidFill>
                <a:srgbClr val="000000"/>
              </a:solidFill>
              <a:latin typeface=".VnTime" panose="020B7200000000000000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04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en-US" dirty="0">
                <a:solidFill>
                  <a:srgbClr val="000000"/>
                </a:solidFill>
                <a:cs typeface="Arial" panose="020B0604020202020204" pitchFamily="34" charset="0"/>
              </a:rPr>
              <a:t>24</a:t>
            </a:fld>
            <a:endParaRPr lang="en-US" altLang="en-US" dirty="0">
              <a:solidFill>
                <a:srgbClr val="000000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04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en-US" altLang="en-US" dirty="0"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158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BC44644-6904-4BC9-9653-023E18F0D1C6}" type="slidenum">
              <a:rPr lang="en-US" altLang="en-US">
                <a:latin typeface="Calibri" panose="020F0502020204030204" pitchFamily="34" charset="0"/>
              </a:rPr>
              <a:pPr eaLnBrk="1" hangingPunct="1"/>
              <a:t>30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598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71684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en-US" dirty="0">
                <a:latin typeface="Calibri" panose="020F0502020204030204" pitchFamily="34" charset="0"/>
                <a:cs typeface="Arial" panose="020B0604020202020204" pitchFamily="34" charset="0"/>
              </a:rPr>
              <a:t>33</a:t>
            </a:fld>
            <a:endParaRPr lang="en-US" altLang="en-US" dirty="0">
              <a:latin typeface="Calibri" panose="020F050202020403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019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F435D-8EC8-4641-A048-CD680137E2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D94C0A-0D76-44D6-9BEC-A74D7ABD9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Arial 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91312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6694A-8D46-4197-90B3-B95AE5AEB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0C0E0-767E-4766-BCA1-50A185602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808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60A1E-1639-4DFE-91A4-7024B59AD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B6D634-A832-49FE-A155-41241E93E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 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416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34E6E-1177-4DE8-8985-4993FF974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5C23B-94D8-4823-9CAB-A1A2E3BAD6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4C09F4-D477-43D0-A2FD-B2D587795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69386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4DEAD-70C7-40CA-A98F-0C57DF28B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C3B521-D272-4605-AA27-6E258E4C1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231607-19AF-4C91-845A-55D2A8E6A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A50C37-17F5-4047-9DFC-C6DD1F3944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ECEDAB-E826-4F8C-8493-F53B10DB76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15597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58946-27B0-42EC-B29A-F109A3B9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09802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684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53EC4-A507-45D6-88AC-7919E0BF2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09557-9665-4348-9A23-251377049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 "/>
              </a:defRPr>
            </a:lvl1pPr>
            <a:lvl2pPr>
              <a:defRPr sz="2800">
                <a:latin typeface="Arial "/>
              </a:defRPr>
            </a:lvl2pPr>
            <a:lvl3pPr>
              <a:defRPr sz="2400">
                <a:latin typeface="Arial "/>
              </a:defRPr>
            </a:lvl3pPr>
            <a:lvl4pPr>
              <a:defRPr sz="2000">
                <a:latin typeface="Arial "/>
              </a:defRPr>
            </a:lvl4pPr>
            <a:lvl5pPr>
              <a:defRPr sz="2000">
                <a:latin typeface="Arial 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D37A9D-306A-4824-8748-8B0D6646D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0525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D8F7C-B11A-4CA7-B2E5-E02F18C7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E3762A-300D-48C1-97FA-A58E19BAC2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68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C41B3-D166-4365-9B77-BEA293EE9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5C763-B757-4A80-AD53-B17336D772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642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18A5A3-DFFD-45BA-9A57-D5DAB0966A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6A3C6-D97B-4C9A-A71B-1DAE87F015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607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7675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737402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8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8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vi-V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237E8F4-9503-479A-B135-6AA465F17A50}" type="slidenum">
              <a:rPr kumimoji="0" lang="vi-V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vi-V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9998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8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08F0C6B-AE95-4387-87FB-C9AC2B2D8EA0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838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C5A0A-A4C0-4EDE-A86B-13CC70530E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63463-0F07-4004-8B4A-EB943E4ACDE2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97C27-86EA-4A9B-B3C0-3AB6E09252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9791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 u="none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37AFC0-9654-4E99-BB0B-D9F0D0EFDC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94CE8-4F3C-4147-BF68-D0950B9DCAE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AutoShape 4" descr="Logo UEF">
            <a:extLst>
              <a:ext uri="{FF2B5EF4-FFF2-40B4-BE49-F238E27FC236}">
                <a16:creationId xmlns:a16="http://schemas.microsoft.com/office/drawing/2014/main" id="{FC7A0AB5-A05C-CE5F-D457-381F45CE7874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7" name="Picture 6" descr="GIỚI THIỆU CHUNG">
            <a:extLst>
              <a:ext uri="{FF2B5EF4-FFF2-40B4-BE49-F238E27FC236}">
                <a16:creationId xmlns:a16="http://schemas.microsoft.com/office/drawing/2014/main" id="{ED1D96AC-37B6-B2B6-055D-DAB58C1935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7" cstate="hq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56960" cy="80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08EA363-DAC3-228E-422E-E0286F7AD4D5}"/>
              </a:ext>
            </a:extLst>
          </p:cNvPr>
          <p:cNvSpPr/>
          <p:nvPr userDrawn="1"/>
        </p:nvSpPr>
        <p:spPr>
          <a:xfrm>
            <a:off x="0" y="6347401"/>
            <a:ext cx="12192000" cy="415636"/>
          </a:xfrm>
          <a:prstGeom prst="rect">
            <a:avLst/>
          </a:prstGeom>
          <a:gradFill flip="none" rotWithShape="1">
            <a:gsLst>
              <a:gs pos="0">
                <a:srgbClr val="EC6224"/>
              </a:gs>
              <a:gs pos="50000">
                <a:srgbClr val="DF311D"/>
              </a:gs>
              <a:gs pos="100000">
                <a:srgbClr val="C00000"/>
              </a:gs>
            </a:gsLst>
            <a:lin ang="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7CD67-CA01-913B-2112-57E4018AB225}"/>
              </a:ext>
            </a:extLst>
          </p:cNvPr>
          <p:cNvSpPr txBox="1"/>
          <p:nvPr userDrawn="1"/>
        </p:nvSpPr>
        <p:spPr>
          <a:xfrm>
            <a:off x="111789" y="6387476"/>
            <a:ext cx="3151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KHOA LÝ LUẬN CHÍNH TRỊ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D731FB-3C2E-7B2D-14F7-BD97936EF3CB}"/>
              </a:ext>
            </a:extLst>
          </p:cNvPr>
          <p:cNvSpPr txBox="1"/>
          <p:nvPr userDrawn="1"/>
        </p:nvSpPr>
        <p:spPr>
          <a:xfrm>
            <a:off x="6303818" y="6387476"/>
            <a:ext cx="59020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BỘ MÔN GDCT	</a:t>
            </a:r>
          </a:p>
        </p:txBody>
      </p:sp>
    </p:spTree>
    <p:extLst>
      <p:ext uri="{BB962C8B-B14F-4D97-AF65-F5344CB8AC3E}">
        <p14:creationId xmlns:p14="http://schemas.microsoft.com/office/powerpoint/2010/main" val="194720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500" b="0" i="0" u="none" kern="1200">
          <a:solidFill>
            <a:schemeClr val="tx1"/>
          </a:solidFill>
          <a:latin typeface="Arial 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8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allelogram 1">
            <a:extLst>
              <a:ext uri="{FF2B5EF4-FFF2-40B4-BE49-F238E27FC236}">
                <a16:creationId xmlns:a16="http://schemas.microsoft.com/office/drawing/2014/main" id="{F6ECBE12-B676-0149-5056-7862EF3DCABD}"/>
              </a:ext>
            </a:extLst>
          </p:cNvPr>
          <p:cNvSpPr/>
          <p:nvPr/>
        </p:nvSpPr>
        <p:spPr>
          <a:xfrm>
            <a:off x="4284133" y="1390932"/>
            <a:ext cx="2556934" cy="676198"/>
          </a:xfrm>
          <a:prstGeom prst="parallelogram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06A66-2F53-A43F-0369-BC468BFCF1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t="3572"/>
          <a:stretch/>
        </p:blipFill>
        <p:spPr>
          <a:xfrm>
            <a:off x="141402" y="619685"/>
            <a:ext cx="12050597" cy="589425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DEFB28-AFF8-63E1-4F6D-86EED7E73C13}"/>
              </a:ext>
            </a:extLst>
          </p:cNvPr>
          <p:cNvSpPr txBox="1"/>
          <p:nvPr/>
        </p:nvSpPr>
        <p:spPr>
          <a:xfrm>
            <a:off x="0" y="2241557"/>
            <a:ext cx="1219199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KHÁI</a:t>
            </a:r>
            <a:r>
              <a:rPr 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QUÁT</a:t>
            </a:r>
            <a:r>
              <a:rPr 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VỀ</a:t>
            </a:r>
            <a:r>
              <a:rPr 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r>
              <a:rPr 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NGHĨA</a:t>
            </a:r>
            <a:r>
              <a:rPr 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MÁC</a:t>
            </a:r>
            <a:r>
              <a:rPr 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4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LÊNIN</a:t>
            </a:r>
            <a:endParaRPr lang="en-US" sz="4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EF1A59-CF9E-230F-9034-A3D2FCB3515A}"/>
              </a:ext>
            </a:extLst>
          </p:cNvPr>
          <p:cNvSpPr txBox="1"/>
          <p:nvPr/>
        </p:nvSpPr>
        <p:spPr>
          <a:xfrm>
            <a:off x="0" y="1384047"/>
            <a:ext cx="12192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u="sng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4500" b="1" u="sng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1:</a:t>
            </a:r>
          </a:p>
        </p:txBody>
      </p:sp>
      <p:pic>
        <p:nvPicPr>
          <p:cNvPr id="9" name="Picture 8" descr="A group of men with different facial hair&#10;&#10;Description automatically generated">
            <a:extLst>
              <a:ext uri="{FF2B5EF4-FFF2-40B4-BE49-F238E27FC236}">
                <a16:creationId xmlns:a16="http://schemas.microsoft.com/office/drawing/2014/main" id="{3EF885AB-6E0A-6A28-7111-DC7A17052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348" y="3314611"/>
            <a:ext cx="4615303" cy="268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94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C44B82A-5339-3053-13B7-D68860C8C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" y="756671"/>
            <a:ext cx="12100560" cy="5770737"/>
          </a:xfrm>
        </p:spPr>
        <p:txBody>
          <a:bodyPr/>
          <a:lstStyle/>
          <a:p>
            <a:pPr marL="0" indent="0" algn="ctr">
              <a:lnSpc>
                <a:spcPct val="115000"/>
              </a:lnSpc>
              <a:spcBef>
                <a:spcPts val="600"/>
              </a:spcBef>
              <a:buNone/>
              <a:tabLst>
                <a:tab pos="5257800" algn="l"/>
              </a:tabLst>
            </a:pPr>
            <a:r>
              <a:rPr lang="it-IT" sz="2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MỤC TIÊU CỦA BÀI HỌC</a:t>
            </a:r>
          </a:p>
          <a:p>
            <a:pPr marL="0" indent="231775">
              <a:lnSpc>
                <a:spcPct val="115000"/>
              </a:lnSpc>
              <a:spcBef>
                <a:spcPts val="600"/>
              </a:spcBef>
              <a:buNone/>
              <a:tabLst>
                <a:tab pos="5257800" algn="l"/>
              </a:tabLst>
            </a:pP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Sau khi học xong bài này, người học đạt được:</a:t>
            </a:r>
            <a:endParaRPr lang="en-US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tabLst>
                <a:tab pos="5257800" algn="l"/>
              </a:tabLst>
            </a:pPr>
            <a:r>
              <a:rPr lang="pt-BR" sz="2400" b="1" i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Về kiến thức</a:t>
            </a:r>
            <a:r>
              <a:rPr lang="pt-BR" sz="2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Trình bày khái quát được quá trình hình thành và phát triển của chủ nghĩa Mác-Lênin qua các giai đoạn; </a:t>
            </a:r>
            <a:r>
              <a:rPr lang="vi-VN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phân tích được các nội dung trọng tâm 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của chủ nghĩa Mác-Lênin; nêu được vai trò nền tảng tư tưởng, kim chỉ nam của chủ nghĩa Mác-Lênin đối với cách mạng Việt Nam.</a:t>
            </a:r>
            <a:endParaRPr lang="en-US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tabLst>
                <a:tab pos="5257800" algn="l"/>
              </a:tabLst>
            </a:pPr>
            <a:r>
              <a:rPr lang="pt-BR" sz="2400" b="1" i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Về kỹ năng</a:t>
            </a:r>
            <a:r>
              <a:rPr lang="pt-BR" sz="2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it-IT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Có nhận thức đúng đắn, vận dụng được những kiến thức đã học về chủ nghĩa Mác-Lênin để giải quyết những vấn đề trong học tập và thực tiễn cuộc sống. </a:t>
            </a:r>
            <a:endParaRPr lang="en-US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tabLst>
                <a:tab pos="5257800" algn="l"/>
              </a:tabLst>
            </a:pPr>
            <a:r>
              <a:rPr lang="pt-BR" sz="2400" b="1" i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Về năng lực tự chủ và trách nhiệm</a:t>
            </a:r>
            <a:r>
              <a:rPr lang="pt-BR" sz="2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Có ý thức tích cực, sáng tạo, chủ động trong học tập và giải quyết các vấn đề của cuộc sống; </a:t>
            </a:r>
            <a:r>
              <a:rPr lang="it-IT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xây dựng thái độ học tập khoa học, đúng đắn, có bản lĩnh vững vàng và niềm tin vào con đường xây dựng Chủ nghĩa xã hội ở nước ta.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348640"/>
      </p:ext>
    </p:extLst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7B0BCFE-7E04-3656-7F7B-1827A836587D}"/>
              </a:ext>
            </a:extLst>
          </p:cNvPr>
          <p:cNvSpPr/>
          <p:nvPr/>
        </p:nvSpPr>
        <p:spPr>
          <a:xfrm>
            <a:off x="316962" y="2737101"/>
            <a:ext cx="2321736" cy="112298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NỘI DUNG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2412FEF-333E-B7C7-B148-5DB8BBC05BF2}"/>
              </a:ext>
            </a:extLst>
          </p:cNvPr>
          <p:cNvCxnSpPr>
            <a:cxnSpLocks/>
            <a:stCxn id="2" idx="3"/>
          </p:cNvCxnSpPr>
          <p:nvPr/>
        </p:nvCxnSpPr>
        <p:spPr>
          <a:xfrm flipV="1">
            <a:off x="2638698" y="1840281"/>
            <a:ext cx="1237969" cy="145831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956AA09-2795-98E9-5E3E-3450883FE140}"/>
              </a:ext>
            </a:extLst>
          </p:cNvPr>
          <p:cNvCxnSpPr>
            <a:cxnSpLocks/>
            <a:stCxn id="2" idx="3"/>
          </p:cNvCxnSpPr>
          <p:nvPr/>
        </p:nvCxnSpPr>
        <p:spPr>
          <a:xfrm>
            <a:off x="2638698" y="3298592"/>
            <a:ext cx="1237969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9DAE74C-A4F4-66E8-BF1A-B356553BE037}"/>
              </a:ext>
            </a:extLst>
          </p:cNvPr>
          <p:cNvCxnSpPr>
            <a:cxnSpLocks/>
            <a:stCxn id="2" idx="3"/>
          </p:cNvCxnSpPr>
          <p:nvPr/>
        </p:nvCxnSpPr>
        <p:spPr>
          <a:xfrm>
            <a:off x="2638698" y="3298592"/>
            <a:ext cx="1237969" cy="1726323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253AC88-3DF6-DD38-A6C8-046CF4ABB39F}"/>
              </a:ext>
            </a:extLst>
          </p:cNvPr>
          <p:cNvSpPr/>
          <p:nvPr/>
        </p:nvSpPr>
        <p:spPr>
          <a:xfrm>
            <a:off x="3903841" y="1350420"/>
            <a:ext cx="7998372" cy="1122982"/>
          </a:xfrm>
          <a:prstGeom prst="roundRect">
            <a:avLst/>
          </a:prstGeom>
          <a:solidFill>
            <a:srgbClr val="F58B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275" tIns="41275" rIns="41275" bIns="41275" numCol="1" spcCol="1270" anchor="ctr" anchorCtr="0">
            <a:noAutofit/>
          </a:bodyPr>
          <a:lstStyle/>
          <a:p>
            <a:pPr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1. </a:t>
            </a:r>
            <a:r>
              <a:rPr lang="vi-VN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KHÁI NIỆM CHỦ NGHĨA MÁC - LÊNIN </a:t>
            </a:r>
            <a:endParaRPr lang="en-US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85BB952-135F-09B9-51A4-7F7BF3217AD9}"/>
              </a:ext>
            </a:extLst>
          </p:cNvPr>
          <p:cNvSpPr/>
          <p:nvPr/>
        </p:nvSpPr>
        <p:spPr>
          <a:xfrm>
            <a:off x="3903841" y="2808731"/>
            <a:ext cx="7998372" cy="1122982"/>
          </a:xfrm>
          <a:prstGeom prst="roundRect">
            <a:avLst/>
          </a:prstGeom>
          <a:solidFill>
            <a:srgbClr val="F58B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275" tIns="41275" rIns="41275" bIns="41275" numCol="1" spcCol="1270" anchor="ctr" anchorCtr="0">
            <a:noAutofit/>
          </a:bodyPr>
          <a:lstStyle/>
          <a:p>
            <a:pPr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2. MỘT SỐ NỘI DUNG CƠ BẢN CỦA</a:t>
            </a:r>
            <a:endParaRPr lang="en-US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CHỦ NGHĨA MÁC-LÊNIN</a:t>
            </a:r>
            <a:endParaRPr lang="en-US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6019362-025F-091A-5599-71E0BCE7FC2B}"/>
              </a:ext>
            </a:extLst>
          </p:cNvPr>
          <p:cNvSpPr/>
          <p:nvPr/>
        </p:nvSpPr>
        <p:spPr>
          <a:xfrm>
            <a:off x="3903841" y="4424695"/>
            <a:ext cx="7998372" cy="1343700"/>
          </a:xfrm>
          <a:prstGeom prst="roundRect">
            <a:avLst/>
          </a:prstGeom>
          <a:solidFill>
            <a:srgbClr val="F58B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275" tIns="41275" rIns="41275" bIns="41275" numCol="1" spcCol="1270" anchor="ctr" anchorCtr="0">
            <a:noAutofit/>
          </a:bodyPr>
          <a:lstStyle/>
          <a:p>
            <a:pPr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3. VAI TRÒ NỀN TẢNG TƯ TƯỞNG,</a:t>
            </a:r>
            <a:endParaRPr lang="en-US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KIM CHỈ NAM CHO HÀNH ĐỘNG LÝ LUẬN</a:t>
            </a:r>
            <a:endParaRPr lang="en-US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CỦA</a:t>
            </a:r>
            <a:r>
              <a:rPr lang="en-US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vi-VN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CHỦ NGHĨA MÁC – LÊNIN</a:t>
            </a:r>
            <a:endParaRPr lang="en-US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61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/>
          <p:cNvSpPr>
            <a:spLocks noGrp="1"/>
          </p:cNvSpPr>
          <p:nvPr>
            <p:ph type="title"/>
          </p:nvPr>
        </p:nvSpPr>
        <p:spPr>
          <a:xfrm>
            <a:off x="1328184" y="749008"/>
            <a:ext cx="7815816" cy="1436814"/>
          </a:xfrm>
          <a:prstGeom prst="roundRect">
            <a:avLst/>
          </a:prstGeom>
          <a:solidFill>
            <a:srgbClr val="F79B2D"/>
          </a:solidFill>
          <a:ln>
            <a:miter lim="800000"/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 </a:t>
            </a:r>
            <a:r>
              <a:rPr lang="vi-VN" sz="32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Khái niệm và nguồn gốc hình thành</a:t>
            </a:r>
            <a:br>
              <a:rPr lang="en-US" sz="32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</a:br>
            <a:r>
              <a:rPr lang="en-US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1.1.1. </a:t>
            </a:r>
            <a:r>
              <a:rPr lang="vi-VN" sz="3100" b="1" i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Khái niệm</a:t>
            </a:r>
            <a:endParaRPr lang="en-US" sz="3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0645" name="Content Placeholder 2"/>
          <p:cNvSpPr>
            <a:spLocks noGrp="1" noChangeArrowheads="1"/>
          </p:cNvSpPr>
          <p:nvPr>
            <p:ph idx="1"/>
          </p:nvPr>
        </p:nvSpPr>
        <p:spPr>
          <a:xfrm>
            <a:off x="353301" y="2490622"/>
            <a:ext cx="11029403" cy="3232260"/>
          </a:xfrm>
        </p:spPr>
        <p:txBody>
          <a:bodyPr/>
          <a:lstStyle/>
          <a:p>
            <a:pPr marL="0" indent="393700" algn="just">
              <a:lnSpc>
                <a:spcPct val="120000"/>
              </a:lnSpc>
              <a:buFontTx/>
              <a:buNone/>
            </a:pP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nghĩa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Mác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Lênin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C.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Mác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Ph.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Ăngghen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sáng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lập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giữa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thế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kỷ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XIX,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V.I.Lênin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bổ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phát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triển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hoàn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thiện</a:t>
            </a:r>
            <a:r>
              <a:rPr lang="en-US" altLang="vi-VN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thế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kỷ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XX.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luận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khoa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về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tiêu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con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biện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nghiệp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giải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phóng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GCCN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giải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phóng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xã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con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xây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dựng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xã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CN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8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sản</a:t>
            </a:r>
            <a:r>
              <a:rPr lang="en-US" altLang="vi-VN" sz="28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40646" name="AutoShape 2" descr="Chủ nghĩa Mác – Lênin liệu đã lỗi thời? | C. Mác; Ph. Ăngghen ..."/>
          <p:cNvSpPr>
            <a:spLocks noChangeAspect="1" noChangeArrowheads="1"/>
          </p:cNvSpPr>
          <p:nvPr/>
        </p:nvSpPr>
        <p:spPr bwMode="auto">
          <a:xfrm>
            <a:off x="167322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vi-VN" altLang="vi-V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40647" name="AutoShape 4" descr="Chủ nghĩa Mác – Lênin liệu đã lỗi thời? | C. Mác; Ph. Ăngghen ..."/>
          <p:cNvSpPr>
            <a:spLocks noChangeAspect="1" noChangeArrowheads="1"/>
          </p:cNvSpPr>
          <p:nvPr/>
        </p:nvSpPr>
        <p:spPr bwMode="auto">
          <a:xfrm>
            <a:off x="182562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vi-VN" altLang="vi-V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40648" name="AutoShape 6" descr="Chủ nghĩa Mác – Lênin liệu đã lỗi thời? | C. Mác; Ph. Ăngghen ..."/>
          <p:cNvSpPr>
            <a:spLocks noChangeAspect="1" noChangeArrowheads="1"/>
          </p:cNvSpPr>
          <p:nvPr/>
        </p:nvSpPr>
        <p:spPr bwMode="auto">
          <a:xfrm>
            <a:off x="197802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vi-VN" altLang="vi-V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40649" name="AutoShape 8" descr="Chủ nghĩa Mác – Lênin liệu đã lỗi thời? | C. Mác; Ph. Ăngghen ..."/>
          <p:cNvSpPr>
            <a:spLocks noChangeAspect="1" noChangeArrowheads="1"/>
          </p:cNvSpPr>
          <p:nvPr/>
        </p:nvSpPr>
        <p:spPr bwMode="auto">
          <a:xfrm>
            <a:off x="2130425" y="3127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vi-VN" altLang="vi-V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1228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0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0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0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4064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over">
            <a:extLst>
              <a:ext uri="{FF2B5EF4-FFF2-40B4-BE49-F238E27FC236}">
                <a16:creationId xmlns:a16="http://schemas.microsoft.com/office/drawing/2014/main" id="{63B0A35B-9D51-4683-E1BF-96B70F6C80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782" y="2714419"/>
            <a:ext cx="6814882" cy="344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Cover">
            <a:extLst>
              <a:ext uri="{FF2B5EF4-FFF2-40B4-BE49-F238E27FC236}">
                <a16:creationId xmlns:a16="http://schemas.microsoft.com/office/drawing/2014/main" id="{0B8A932D-DD8C-BD7A-3081-DC9AA2CB7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854" y="2624690"/>
            <a:ext cx="6635425" cy="1924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Cover">
            <a:extLst>
              <a:ext uri="{FF2B5EF4-FFF2-40B4-BE49-F238E27FC236}">
                <a16:creationId xmlns:a16="http://schemas.microsoft.com/office/drawing/2014/main" id="{BEED3223-4985-D292-AAAB-102807C6D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691" y="2116228"/>
            <a:ext cx="6527751" cy="1160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Cover">
            <a:extLst>
              <a:ext uri="{FF2B5EF4-FFF2-40B4-BE49-F238E27FC236}">
                <a16:creationId xmlns:a16="http://schemas.microsoft.com/office/drawing/2014/main" id="{C54BFA21-A8EF-3601-5CC2-C86573B38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176" y="408395"/>
            <a:ext cx="6357267" cy="264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3">
            <a:extLst>
              <a:ext uri="{FF2B5EF4-FFF2-40B4-BE49-F238E27FC236}">
                <a16:creationId xmlns:a16="http://schemas.microsoft.com/office/drawing/2014/main" id="{7EE059A4-F817-3C87-C8CD-C15C09B7B634}"/>
              </a:ext>
            </a:extLst>
          </p:cNvPr>
          <p:cNvSpPr txBox="1">
            <a:spLocks/>
          </p:cNvSpPr>
          <p:nvPr/>
        </p:nvSpPr>
        <p:spPr>
          <a:xfrm>
            <a:off x="1626567" y="1730395"/>
            <a:ext cx="3050941" cy="2644001"/>
          </a:xfrm>
          <a:prstGeom prst="roundRect">
            <a:avLst/>
          </a:prstGeom>
          <a:solidFill>
            <a:srgbClr val="F79B2D"/>
          </a:solidFill>
          <a:ln>
            <a:noFill/>
            <a:miter lim="800000"/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b="0" i="0" u="none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1.1.2.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Nguồn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gốc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hình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thành</a:t>
            </a:r>
            <a:endPara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51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A9D3C652-65C6-653D-438D-A89C1D9F9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0725" y="1125351"/>
            <a:ext cx="5670550" cy="881063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ĐIỀU KIỆN KINH TẾ – XÃ HỘI</a:t>
            </a:r>
          </a:p>
        </p:txBody>
      </p:sp>
      <p:sp>
        <p:nvSpPr>
          <p:cNvPr id="7" name="AutoShape 11">
            <a:extLst>
              <a:ext uri="{FF2B5EF4-FFF2-40B4-BE49-F238E27FC236}">
                <a16:creationId xmlns:a16="http://schemas.microsoft.com/office/drawing/2014/main" id="{7FB49731-2682-0B34-2A7A-F879780CF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363" y="3391750"/>
            <a:ext cx="2915472" cy="2240089"/>
          </a:xfrm>
          <a:prstGeom prst="roundRect">
            <a:avLst>
              <a:gd name="adj" fmla="val 16667"/>
            </a:avLst>
          </a:prstGeom>
          <a:solidFill>
            <a:srgbClr val="F79B2D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thức</a:t>
            </a:r>
            <a:endParaRPr lang="en-US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sản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xuất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TBCN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phát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triển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AutoShape 10">
            <a:extLst>
              <a:ext uri="{FF2B5EF4-FFF2-40B4-BE49-F238E27FC236}">
                <a16:creationId xmlns:a16="http://schemas.microsoft.com/office/drawing/2014/main" id="{9AB53678-2756-02B4-CC4B-873DC2821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8263" y="3415121"/>
            <a:ext cx="2915473" cy="2240088"/>
          </a:xfrm>
          <a:prstGeom prst="roundRect">
            <a:avLst>
              <a:gd name="adj" fmla="val 16667"/>
            </a:avLst>
          </a:prstGeom>
          <a:solidFill>
            <a:srgbClr val="F79B2D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GCVS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bước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lên</a:t>
            </a:r>
            <a:endParaRPr lang="en-US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vũ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đài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chính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trị  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Line 12">
            <a:extLst>
              <a:ext uri="{FF2B5EF4-FFF2-40B4-BE49-F238E27FC236}">
                <a16:creationId xmlns:a16="http://schemas.microsoft.com/office/drawing/2014/main" id="{760C7855-E63B-3443-3A89-3416DA96215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94099" y="2441130"/>
            <a:ext cx="7640249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Line 13">
            <a:extLst>
              <a:ext uri="{FF2B5EF4-FFF2-40B4-BE49-F238E27FC236}">
                <a16:creationId xmlns:a16="http://schemas.microsoft.com/office/drawing/2014/main" id="{96456793-F1BC-F581-44A2-F10EF920078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94099" y="2448165"/>
            <a:ext cx="0" cy="943585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AutoShape 10">
            <a:extLst>
              <a:ext uri="{FF2B5EF4-FFF2-40B4-BE49-F238E27FC236}">
                <a16:creationId xmlns:a16="http://schemas.microsoft.com/office/drawing/2014/main" id="{AC7A8EC1-4B14-F907-CCE1-EFE3DBCF2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0164" y="3391750"/>
            <a:ext cx="2915473" cy="2263459"/>
          </a:xfrm>
          <a:prstGeom prst="roundRect">
            <a:avLst>
              <a:gd name="adj" fmla="val 16667"/>
            </a:avLst>
          </a:prstGeom>
          <a:solidFill>
            <a:srgbClr val="F79B2D"/>
          </a:solidFill>
          <a:ln w="952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lvl="0" algn="ctr" defTabSz="914286">
              <a:defRPr/>
            </a:pP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Thực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tiễn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mạng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GCVS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cơ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sở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chủ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yếu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sự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đời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CN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Mác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Line 14">
            <a:extLst>
              <a:ext uri="{FF2B5EF4-FFF2-40B4-BE49-F238E27FC236}">
                <a16:creationId xmlns:a16="http://schemas.microsoft.com/office/drawing/2014/main" id="{7A527D9C-6339-C338-8940-CB266A0BF020}"/>
              </a:ext>
            </a:extLst>
          </p:cNvPr>
          <p:cNvSpPr>
            <a:spLocks noChangeShapeType="1"/>
          </p:cNvSpPr>
          <p:nvPr/>
        </p:nvSpPr>
        <p:spPr bwMode="auto">
          <a:xfrm>
            <a:off x="6120891" y="2006414"/>
            <a:ext cx="0" cy="1422586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Line 13">
            <a:extLst>
              <a:ext uri="{FF2B5EF4-FFF2-40B4-BE49-F238E27FC236}">
                <a16:creationId xmlns:a16="http://schemas.microsoft.com/office/drawing/2014/main" id="{860F1C0F-E5BB-030A-D572-FAB3579B3E19}"/>
              </a:ext>
            </a:extLst>
          </p:cNvPr>
          <p:cNvSpPr>
            <a:spLocks noChangeShapeType="1"/>
          </p:cNvSpPr>
          <p:nvPr/>
        </p:nvSpPr>
        <p:spPr bwMode="auto">
          <a:xfrm>
            <a:off x="9934348" y="2441130"/>
            <a:ext cx="0" cy="943585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78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5">
            <a:extLst>
              <a:ext uri="{FF2B5EF4-FFF2-40B4-BE49-F238E27FC236}">
                <a16:creationId xmlns:a16="http://schemas.microsoft.com/office/drawing/2014/main" id="{C0300B11-65CF-0FDA-584F-A6BEEDD061EF}"/>
              </a:ext>
            </a:extLst>
          </p:cNvPr>
          <p:cNvGrpSpPr>
            <a:grpSpLocks/>
          </p:cNvGrpSpPr>
          <p:nvPr/>
        </p:nvGrpSpPr>
        <p:grpSpPr bwMode="auto">
          <a:xfrm>
            <a:off x="465425" y="1103407"/>
            <a:ext cx="3017467" cy="4790430"/>
            <a:chOff x="3600" y="816"/>
            <a:chExt cx="2160" cy="2994"/>
          </a:xfrm>
        </p:grpSpPr>
        <p:sp>
          <p:nvSpPr>
            <p:cNvPr id="12" name="Text Box 5" descr="Parchment">
              <a:extLst>
                <a:ext uri="{FF2B5EF4-FFF2-40B4-BE49-F238E27FC236}">
                  <a16:creationId xmlns:a16="http://schemas.microsoft.com/office/drawing/2014/main" id="{140C741E-0194-8BEE-457E-9743662A60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3491"/>
              <a:ext cx="2160" cy="319"/>
            </a:xfrm>
            <a:prstGeom prst="round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286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LÒ LUYỆN KIM</a:t>
              </a:r>
            </a:p>
          </p:txBody>
        </p:sp>
        <p:pic>
          <p:nvPicPr>
            <p:cNvPr id="13" name="Picture 43" descr="f76b756b2026dea6da72faad221dac02">
              <a:extLst>
                <a:ext uri="{FF2B5EF4-FFF2-40B4-BE49-F238E27FC236}">
                  <a16:creationId xmlns:a16="http://schemas.microsoft.com/office/drawing/2014/main" id="{2BCADCA8-2912-2E0E-94E0-F8FB964316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" y="816"/>
              <a:ext cx="2160" cy="2505"/>
            </a:xfrm>
            <a:prstGeom prst="round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Group 45">
            <a:extLst>
              <a:ext uri="{FF2B5EF4-FFF2-40B4-BE49-F238E27FC236}">
                <a16:creationId xmlns:a16="http://schemas.microsoft.com/office/drawing/2014/main" id="{3EE61E7B-DE75-B206-0F10-55443600F610}"/>
              </a:ext>
            </a:extLst>
          </p:cNvPr>
          <p:cNvGrpSpPr>
            <a:grpSpLocks/>
          </p:cNvGrpSpPr>
          <p:nvPr/>
        </p:nvGrpSpPr>
        <p:grpSpPr bwMode="auto">
          <a:xfrm>
            <a:off x="4036629" y="1095953"/>
            <a:ext cx="3963994" cy="4797884"/>
            <a:chOff x="3418" y="1455"/>
            <a:chExt cx="2524" cy="2787"/>
          </a:xfrm>
        </p:grpSpPr>
        <p:sp>
          <p:nvSpPr>
            <p:cNvPr id="15" name="Text Box 5" descr="Parchment">
              <a:extLst>
                <a:ext uri="{FF2B5EF4-FFF2-40B4-BE49-F238E27FC236}">
                  <a16:creationId xmlns:a16="http://schemas.microsoft.com/office/drawing/2014/main" id="{8289A9AA-1E60-4B90-DF89-B21498B167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18" y="3945"/>
              <a:ext cx="2524" cy="297"/>
            </a:xfrm>
            <a:prstGeom prst="round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286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CHẾ TẠO MÁY CÔNG CỤ</a:t>
              </a:r>
            </a:p>
          </p:txBody>
        </p:sp>
        <p:pic>
          <p:nvPicPr>
            <p:cNvPr id="16" name="Picture 43" descr="02">
              <a:extLst>
                <a:ext uri="{FF2B5EF4-FFF2-40B4-BE49-F238E27FC236}">
                  <a16:creationId xmlns:a16="http://schemas.microsoft.com/office/drawing/2014/main" id="{63B54CF9-99C2-C534-85D5-1C37217C33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" y="1455"/>
              <a:ext cx="2160" cy="2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343A3DA-80DC-B8C8-E2A2-03B74C6CA6C1}"/>
              </a:ext>
            </a:extLst>
          </p:cNvPr>
          <p:cNvGrpSpPr/>
          <p:nvPr/>
        </p:nvGrpSpPr>
        <p:grpSpPr>
          <a:xfrm>
            <a:off x="8494473" y="1200166"/>
            <a:ext cx="3412740" cy="4693671"/>
            <a:chOff x="8410067" y="1200166"/>
            <a:chExt cx="3412740" cy="4693671"/>
          </a:xfrm>
        </p:grpSpPr>
        <p:pic>
          <p:nvPicPr>
            <p:cNvPr id="18" name="Picture 2" descr="watteng">
              <a:extLst>
                <a:ext uri="{FF2B5EF4-FFF2-40B4-BE49-F238E27FC236}">
                  <a16:creationId xmlns:a16="http://schemas.microsoft.com/office/drawing/2014/main" id="{8F946476-55C5-7772-3589-CE8C324818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90705" y="1200166"/>
              <a:ext cx="3051464" cy="3911266"/>
            </a:xfrm>
            <a:prstGeom prst="round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 Box 5" descr="Parchment">
              <a:extLst>
                <a:ext uri="{FF2B5EF4-FFF2-40B4-BE49-F238E27FC236}">
                  <a16:creationId xmlns:a16="http://schemas.microsoft.com/office/drawing/2014/main" id="{6E8BBD1B-8107-6459-FE5C-98E1D0A711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10067" y="5383059"/>
              <a:ext cx="3412740" cy="510778"/>
            </a:xfrm>
            <a:prstGeom prst="round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286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MÁY HƠI NƯỚC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9778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A86F854-74A5-B9C3-07F6-83499903CCAB}"/>
              </a:ext>
            </a:extLst>
          </p:cNvPr>
          <p:cNvGrpSpPr/>
          <p:nvPr/>
        </p:nvGrpSpPr>
        <p:grpSpPr>
          <a:xfrm>
            <a:off x="680059" y="873611"/>
            <a:ext cx="3017467" cy="4964726"/>
            <a:chOff x="465425" y="873611"/>
            <a:chExt cx="3017467" cy="4964726"/>
          </a:xfrm>
        </p:grpSpPr>
        <p:sp>
          <p:nvSpPr>
            <p:cNvPr id="9" name="Text Box 5" descr="Parchment">
              <a:extLst>
                <a:ext uri="{FF2B5EF4-FFF2-40B4-BE49-F238E27FC236}">
                  <a16:creationId xmlns:a16="http://schemas.microsoft.com/office/drawing/2014/main" id="{0EDCC407-7543-62B9-02C8-F05E4EA2B0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425" y="5327934"/>
              <a:ext cx="3017467" cy="510403"/>
            </a:xfrm>
            <a:prstGeom prst="round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286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24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ĐẦU MÁY XE LỬA</a:t>
              </a:r>
              <a:endPara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pic>
          <p:nvPicPr>
            <p:cNvPr id="10" name="Picture 50" descr="stephensonsrocket_tcm4-139821">
              <a:extLst>
                <a:ext uri="{FF2B5EF4-FFF2-40B4-BE49-F238E27FC236}">
                  <a16:creationId xmlns:a16="http://schemas.microsoft.com/office/drawing/2014/main" id="{271A84DD-8EF8-2905-D5A4-2432CDDB65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765" y="873611"/>
              <a:ext cx="2854786" cy="4237821"/>
            </a:xfrm>
            <a:prstGeom prst="round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2A02A5-0F09-BB17-26D5-81843E11E3C3}"/>
              </a:ext>
            </a:extLst>
          </p:cNvPr>
          <p:cNvGrpSpPr/>
          <p:nvPr/>
        </p:nvGrpSpPr>
        <p:grpSpPr>
          <a:xfrm>
            <a:off x="4668607" y="873611"/>
            <a:ext cx="2854786" cy="4964726"/>
            <a:chOff x="4376293" y="929111"/>
            <a:chExt cx="2854786" cy="4964726"/>
          </a:xfrm>
        </p:grpSpPr>
        <p:sp>
          <p:nvSpPr>
            <p:cNvPr id="12" name="Text Box 5" descr="Parchment">
              <a:extLst>
                <a:ext uri="{FF2B5EF4-FFF2-40B4-BE49-F238E27FC236}">
                  <a16:creationId xmlns:a16="http://schemas.microsoft.com/office/drawing/2014/main" id="{1076FF59-C235-8301-0F44-08E5A031A4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76293" y="5382545"/>
              <a:ext cx="2854785" cy="511292"/>
            </a:xfrm>
            <a:prstGeom prst="round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286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24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ĐIỆN THOẠI</a:t>
              </a:r>
              <a:endPara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pic>
          <p:nvPicPr>
            <p:cNvPr id="13" name="Picture 51" descr="230311phone-3">
              <a:extLst>
                <a:ext uri="{FF2B5EF4-FFF2-40B4-BE49-F238E27FC236}">
                  <a16:creationId xmlns:a16="http://schemas.microsoft.com/office/drawing/2014/main" id="{59FCFE7B-7C35-098F-7D1A-033A9DBE43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6294" y="929111"/>
              <a:ext cx="2854785" cy="4237821"/>
            </a:xfrm>
            <a:prstGeom prst="round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C617AFD-11CA-6F6A-D7E0-3E9A5116F2ED}"/>
              </a:ext>
            </a:extLst>
          </p:cNvPr>
          <p:cNvGrpSpPr/>
          <p:nvPr/>
        </p:nvGrpSpPr>
        <p:grpSpPr>
          <a:xfrm>
            <a:off x="8494473" y="873611"/>
            <a:ext cx="3188745" cy="4964726"/>
            <a:chOff x="8606470" y="873097"/>
            <a:chExt cx="3188745" cy="4964726"/>
          </a:xfrm>
        </p:grpSpPr>
        <p:sp>
          <p:nvSpPr>
            <p:cNvPr id="15" name="Text Box 5" descr="Parchment">
              <a:extLst>
                <a:ext uri="{FF2B5EF4-FFF2-40B4-BE49-F238E27FC236}">
                  <a16:creationId xmlns:a16="http://schemas.microsoft.com/office/drawing/2014/main" id="{7225F5D9-8FC0-A362-2972-3D4DE31F2B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06470" y="5327045"/>
              <a:ext cx="3188745" cy="510778"/>
            </a:xfrm>
            <a:prstGeom prst="round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286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MÁY NÔNG NGHIỆP</a:t>
              </a:r>
            </a:p>
          </p:txBody>
        </p:sp>
        <p:pic>
          <p:nvPicPr>
            <p:cNvPr id="16" name="Picture 4" descr="thomas_newcomen">
              <a:extLst>
                <a:ext uri="{FF2B5EF4-FFF2-40B4-BE49-F238E27FC236}">
                  <a16:creationId xmlns:a16="http://schemas.microsoft.com/office/drawing/2014/main" id="{D32E5137-0D3B-966D-0CBB-61EBFA6398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73449" y="873097"/>
              <a:ext cx="2854786" cy="4237821"/>
            </a:xfrm>
            <a:prstGeom prst="round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87679941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ong_nhan_anh_dua_hien_chuong_den_quoc_hoi_500">
            <a:extLst>
              <a:ext uri="{FF2B5EF4-FFF2-40B4-BE49-F238E27FC236}">
                <a16:creationId xmlns:a16="http://schemas.microsoft.com/office/drawing/2014/main" id="{C7930C59-A402-A6F4-CA6D-D76E2DE661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436" y="583809"/>
            <a:ext cx="8753128" cy="4829604"/>
          </a:xfrm>
          <a:prstGeom prst="round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 descr="Parchment">
            <a:extLst>
              <a:ext uri="{FF2B5EF4-FFF2-40B4-BE49-F238E27FC236}">
                <a16:creationId xmlns:a16="http://schemas.microsoft.com/office/drawing/2014/main" id="{B6C491E7-716C-767D-8F2A-4371B406A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60" y="5622585"/>
            <a:ext cx="7162679" cy="510778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286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Phong </a:t>
            </a:r>
            <a:r>
              <a:rPr lang="en-US" altLang="en-US" sz="2400" dirty="0" err="1">
                <a:solidFill>
                  <a:srgbClr val="0000FF"/>
                </a:solidFill>
                <a:latin typeface="Arial" panose="020B0604020202020204" pitchFamily="34" charset="0"/>
              </a:rPr>
              <a:t>trào</a:t>
            </a:r>
            <a:r>
              <a:rPr lang="en-US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0000FF"/>
                </a:solidFill>
                <a:latin typeface="Arial" panose="020B0604020202020204" pitchFamily="34" charset="0"/>
              </a:rPr>
              <a:t>Hiến</a:t>
            </a:r>
            <a:r>
              <a:rPr lang="en-US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0000FF"/>
                </a:solidFill>
                <a:latin typeface="Arial" panose="020B0604020202020204" pitchFamily="34" charset="0"/>
              </a:rPr>
              <a:t>chương</a:t>
            </a:r>
            <a:r>
              <a:rPr lang="en-US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 ở Anh (1835 – 1848)</a:t>
            </a:r>
            <a:endParaRPr kumimoji="0" lang="en-US" altLang="en-US" sz="240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941583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>
            <a:extLst>
              <a:ext uri="{FF2B5EF4-FFF2-40B4-BE49-F238E27FC236}">
                <a16:creationId xmlns:a16="http://schemas.microsoft.com/office/drawing/2014/main" id="{6F3E1EBB-6F45-C725-C3B3-7D31F7CC2C5A}"/>
              </a:ext>
            </a:extLst>
          </p:cNvPr>
          <p:cNvGrpSpPr>
            <a:grpSpLocks/>
          </p:cNvGrpSpPr>
          <p:nvPr/>
        </p:nvGrpSpPr>
        <p:grpSpPr bwMode="auto">
          <a:xfrm>
            <a:off x="48943" y="4657867"/>
            <a:ext cx="6923505" cy="957262"/>
            <a:chOff x="692" y="3312"/>
            <a:chExt cx="2402" cy="358"/>
          </a:xfrm>
        </p:grpSpPr>
        <p:sp>
          <p:nvSpPr>
            <p:cNvPr id="18" name="Freeform 24">
              <a:extLst>
                <a:ext uri="{FF2B5EF4-FFF2-40B4-BE49-F238E27FC236}">
                  <a16:creationId xmlns:a16="http://schemas.microsoft.com/office/drawing/2014/main" id="{A1BA01D8-29FA-CE5F-E558-CD08F20F5A0A}"/>
                </a:ext>
              </a:extLst>
            </p:cNvPr>
            <p:cNvSpPr>
              <a:spLocks/>
            </p:cNvSpPr>
            <p:nvPr/>
          </p:nvSpPr>
          <p:spPr bwMode="gray">
            <a:xfrm>
              <a:off x="2755" y="3312"/>
              <a:ext cx="339" cy="358"/>
            </a:xfrm>
            <a:custGeom>
              <a:avLst/>
              <a:gdLst>
                <a:gd name="T0" fmla="*/ 17291 w 308"/>
                <a:gd name="T1" fmla="*/ 2 h 444"/>
                <a:gd name="T2" fmla="*/ 0 w 308"/>
                <a:gd name="T3" fmla="*/ 2 h 444"/>
                <a:gd name="T4" fmla="*/ 0 w 308"/>
                <a:gd name="T5" fmla="*/ 2 h 444"/>
                <a:gd name="T6" fmla="*/ 17291 w 308"/>
                <a:gd name="T7" fmla="*/ 0 h 444"/>
                <a:gd name="T8" fmla="*/ 17291 w 308"/>
                <a:gd name="T9" fmla="*/ 2 h 4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8" h="444">
                  <a:moveTo>
                    <a:pt x="308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2"/>
                  </a:lnTo>
                  <a:close/>
                </a:path>
              </a:pathLst>
            </a:custGeom>
            <a:gradFill rotWithShape="1">
              <a:gsLst>
                <a:gs pos="0">
                  <a:srgbClr val="433206"/>
                </a:gs>
                <a:gs pos="50000">
                  <a:srgbClr val="906B0E"/>
                </a:gs>
                <a:gs pos="100000">
                  <a:srgbClr val="433206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1D1D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21" name="Freeform 25">
              <a:extLst>
                <a:ext uri="{FF2B5EF4-FFF2-40B4-BE49-F238E27FC236}">
                  <a16:creationId xmlns:a16="http://schemas.microsoft.com/office/drawing/2014/main" id="{45989FB4-DE68-9A36-3F2E-0A5007CDECC2}"/>
                </a:ext>
              </a:extLst>
            </p:cNvPr>
            <p:cNvSpPr>
              <a:spLocks/>
            </p:cNvSpPr>
            <p:nvPr/>
          </p:nvSpPr>
          <p:spPr bwMode="gray">
            <a:xfrm>
              <a:off x="697" y="3314"/>
              <a:ext cx="2397" cy="228"/>
            </a:xfrm>
            <a:custGeom>
              <a:avLst/>
              <a:gdLst>
                <a:gd name="T0" fmla="*/ 100707 w 2180"/>
                <a:gd name="T1" fmla="*/ 2 h 284"/>
                <a:gd name="T2" fmla="*/ 0 w 2180"/>
                <a:gd name="T3" fmla="*/ 2 h 284"/>
                <a:gd name="T4" fmla="*/ 23997 w 2180"/>
                <a:gd name="T5" fmla="*/ 0 h 284"/>
                <a:gd name="T6" fmla="*/ 117323 w 2180"/>
                <a:gd name="T7" fmla="*/ 0 h 284"/>
                <a:gd name="T8" fmla="*/ 100707 w 2180"/>
                <a:gd name="T9" fmla="*/ 2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80" h="284">
                  <a:moveTo>
                    <a:pt x="187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2180" y="0"/>
                  </a:lnTo>
                  <a:lnTo>
                    <a:pt x="1872" y="284"/>
                  </a:lnTo>
                  <a:close/>
                </a:path>
              </a:pathLst>
            </a:custGeom>
            <a:solidFill>
              <a:srgbClr val="F2E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80808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23" name="Rectangle 26">
              <a:extLst>
                <a:ext uri="{FF2B5EF4-FFF2-40B4-BE49-F238E27FC236}">
                  <a16:creationId xmlns:a16="http://schemas.microsoft.com/office/drawing/2014/main" id="{FA3227BD-12AE-24D7-AF45-B401746E395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92" y="3543"/>
              <a:ext cx="2063" cy="126"/>
            </a:xfrm>
            <a:prstGeom prst="rect">
              <a:avLst/>
            </a:prstGeom>
            <a:gradFill rotWithShape="1">
              <a:gsLst>
                <a:gs pos="0">
                  <a:srgbClr val="977514"/>
                </a:gs>
                <a:gs pos="50000">
                  <a:srgbClr val="D0A11C"/>
                </a:gs>
                <a:gs pos="100000">
                  <a:srgbClr val="97751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286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T</a:t>
              </a:r>
              <a:r>
                <a:rPr kumimoji="0" lang="vi-V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Ư TƯỞNG NHÂN LOẠI</a:t>
              </a:r>
              <a:endPara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sp>
        <p:nvSpPr>
          <p:cNvPr id="24" name="Freeform 12">
            <a:extLst>
              <a:ext uri="{FF2B5EF4-FFF2-40B4-BE49-F238E27FC236}">
                <a16:creationId xmlns:a16="http://schemas.microsoft.com/office/drawing/2014/main" id="{B6E0F0ED-B6DD-7AFC-7BD6-23143E277768}"/>
              </a:ext>
            </a:extLst>
          </p:cNvPr>
          <p:cNvSpPr>
            <a:spLocks/>
          </p:cNvSpPr>
          <p:nvPr/>
        </p:nvSpPr>
        <p:spPr bwMode="gray">
          <a:xfrm rot="1610498">
            <a:off x="6253556" y="2935578"/>
            <a:ext cx="1398802" cy="2142890"/>
          </a:xfrm>
          <a:custGeom>
            <a:avLst/>
            <a:gdLst>
              <a:gd name="T0" fmla="*/ 2147483647 w 1824"/>
              <a:gd name="T1" fmla="*/ 2147483647 h 2648"/>
              <a:gd name="T2" fmla="*/ 2147483647 w 1824"/>
              <a:gd name="T3" fmla="*/ 2147483647 h 2648"/>
              <a:gd name="T4" fmla="*/ 2147483647 w 1824"/>
              <a:gd name="T5" fmla="*/ 2147483647 h 2648"/>
              <a:gd name="T6" fmla="*/ 2147483647 w 1824"/>
              <a:gd name="T7" fmla="*/ 2147483647 h 2648"/>
              <a:gd name="T8" fmla="*/ 2147483647 w 1824"/>
              <a:gd name="T9" fmla="*/ 2147483647 h 2648"/>
              <a:gd name="T10" fmla="*/ 2147483647 w 1824"/>
              <a:gd name="T11" fmla="*/ 2147483647 h 2648"/>
              <a:gd name="T12" fmla="*/ 2147483647 w 1824"/>
              <a:gd name="T13" fmla="*/ 2147483647 h 2648"/>
              <a:gd name="T14" fmla="*/ 2147483647 w 1824"/>
              <a:gd name="T15" fmla="*/ 2147483647 h 2648"/>
              <a:gd name="T16" fmla="*/ 2147483647 w 1824"/>
              <a:gd name="T17" fmla="*/ 2147483647 h 2648"/>
              <a:gd name="T18" fmla="*/ 2147483647 w 1824"/>
              <a:gd name="T19" fmla="*/ 2147483647 h 2648"/>
              <a:gd name="T20" fmla="*/ 2147483647 w 1824"/>
              <a:gd name="T21" fmla="*/ 2147483647 h 2648"/>
              <a:gd name="T22" fmla="*/ 2147483647 w 1824"/>
              <a:gd name="T23" fmla="*/ 2147483647 h 2648"/>
              <a:gd name="T24" fmla="*/ 2147483647 w 1824"/>
              <a:gd name="T25" fmla="*/ 2147483647 h 2648"/>
              <a:gd name="T26" fmla="*/ 2147483647 w 1824"/>
              <a:gd name="T27" fmla="*/ 2147483647 h 2648"/>
              <a:gd name="T28" fmla="*/ 2147483647 w 1824"/>
              <a:gd name="T29" fmla="*/ 2147483647 h 2648"/>
              <a:gd name="T30" fmla="*/ 2147483647 w 1824"/>
              <a:gd name="T31" fmla="*/ 2147483647 h 2648"/>
              <a:gd name="T32" fmla="*/ 2147483647 w 1824"/>
              <a:gd name="T33" fmla="*/ 2147483647 h 2648"/>
              <a:gd name="T34" fmla="*/ 2147483647 w 1824"/>
              <a:gd name="T35" fmla="*/ 2147483647 h 2648"/>
              <a:gd name="T36" fmla="*/ 2147483647 w 1824"/>
              <a:gd name="T37" fmla="*/ 2147483647 h 2648"/>
              <a:gd name="T38" fmla="*/ 2147483647 w 1824"/>
              <a:gd name="T39" fmla="*/ 2147483647 h 2648"/>
              <a:gd name="T40" fmla="*/ 2147483647 w 1824"/>
              <a:gd name="T41" fmla="*/ 2147483647 h 2648"/>
              <a:gd name="T42" fmla="*/ 2147483647 w 1824"/>
              <a:gd name="T43" fmla="*/ 2147483647 h 2648"/>
              <a:gd name="T44" fmla="*/ 2147483647 w 1824"/>
              <a:gd name="T45" fmla="*/ 2147483647 h 2648"/>
              <a:gd name="T46" fmla="*/ 2147483647 w 1824"/>
              <a:gd name="T47" fmla="*/ 2147483647 h 2648"/>
              <a:gd name="T48" fmla="*/ 2147483647 w 1824"/>
              <a:gd name="T49" fmla="*/ 2147483647 h 2648"/>
              <a:gd name="T50" fmla="*/ 2147483647 w 1824"/>
              <a:gd name="T51" fmla="*/ 2147483647 h 2648"/>
              <a:gd name="T52" fmla="*/ 2147483647 w 1824"/>
              <a:gd name="T53" fmla="*/ 2147483647 h 2648"/>
              <a:gd name="T54" fmla="*/ 2147483647 w 1824"/>
              <a:gd name="T55" fmla="*/ 2147483647 h 2648"/>
              <a:gd name="T56" fmla="*/ 2147483647 w 1824"/>
              <a:gd name="T57" fmla="*/ 2147483647 h 2648"/>
              <a:gd name="T58" fmla="*/ 2147483647 w 1824"/>
              <a:gd name="T59" fmla="*/ 2147483647 h 2648"/>
              <a:gd name="T60" fmla="*/ 2147483647 w 1824"/>
              <a:gd name="T61" fmla="*/ 2147483647 h 2648"/>
              <a:gd name="T62" fmla="*/ 2147483647 w 1824"/>
              <a:gd name="T63" fmla="*/ 2147483647 h 264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1">
            <a:gsLst>
              <a:gs pos="0">
                <a:srgbClr val="D11364"/>
              </a:gs>
              <a:gs pos="100000">
                <a:srgbClr val="61092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FACD69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5" name="Rounded Rectangle 19">
            <a:extLst>
              <a:ext uri="{FF2B5EF4-FFF2-40B4-BE49-F238E27FC236}">
                <a16:creationId xmlns:a16="http://schemas.microsoft.com/office/drawing/2014/main" id="{500B8C3B-367F-D173-8153-A87DCD4F78A5}"/>
              </a:ext>
            </a:extLst>
          </p:cNvPr>
          <p:cNvSpPr/>
          <p:nvPr/>
        </p:nvSpPr>
        <p:spPr>
          <a:xfrm>
            <a:off x="8002208" y="1974682"/>
            <a:ext cx="3974048" cy="2908636"/>
          </a:xfrm>
          <a:prstGeom prst="roundRect">
            <a:avLst/>
          </a:prstGeom>
          <a:solidFill>
            <a:schemeClr val="bg1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286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286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tiền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đề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luận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này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chứa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đựng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nhiều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hạt</a:t>
            </a:r>
            <a:r>
              <a:rPr kumimoji="0" lang="en-US" sz="24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nhân</a:t>
            </a:r>
            <a:r>
              <a:rPr kumimoji="0" lang="en-US" sz="24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hợp</a:t>
            </a:r>
            <a:r>
              <a:rPr kumimoji="0" lang="en-US" sz="24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kumimoji="0" lang="en-US" sz="24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giúp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Mác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Ăngghen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kế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thừa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phát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triển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đến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đỉnh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cao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khoa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286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196E7F5-34F1-BF99-5CE6-EE55AFE11693}"/>
              </a:ext>
            </a:extLst>
          </p:cNvPr>
          <p:cNvGrpSpPr/>
          <p:nvPr/>
        </p:nvGrpSpPr>
        <p:grpSpPr>
          <a:xfrm>
            <a:off x="728220" y="1526677"/>
            <a:ext cx="7256663" cy="2679827"/>
            <a:chOff x="728220" y="1526677"/>
            <a:chExt cx="7256663" cy="2679827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6CB7F063-DD34-AC8B-6D03-FACA04220344}"/>
                </a:ext>
              </a:extLst>
            </p:cNvPr>
            <p:cNvGrpSpPr/>
            <p:nvPr/>
          </p:nvGrpSpPr>
          <p:grpSpPr>
            <a:xfrm>
              <a:off x="3144049" y="1526677"/>
              <a:ext cx="4840834" cy="898929"/>
              <a:chOff x="2614113" y="1248219"/>
              <a:chExt cx="5604131" cy="1040671"/>
            </a:xfrm>
          </p:grpSpPr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DB6F4026-A83A-DDA0-8BB4-CC6B1514080B}"/>
                  </a:ext>
                </a:extLst>
              </p:cNvPr>
              <p:cNvGrpSpPr/>
              <p:nvPr/>
            </p:nvGrpSpPr>
            <p:grpSpPr>
              <a:xfrm>
                <a:off x="2614113" y="1248219"/>
                <a:ext cx="5604131" cy="1040671"/>
                <a:chOff x="3078984" y="1489063"/>
                <a:chExt cx="4409867" cy="818900"/>
              </a:xfrm>
            </p:grpSpPr>
            <p:sp>
              <p:nvSpPr>
                <p:cNvPr id="39" name="Freeform 14">
                  <a:extLst>
                    <a:ext uri="{FF2B5EF4-FFF2-40B4-BE49-F238E27FC236}">
                      <a16:creationId xmlns:a16="http://schemas.microsoft.com/office/drawing/2014/main" id="{F713A676-718F-C972-3A76-CE9EBE5A1B6A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6720550" y="1489063"/>
                  <a:ext cx="759315" cy="818900"/>
                </a:xfrm>
                <a:custGeom>
                  <a:avLst/>
                  <a:gdLst>
                    <a:gd name="T0" fmla="*/ 15316 w 308"/>
                    <a:gd name="T1" fmla="*/ 2 h 444"/>
                    <a:gd name="T2" fmla="*/ 0 w 308"/>
                    <a:gd name="T3" fmla="*/ 2 h 444"/>
                    <a:gd name="T4" fmla="*/ 0 w 308"/>
                    <a:gd name="T5" fmla="*/ 2 h 444"/>
                    <a:gd name="T6" fmla="*/ 15316 w 308"/>
                    <a:gd name="T7" fmla="*/ 0 h 444"/>
                    <a:gd name="T8" fmla="*/ 15316 w 308"/>
                    <a:gd name="T9" fmla="*/ 2 h 4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8" h="444">
                      <a:moveTo>
                        <a:pt x="308" y="120"/>
                      </a:moveTo>
                      <a:lnTo>
                        <a:pt x="0" y="444"/>
                      </a:lnTo>
                      <a:lnTo>
                        <a:pt x="0" y="286"/>
                      </a:lnTo>
                      <a:lnTo>
                        <a:pt x="308" y="0"/>
                      </a:lnTo>
                      <a:lnTo>
                        <a:pt x="308" y="12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281D"/>
                    </a:gs>
                    <a:gs pos="50000">
                      <a:srgbClr val="00563F"/>
                    </a:gs>
                    <a:gs pos="100000">
                      <a:srgbClr val="00281D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1D1D1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40" name="Freeform 15">
                  <a:extLst>
                    <a:ext uri="{FF2B5EF4-FFF2-40B4-BE49-F238E27FC236}">
                      <a16:creationId xmlns:a16="http://schemas.microsoft.com/office/drawing/2014/main" id="{A168EF0F-3751-E7A9-33C8-E7BD97D94BE6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3078984" y="1489063"/>
                  <a:ext cx="4409867" cy="523821"/>
                </a:xfrm>
                <a:custGeom>
                  <a:avLst/>
                  <a:gdLst>
                    <a:gd name="T0" fmla="*/ 78200 w 1786"/>
                    <a:gd name="T1" fmla="*/ 2 h 284"/>
                    <a:gd name="T2" fmla="*/ 0 w 1786"/>
                    <a:gd name="T3" fmla="*/ 2 h 284"/>
                    <a:gd name="T4" fmla="*/ 23646 w 1786"/>
                    <a:gd name="T5" fmla="*/ 0 h 284"/>
                    <a:gd name="T6" fmla="*/ 94505 w 1786"/>
                    <a:gd name="T7" fmla="*/ 0 h 284"/>
                    <a:gd name="T8" fmla="*/ 78200 w 1786"/>
                    <a:gd name="T9" fmla="*/ 2 h 2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786" h="284">
                      <a:moveTo>
                        <a:pt x="1478" y="284"/>
                      </a:moveTo>
                      <a:lnTo>
                        <a:pt x="0" y="284"/>
                      </a:lnTo>
                      <a:lnTo>
                        <a:pt x="446" y="0"/>
                      </a:lnTo>
                      <a:lnTo>
                        <a:pt x="1786" y="0"/>
                      </a:lnTo>
                      <a:lnTo>
                        <a:pt x="1478" y="284"/>
                      </a:lnTo>
                      <a:close/>
                    </a:path>
                  </a:pathLst>
                </a:custGeom>
                <a:solidFill>
                  <a:srgbClr val="00CC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80808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sp>
            <p:nvSpPr>
              <p:cNvPr id="38" name="Rectangle 19">
                <a:extLst>
                  <a:ext uri="{FF2B5EF4-FFF2-40B4-BE49-F238E27FC236}">
                    <a16:creationId xmlns:a16="http://schemas.microsoft.com/office/drawing/2014/main" id="{33B57BF6-C084-7874-EFA8-49AA751DC20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621147" y="1912735"/>
                <a:ext cx="4623994" cy="374589"/>
              </a:xfrm>
              <a:prstGeom prst="rect">
                <a:avLst/>
              </a:prstGeom>
              <a:gradFill rotWithShape="1">
                <a:gsLst>
                  <a:gs pos="0">
                    <a:srgbClr val="00684D"/>
                  </a:gs>
                  <a:gs pos="50000">
                    <a:srgbClr val="00906A"/>
                  </a:gs>
                  <a:gs pos="100000">
                    <a:srgbClr val="00684D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286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</a:rPr>
                  <a:t>TRI</a:t>
                </a:r>
                <a:r>
                  <a:rPr kumimoji="0" lang="vi-V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</a:rPr>
                  <a:t>ẾT</a:t>
                </a:r>
                <a:r>
                  <a:rPr kumimoji="0" lang="en-US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</a:rPr>
                  <a:t> H</a:t>
                </a:r>
                <a:r>
                  <a:rPr kumimoji="0" lang="vi-V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</a:rPr>
                  <a:t>ỌC</a:t>
                </a:r>
                <a:r>
                  <a:rPr kumimoji="0" lang="en-US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</a:rPr>
                  <a:t> CỔ ĐIỂN </a:t>
                </a:r>
                <a:r>
                  <a:rPr kumimoji="0" lang="vi-V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</a:rPr>
                  <a:t>ĐỨC</a:t>
                </a:r>
                <a:endPara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26DBE44F-AF57-170A-2AA5-C7625E19D999}"/>
                </a:ext>
              </a:extLst>
            </p:cNvPr>
            <p:cNvGrpSpPr/>
            <p:nvPr/>
          </p:nvGrpSpPr>
          <p:grpSpPr>
            <a:xfrm>
              <a:off x="728221" y="3303858"/>
              <a:ext cx="5576480" cy="902646"/>
              <a:chOff x="893146" y="3108563"/>
              <a:chExt cx="5059103" cy="818900"/>
            </a:xfrm>
          </p:grpSpPr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id="{72D34FFC-67A1-515F-48E8-32F1021634EB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5188442" y="3108563"/>
                <a:ext cx="757068" cy="818900"/>
              </a:xfrm>
              <a:custGeom>
                <a:avLst/>
                <a:gdLst>
                  <a:gd name="T0" fmla="*/ 17617 w 306"/>
                  <a:gd name="T1" fmla="*/ 2 h 444"/>
                  <a:gd name="T2" fmla="*/ 0 w 306"/>
                  <a:gd name="T3" fmla="*/ 2 h 444"/>
                  <a:gd name="T4" fmla="*/ 0 w 306"/>
                  <a:gd name="T5" fmla="*/ 2 h 444"/>
                  <a:gd name="T6" fmla="*/ 17617 w 306"/>
                  <a:gd name="T7" fmla="*/ 0 h 444"/>
                  <a:gd name="T8" fmla="*/ 17617 w 306"/>
                  <a:gd name="T9" fmla="*/ 2 h 4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06" h="444">
                    <a:moveTo>
                      <a:pt x="306" y="122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6" y="0"/>
                    </a:lnTo>
                    <a:lnTo>
                      <a:pt x="306" y="1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431805"/>
                  </a:gs>
                  <a:gs pos="50000">
                    <a:srgbClr val="90330A"/>
                  </a:gs>
                  <a:gs pos="100000">
                    <a:srgbClr val="431805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1D1D1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36" name="Freeform 21">
                <a:extLst>
                  <a:ext uri="{FF2B5EF4-FFF2-40B4-BE49-F238E27FC236}">
                    <a16:creationId xmlns:a16="http://schemas.microsoft.com/office/drawing/2014/main" id="{55FE1ACD-4B85-C617-5A53-171D81F3EBCA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93146" y="3108563"/>
                <a:ext cx="5059103" cy="528396"/>
              </a:xfrm>
              <a:custGeom>
                <a:avLst/>
                <a:gdLst>
                  <a:gd name="T0" fmla="*/ 94007 w 2048"/>
                  <a:gd name="T1" fmla="*/ 2 h 286"/>
                  <a:gd name="T2" fmla="*/ 0 w 2048"/>
                  <a:gd name="T3" fmla="*/ 2 h 286"/>
                  <a:gd name="T4" fmla="*/ 24051 w 2048"/>
                  <a:gd name="T5" fmla="*/ 0 h 286"/>
                  <a:gd name="T6" fmla="*/ 110509 w 2048"/>
                  <a:gd name="T7" fmla="*/ 0 h 286"/>
                  <a:gd name="T8" fmla="*/ 94007 w 2048"/>
                  <a:gd name="T9" fmla="*/ 2 h 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48" h="286">
                    <a:moveTo>
                      <a:pt x="1742" y="286"/>
                    </a:moveTo>
                    <a:lnTo>
                      <a:pt x="0" y="286"/>
                    </a:lnTo>
                    <a:lnTo>
                      <a:pt x="446" y="0"/>
                    </a:lnTo>
                    <a:lnTo>
                      <a:pt x="2048" y="0"/>
                    </a:lnTo>
                    <a:lnTo>
                      <a:pt x="1742" y="286"/>
                    </a:lnTo>
                    <a:close/>
                  </a:path>
                </a:pathLst>
              </a:custGeom>
              <a:solidFill>
                <a:srgbClr val="FF9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80808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A6730478-AB2D-E321-A71B-48B411F5113D}"/>
                </a:ext>
              </a:extLst>
            </p:cNvPr>
            <p:cNvGrpSpPr/>
            <p:nvPr/>
          </p:nvGrpSpPr>
          <p:grpSpPr>
            <a:xfrm>
              <a:off x="1948375" y="2411994"/>
              <a:ext cx="5191719" cy="890876"/>
              <a:chOff x="1223133" y="2272588"/>
              <a:chExt cx="6064671" cy="1040671"/>
            </a:xfrm>
          </p:grpSpPr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2B8FF9AE-2B42-4307-9749-F1DC1D12A0EA}"/>
                  </a:ext>
                </a:extLst>
              </p:cNvPr>
              <p:cNvGrpSpPr/>
              <p:nvPr/>
            </p:nvGrpSpPr>
            <p:grpSpPr>
              <a:xfrm>
                <a:off x="1230167" y="2272588"/>
                <a:ext cx="6057637" cy="1040671"/>
                <a:chOff x="1982695" y="2291564"/>
                <a:chExt cx="4740101" cy="814325"/>
              </a:xfrm>
            </p:grpSpPr>
            <p:sp>
              <p:nvSpPr>
                <p:cNvPr id="33" name="Freeform 16">
                  <a:extLst>
                    <a:ext uri="{FF2B5EF4-FFF2-40B4-BE49-F238E27FC236}">
                      <a16:creationId xmlns:a16="http://schemas.microsoft.com/office/drawing/2014/main" id="{9BC1ABA2-5C54-ECC2-0840-21CA58107DA1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5953518" y="2291564"/>
                  <a:ext cx="759315" cy="814325"/>
                </a:xfrm>
                <a:custGeom>
                  <a:avLst/>
                  <a:gdLst>
                    <a:gd name="T0" fmla="*/ 15316 w 308"/>
                    <a:gd name="T1" fmla="*/ 2 h 442"/>
                    <a:gd name="T2" fmla="*/ 0 w 308"/>
                    <a:gd name="T3" fmla="*/ 2 h 442"/>
                    <a:gd name="T4" fmla="*/ 0 w 308"/>
                    <a:gd name="T5" fmla="*/ 2 h 442"/>
                    <a:gd name="T6" fmla="*/ 15316 w 308"/>
                    <a:gd name="T7" fmla="*/ 0 h 442"/>
                    <a:gd name="T8" fmla="*/ 15316 w 308"/>
                    <a:gd name="T9" fmla="*/ 2 h 44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8" h="442">
                      <a:moveTo>
                        <a:pt x="308" y="120"/>
                      </a:moveTo>
                      <a:lnTo>
                        <a:pt x="0" y="442"/>
                      </a:lnTo>
                      <a:lnTo>
                        <a:pt x="0" y="286"/>
                      </a:lnTo>
                      <a:lnTo>
                        <a:pt x="308" y="0"/>
                      </a:lnTo>
                      <a:lnTo>
                        <a:pt x="308" y="12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230744"/>
                    </a:gs>
                    <a:gs pos="50000">
                      <a:srgbClr val="4B1092"/>
                    </a:gs>
                    <a:gs pos="100000">
                      <a:srgbClr val="230744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1D1D1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  <p:sp>
              <p:nvSpPr>
                <p:cNvPr id="34" name="Freeform 17">
                  <a:extLst>
                    <a:ext uri="{FF2B5EF4-FFF2-40B4-BE49-F238E27FC236}">
                      <a16:creationId xmlns:a16="http://schemas.microsoft.com/office/drawing/2014/main" id="{6B134512-5DC1-49F6-7459-D0876E716B7F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1982695" y="2303388"/>
                  <a:ext cx="4740101" cy="521534"/>
                </a:xfrm>
                <a:custGeom>
                  <a:avLst/>
                  <a:gdLst>
                    <a:gd name="T0" fmla="*/ 84879 w 1920"/>
                    <a:gd name="T1" fmla="*/ 2 h 284"/>
                    <a:gd name="T2" fmla="*/ 0 w 1920"/>
                    <a:gd name="T3" fmla="*/ 2 h 284"/>
                    <a:gd name="T4" fmla="*/ 23428 w 1920"/>
                    <a:gd name="T5" fmla="*/ 0 h 284"/>
                    <a:gd name="T6" fmla="*/ 101022 w 1920"/>
                    <a:gd name="T7" fmla="*/ 0 h 284"/>
                    <a:gd name="T8" fmla="*/ 84879 w 1920"/>
                    <a:gd name="T9" fmla="*/ 2 h 2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20" h="284">
                      <a:moveTo>
                        <a:pt x="1612" y="284"/>
                      </a:moveTo>
                      <a:lnTo>
                        <a:pt x="0" y="284"/>
                      </a:lnTo>
                      <a:lnTo>
                        <a:pt x="446" y="0"/>
                      </a:lnTo>
                      <a:lnTo>
                        <a:pt x="1920" y="0"/>
                      </a:lnTo>
                      <a:lnTo>
                        <a:pt x="1612" y="284"/>
                      </a:lnTo>
                      <a:close/>
                    </a:path>
                  </a:pathLst>
                </a:custGeom>
                <a:solidFill>
                  <a:srgbClr val="A77B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80808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28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cs typeface="+mn-cs"/>
                  </a:endParaRPr>
                </a:p>
              </p:txBody>
            </p:sp>
          </p:grpSp>
          <p:sp>
            <p:nvSpPr>
              <p:cNvPr id="32" name="Rectangle 20">
                <a:extLst>
                  <a:ext uri="{FF2B5EF4-FFF2-40B4-BE49-F238E27FC236}">
                    <a16:creationId xmlns:a16="http://schemas.microsoft.com/office/drawing/2014/main" id="{34E10988-CD3A-B7A1-B38D-DCB207AA0DD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23133" y="2953231"/>
                <a:ext cx="5081568" cy="359653"/>
              </a:xfrm>
              <a:prstGeom prst="rect">
                <a:avLst/>
              </a:prstGeom>
              <a:gradFill rotWithShape="1">
                <a:gsLst>
                  <a:gs pos="0">
                    <a:srgbClr val="5D2FB9"/>
                  </a:gs>
                  <a:gs pos="50000">
                    <a:srgbClr val="8041FF"/>
                  </a:gs>
                  <a:gs pos="100000">
                    <a:srgbClr val="5D2FB9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286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</a:rPr>
                  <a:t>KTCT HỌC CĐ ANH</a:t>
                </a:r>
              </a:p>
            </p:txBody>
          </p:sp>
        </p:grpSp>
        <p:sp>
          <p:nvSpPr>
            <p:cNvPr id="30" name="Rectangle 22">
              <a:extLst>
                <a:ext uri="{FF2B5EF4-FFF2-40B4-BE49-F238E27FC236}">
                  <a16:creationId xmlns:a16="http://schemas.microsoft.com/office/drawing/2014/main" id="{EA325F45-5315-5058-73FF-F8B9BB1550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28220" y="3891460"/>
              <a:ext cx="4733764" cy="315044"/>
            </a:xfrm>
            <a:prstGeom prst="rect">
              <a:avLst/>
            </a:prstGeom>
            <a:gradFill rotWithShape="1">
              <a:gsLst>
                <a:gs pos="0">
                  <a:srgbClr val="A0523A"/>
                </a:gs>
                <a:gs pos="50000">
                  <a:srgbClr val="DC7150"/>
                </a:gs>
                <a:gs pos="100000">
                  <a:srgbClr val="A0523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286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KTCT H</a:t>
              </a:r>
              <a:r>
                <a:rPr kumimoji="0" lang="vi-V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ỌC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C</a:t>
              </a:r>
              <a:r>
                <a:rPr kumimoji="0" lang="vi-V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Đ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ANH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2095992A-7630-524C-9E8F-B199C6868A83}"/>
              </a:ext>
            </a:extLst>
          </p:cNvPr>
          <p:cNvSpPr/>
          <p:nvPr/>
        </p:nvSpPr>
        <p:spPr>
          <a:xfrm>
            <a:off x="0" y="662315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de-DE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Times New Roman" panose="02020603050405020304" pitchFamily="18" charset="0"/>
              </a:rPr>
              <a:t>TIỀN ĐỀ LÝ LUẬN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564583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6A706B2-82BD-8D88-8544-D7E4B0E0A2C9}"/>
              </a:ext>
            </a:extLst>
          </p:cNvPr>
          <p:cNvGrpSpPr/>
          <p:nvPr/>
        </p:nvGrpSpPr>
        <p:grpSpPr>
          <a:xfrm>
            <a:off x="1064859" y="1342129"/>
            <a:ext cx="10062280" cy="3233847"/>
            <a:chOff x="1039599" y="1553145"/>
            <a:chExt cx="10062280" cy="3233847"/>
          </a:xfrm>
        </p:grpSpPr>
        <p:pic>
          <p:nvPicPr>
            <p:cNvPr id="12" name="Picture 6" descr="robert Hooke (1635 - 1703)">
              <a:extLst>
                <a:ext uri="{FF2B5EF4-FFF2-40B4-BE49-F238E27FC236}">
                  <a16:creationId xmlns:a16="http://schemas.microsoft.com/office/drawing/2014/main" id="{609A0498-3C0D-A3D9-4860-C7272E15BB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9599" y="1553145"/>
              <a:ext cx="3631785" cy="3219779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8" descr="te bao mau 2">
              <a:extLst>
                <a:ext uri="{FF2B5EF4-FFF2-40B4-BE49-F238E27FC236}">
                  <a16:creationId xmlns:a16="http://schemas.microsoft.com/office/drawing/2014/main" id="{194BCAFE-9E06-0BA3-542C-B6F0346AC0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5642" y="3492281"/>
              <a:ext cx="6396237" cy="1294711"/>
            </a:xfrm>
            <a:prstGeom prst="rect">
              <a:avLst/>
            </a:prstGeom>
            <a:noFill/>
            <a:ln w="9525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0" descr="细胞">
              <a:extLst>
                <a:ext uri="{FF2B5EF4-FFF2-40B4-BE49-F238E27FC236}">
                  <a16:creationId xmlns:a16="http://schemas.microsoft.com/office/drawing/2014/main" id="{C2C4C9FD-CC73-712B-4C0A-33396C221F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0008" y="1567213"/>
              <a:ext cx="2411824" cy="1863270"/>
            </a:xfrm>
            <a:prstGeom prst="rect">
              <a:avLst/>
            </a:prstGeom>
            <a:noFill/>
            <a:ln w="28575">
              <a:solidFill>
                <a:srgbClr val="FFCC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5" name="Picture 11" descr="Image94">
              <a:extLst>
                <a:ext uri="{FF2B5EF4-FFF2-40B4-BE49-F238E27FC236}">
                  <a16:creationId xmlns:a16="http://schemas.microsoft.com/office/drawing/2014/main" id="{F10B583C-696D-E11D-B042-4951A93410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9800" y="1574247"/>
              <a:ext cx="1583157" cy="1856236"/>
            </a:xfrm>
            <a:prstGeom prst="rect">
              <a:avLst/>
            </a:prstGeom>
            <a:noFill/>
            <a:ln w="38100">
              <a:solidFill>
                <a:schemeClr val="folHlink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2" descr="Image95">
              <a:extLst>
                <a:ext uri="{FF2B5EF4-FFF2-40B4-BE49-F238E27FC236}">
                  <a16:creationId xmlns:a16="http://schemas.microsoft.com/office/drawing/2014/main" id="{8CB83A47-D422-954D-A91E-F8987146B7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2093" y="1574247"/>
              <a:ext cx="2299499" cy="1862461"/>
            </a:xfrm>
            <a:prstGeom prst="rect">
              <a:avLst/>
            </a:prstGeom>
            <a:noFill/>
            <a:ln w="38100">
              <a:solidFill>
                <a:schemeClr val="folHlink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4E5E1B77-55FA-96BD-5F22-D5BB404402DA}"/>
              </a:ext>
            </a:extLst>
          </p:cNvPr>
          <p:cNvSpPr/>
          <p:nvPr/>
        </p:nvSpPr>
        <p:spPr>
          <a:xfrm>
            <a:off x="0" y="662315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de-DE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Times New Roman" panose="02020603050405020304" pitchFamily="18" charset="0"/>
              </a:rPr>
              <a:t>TIỀN ĐỀ KHOA HỌC TỰ NHIÊN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Text Box 5" descr="Parchment">
            <a:extLst>
              <a:ext uri="{FF2B5EF4-FFF2-40B4-BE49-F238E27FC236}">
                <a16:creationId xmlns:a16="http://schemas.microsoft.com/office/drawing/2014/main" id="{389C591F-94CD-5D06-A045-04840005C1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60" y="4954369"/>
            <a:ext cx="7162679" cy="1123712"/>
          </a:xfrm>
          <a:prstGeom prst="round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286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HỌC THUYẾT VỀ TẾ BÀO VỚI TƯ CÁCH LÀ</a:t>
            </a:r>
          </a:p>
          <a:p>
            <a:pPr marL="0" marR="0" lvl="0" indent="0" algn="ctr" defTabSz="914286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TÍNH THỐNG NHẤT CỦA TOÀN BỘ SỰ SỐNG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0276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C4346526-F346-6D50-3AAE-BB22F40F7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087" y="5026651"/>
            <a:ext cx="110078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Chứng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minh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quá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trình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phát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triển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của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giới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hữu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sinh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tuân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theo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các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quy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luật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 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khách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quan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;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về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sự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phát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sinh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,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phát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triển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đa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dạng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bởi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tính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di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truyền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–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biến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dị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-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chọn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lọc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tự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nhiên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và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mối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liên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hệ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hữu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cơ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giữa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các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loài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thực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,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động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vật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ＭＳ Ｐゴシック" charset="0"/>
                <a:cs typeface="Times New Roman" charset="0"/>
              </a:rPr>
              <a:t>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6C02A70-F18B-0867-ACB9-B78D9E56B398}"/>
              </a:ext>
            </a:extLst>
          </p:cNvPr>
          <p:cNvGrpSpPr/>
          <p:nvPr/>
        </p:nvGrpSpPr>
        <p:grpSpPr>
          <a:xfrm>
            <a:off x="592087" y="852405"/>
            <a:ext cx="11007825" cy="4055319"/>
            <a:chOff x="977461" y="1021217"/>
            <a:chExt cx="11007825" cy="4055319"/>
          </a:xfrm>
        </p:grpSpPr>
        <p:pic>
          <p:nvPicPr>
            <p:cNvPr id="10" name="Picture 13" descr="达尔文2">
              <a:extLst>
                <a:ext uri="{FF2B5EF4-FFF2-40B4-BE49-F238E27FC236}">
                  <a16:creationId xmlns:a16="http://schemas.microsoft.com/office/drawing/2014/main" id="{7EAF29EA-F4F4-E855-9669-AC39009EF50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09"/>
            <a:stretch/>
          </p:blipFill>
          <p:spPr bwMode="auto">
            <a:xfrm>
              <a:off x="977462" y="1057455"/>
              <a:ext cx="2202869" cy="2959460"/>
            </a:xfrm>
            <a:prstGeom prst="roundRect">
              <a:avLst/>
            </a:prstGeom>
            <a:noFill/>
            <a:ln w="9525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4" descr="人类的进化01">
              <a:extLst>
                <a:ext uri="{FF2B5EF4-FFF2-40B4-BE49-F238E27FC236}">
                  <a16:creationId xmlns:a16="http://schemas.microsoft.com/office/drawing/2014/main" id="{AA01299D-49F3-F2AD-6AF6-DEBDF5A194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9349" y="1057455"/>
              <a:ext cx="3387143" cy="2980753"/>
            </a:xfrm>
            <a:prstGeom prst="roundRect">
              <a:avLst/>
            </a:prstGeom>
            <a:noFill/>
            <a:ln w="9525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5" descr="img_sci_evolution_tree">
              <a:extLst>
                <a:ext uri="{FF2B5EF4-FFF2-40B4-BE49-F238E27FC236}">
                  <a16:creationId xmlns:a16="http://schemas.microsoft.com/office/drawing/2014/main" id="{A6A19910-7BAE-82B9-2B27-C4B5F786F2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5510" y="1021217"/>
              <a:ext cx="5079776" cy="2995697"/>
            </a:xfrm>
            <a:prstGeom prst="roundRect">
              <a:avLst/>
            </a:prstGeom>
            <a:noFill/>
            <a:ln w="9525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6C5F97C-FD22-BCDE-56B6-5E5F0EA17A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7462" y="3647582"/>
              <a:ext cx="200286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286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/>
                  <a:ea typeface="+mn-ea"/>
                  <a:cs typeface="Arial" pitchFamily="34" charset="0"/>
                </a:rPr>
                <a:t> </a:t>
              </a:r>
              <a:r>
                <a:rPr kumimoji="0" lang="en-US" sz="1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/>
                  <a:ea typeface="+mn-ea"/>
                  <a:cs typeface="Arial" pitchFamily="34" charset="0"/>
                </a:rPr>
                <a:t>S.Đác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/>
                  <a:ea typeface="+mn-ea"/>
                  <a:cs typeface="Arial" pitchFamily="34" charset="0"/>
                </a:rPr>
                <a:t> - </a:t>
              </a:r>
              <a:r>
                <a:rPr kumimoji="0" lang="en-US" sz="1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/>
                  <a:ea typeface="+mn-ea"/>
                  <a:cs typeface="Arial" pitchFamily="34" charset="0"/>
                </a:rPr>
                <a:t>uyn</a:t>
              </a:r>
              <a:endPara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  <p:sp>
          <p:nvSpPr>
            <p:cNvPr id="14" name="Text Box 5" descr="Parchment">
              <a:extLst>
                <a:ext uri="{FF2B5EF4-FFF2-40B4-BE49-F238E27FC236}">
                  <a16:creationId xmlns:a16="http://schemas.microsoft.com/office/drawing/2014/main" id="{C0A8E8EB-AD26-1EBB-9475-6EAF5A2B79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7461" y="4157135"/>
              <a:ext cx="11007825" cy="919401"/>
            </a:xfrm>
            <a:prstGeom prst="roundRect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286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24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HỌC THUYẾT VỀ SỰ TIẾN HÓA CỦA CÁC LOÀI VỚI TƯ CÁCH LÀ KHOA HỌC VỀ QUÁ TRÌNH PHÁT TRIỂN CỦA SỰ SỐNG</a:t>
              </a:r>
              <a:endPara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400971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807962B-A2A0-325B-C5C9-8E0F65AF91F5}"/>
              </a:ext>
            </a:extLst>
          </p:cNvPr>
          <p:cNvGrpSpPr/>
          <p:nvPr/>
        </p:nvGrpSpPr>
        <p:grpSpPr>
          <a:xfrm>
            <a:off x="1861184" y="1152183"/>
            <a:ext cx="8469632" cy="3501729"/>
            <a:chOff x="1269478" y="1384300"/>
            <a:chExt cx="8469632" cy="3501729"/>
          </a:xfrm>
        </p:grpSpPr>
        <p:pic>
          <p:nvPicPr>
            <p:cNvPr id="11" name="Picture 13" descr="赫尔姆霍兹1">
              <a:extLst>
                <a:ext uri="{FF2B5EF4-FFF2-40B4-BE49-F238E27FC236}">
                  <a16:creationId xmlns:a16="http://schemas.microsoft.com/office/drawing/2014/main" id="{30D300AF-843C-B364-FBBD-38E30317B0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lum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9478" y="1384300"/>
              <a:ext cx="3780605" cy="3040064"/>
            </a:xfrm>
            <a:prstGeom prst="roundRect">
              <a:avLst/>
            </a:prstGeom>
            <a:noFill/>
            <a:ln w="9525">
              <a:solidFill>
                <a:srgbClr val="FFFF66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grpSp>
          <p:nvGrpSpPr>
            <p:cNvPr id="12" name="Group 14">
              <a:extLst>
                <a:ext uri="{FF2B5EF4-FFF2-40B4-BE49-F238E27FC236}">
                  <a16:creationId xmlns:a16="http://schemas.microsoft.com/office/drawing/2014/main" id="{B2CD0B2D-65BF-55AE-73A3-F96C8E5AD2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9237" y="1384300"/>
              <a:ext cx="4409873" cy="3040064"/>
              <a:chOff x="2016" y="1584"/>
              <a:chExt cx="1632" cy="2112"/>
            </a:xfrm>
          </p:grpSpPr>
          <p:sp>
            <p:nvSpPr>
              <p:cNvPr id="14" name="Oval 15" descr="8">
                <a:extLst>
                  <a:ext uri="{FF2B5EF4-FFF2-40B4-BE49-F238E27FC236}">
                    <a16:creationId xmlns:a16="http://schemas.microsoft.com/office/drawing/2014/main" id="{7E2AB4C1-B99D-7862-099E-C35147B14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3168"/>
                <a:ext cx="1632" cy="528"/>
              </a:xfrm>
              <a:prstGeom prst="ellipse">
                <a:avLst/>
              </a:prstGeom>
              <a:blipFill dpi="0" rotWithShape="0">
                <a:blip r:embed="rId3"/>
                <a:srcRect/>
                <a:stretch>
                  <a:fillRect/>
                </a:stretch>
              </a:blipFill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5" name="Oval 16" descr="8">
                <a:extLst>
                  <a:ext uri="{FF2B5EF4-FFF2-40B4-BE49-F238E27FC236}">
                    <a16:creationId xmlns:a16="http://schemas.microsoft.com/office/drawing/2014/main" id="{CA61BC1C-F69D-E67E-0FA5-A48737C086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2640"/>
                <a:ext cx="1632" cy="528"/>
              </a:xfrm>
              <a:prstGeom prst="ellipse">
                <a:avLst/>
              </a:prstGeom>
              <a:blipFill dpi="0" rotWithShape="0">
                <a:blip r:embed="rId3"/>
                <a:srcRect/>
                <a:stretch>
                  <a:fillRect/>
                </a:stretch>
              </a:blipFill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6" name="Oval 17" descr="8">
                <a:extLst>
                  <a:ext uri="{FF2B5EF4-FFF2-40B4-BE49-F238E27FC236}">
                    <a16:creationId xmlns:a16="http://schemas.microsoft.com/office/drawing/2014/main" id="{962042EA-0964-A64C-A4BC-536B7A7714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2112"/>
                <a:ext cx="1632" cy="528"/>
              </a:xfrm>
              <a:prstGeom prst="ellipse">
                <a:avLst/>
              </a:prstGeom>
              <a:blipFill dpi="0" rotWithShape="0">
                <a:blip r:embed="rId3"/>
                <a:srcRect/>
                <a:stretch>
                  <a:fillRect/>
                </a:stretch>
              </a:blipFill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7" name="Oval 18" descr="8">
                <a:extLst>
                  <a:ext uri="{FF2B5EF4-FFF2-40B4-BE49-F238E27FC236}">
                    <a16:creationId xmlns:a16="http://schemas.microsoft.com/office/drawing/2014/main" id="{CD6DBD10-05BB-37E5-674B-BE926F917C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1584"/>
                <a:ext cx="1632" cy="528"/>
              </a:xfrm>
              <a:prstGeom prst="ellipse">
                <a:avLst/>
              </a:prstGeom>
              <a:blipFill dpi="0" rotWithShape="0">
                <a:blip r:embed="rId3"/>
                <a:srcRect/>
                <a:stretch>
                  <a:fillRect/>
                </a:stretch>
              </a:blipFill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.VnTime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2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Text Box 21">
              <a:extLst>
                <a:ext uri="{FF2B5EF4-FFF2-40B4-BE49-F238E27FC236}">
                  <a16:creationId xmlns:a16="http://schemas.microsoft.com/office/drawing/2014/main" id="{9EF03D1C-40C8-C81D-C790-6AC82282F5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7807" y="4424364"/>
              <a:ext cx="391389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28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</a:rPr>
                <a:t>Lomonôxop</a:t>
              </a:r>
              <a:r>
                <a:rPr kumimoji="0" lang="en-US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 "/>
                </a:rPr>
                <a:t>(1711 – 1765)</a:t>
              </a:r>
              <a:endParaRPr kumimoji="0" lang="vi-V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"/>
              </a:endParaRPr>
            </a:p>
          </p:txBody>
        </p:sp>
      </p:grpSp>
      <p:sp>
        <p:nvSpPr>
          <p:cNvPr id="18" name="Text Box 5" descr="Parchment">
            <a:extLst>
              <a:ext uri="{FF2B5EF4-FFF2-40B4-BE49-F238E27FC236}">
                <a16:creationId xmlns:a16="http://schemas.microsoft.com/office/drawing/2014/main" id="{40EECD28-F2CC-B45C-AC1C-759AC97BA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2844" y="4769083"/>
            <a:ext cx="9466312" cy="1328023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286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HỌC THUYẾT VỀ TÍNH BẢO TOÀN VẬT CHẤT &amp; NĂNG LƯỢNG VỚI TƯ CÁCH VÀ KHOA HỌC VỀ TÍNH THỐNG NHẤT           VẬT CHẤT &amp; CHUYỂN HÓA CỦA GIỚI TỰ NHIÊN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02727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5F011E5-6B36-8912-FFD5-DBB4587C4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9014" y="883273"/>
            <a:ext cx="9053971" cy="52245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9pPr>
          </a:lstStyle>
          <a:p>
            <a:pPr marL="342900" marR="0" lvl="0" indent="-342900" algn="just" defTabSz="914286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69875" algn="l"/>
              </a:tabLst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</a:rPr>
              <a:t>VAI TRÒ NHÂN TỐ CHỦ QUAN CỦA C.MÁC, PH.ĂNGGHEN</a:t>
            </a:r>
          </a:p>
        </p:txBody>
      </p:sp>
      <p:pic>
        <p:nvPicPr>
          <p:cNvPr id="8" name="Picture 9" descr="Káº¿t quáº£ hÃ¬nh áº£nh cho mÃ¡c Ängghen">
            <a:extLst>
              <a:ext uri="{FF2B5EF4-FFF2-40B4-BE49-F238E27FC236}">
                <a16:creationId xmlns:a16="http://schemas.microsoft.com/office/drawing/2014/main" id="{36D144EE-3A6C-486F-81F8-CBB7B3303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147" y="1686924"/>
            <a:ext cx="3816433" cy="4287803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875B87C-8513-6243-A6E0-4E95EFAD00C4}"/>
              </a:ext>
            </a:extLst>
          </p:cNvPr>
          <p:cNvSpPr/>
          <p:nvPr/>
        </p:nvSpPr>
        <p:spPr>
          <a:xfrm>
            <a:off x="1485326" y="2107132"/>
            <a:ext cx="5194024" cy="1420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just" defTabSz="914286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C.Mác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Ph.Ăngghen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kế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thừa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hạt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nhân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luận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hợp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tổng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tiễn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nên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triết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Mác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F6073C-B9CE-B927-FCAB-5E6D86926544}"/>
              </a:ext>
            </a:extLst>
          </p:cNvPr>
          <p:cNvSpPr/>
          <p:nvPr/>
        </p:nvSpPr>
        <p:spPr>
          <a:xfrm>
            <a:off x="1485326" y="4115735"/>
            <a:ext cx="5194024" cy="958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defTabSz="914286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Kế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thừa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phát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triển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đưa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CNXH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tưởng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trở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khoa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13" name="Frame 17">
            <a:extLst>
              <a:ext uri="{FF2B5EF4-FFF2-40B4-BE49-F238E27FC236}">
                <a16:creationId xmlns:a16="http://schemas.microsoft.com/office/drawing/2014/main" id="{0134E361-A09D-3CD5-43F3-644B45F494B2}"/>
              </a:ext>
            </a:extLst>
          </p:cNvPr>
          <p:cNvSpPr/>
          <p:nvPr/>
        </p:nvSpPr>
        <p:spPr>
          <a:xfrm>
            <a:off x="976420" y="4309436"/>
            <a:ext cx="414322" cy="508153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15456" y="380544"/>
                </a:moveTo>
                <a:lnTo>
                  <a:pt x="415456" y="385333"/>
                </a:lnTo>
                <a:lnTo>
                  <a:pt x="385333" y="385333"/>
                </a:lnTo>
                <a:lnTo>
                  <a:pt x="385333" y="2854667"/>
                </a:lnTo>
                <a:lnTo>
                  <a:pt x="1529120" y="2854667"/>
                </a:lnTo>
                <a:cubicBezTo>
                  <a:pt x="1267123" y="2430711"/>
                  <a:pt x="997530" y="1721825"/>
                  <a:pt x="436017" y="1672600"/>
                </a:cubicBezTo>
                <a:lnTo>
                  <a:pt x="600235" y="1185112"/>
                </a:lnTo>
                <a:cubicBezTo>
                  <a:pt x="1132790" y="1359573"/>
                  <a:pt x="1278822" y="1550851"/>
                  <a:pt x="1544730" y="1923929"/>
                </a:cubicBezTo>
                <a:cubicBezTo>
                  <a:pt x="1789452" y="1379400"/>
                  <a:pt x="1927092" y="1088696"/>
                  <a:pt x="2233403" y="596568"/>
                </a:cubicBezTo>
                <a:lnTo>
                  <a:pt x="2770666" y="596568"/>
                </a:lnTo>
                <a:cubicBezTo>
                  <a:pt x="2331495" y="1220469"/>
                  <a:pt x="1907612" y="2113878"/>
                  <a:pt x="1578489" y="2854667"/>
                </a:cubicBezTo>
                <a:lnTo>
                  <a:pt x="2854667" y="2854667"/>
                </a:lnTo>
                <a:lnTo>
                  <a:pt x="2854667" y="596568"/>
                </a:lnTo>
                <a:lnTo>
                  <a:pt x="2858395" y="596568"/>
                </a:lnTo>
                <a:lnTo>
                  <a:pt x="2858395" y="380544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rgbClr val="FF0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rame 17">
            <a:extLst>
              <a:ext uri="{FF2B5EF4-FFF2-40B4-BE49-F238E27FC236}">
                <a16:creationId xmlns:a16="http://schemas.microsoft.com/office/drawing/2014/main" id="{79779E6C-812E-A4AD-FFBA-F53CD761A65C}"/>
              </a:ext>
            </a:extLst>
          </p:cNvPr>
          <p:cNvSpPr/>
          <p:nvPr/>
        </p:nvSpPr>
        <p:spPr>
          <a:xfrm>
            <a:off x="976420" y="2293798"/>
            <a:ext cx="414322" cy="508153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15456" y="380544"/>
                </a:moveTo>
                <a:lnTo>
                  <a:pt x="415456" y="385333"/>
                </a:lnTo>
                <a:lnTo>
                  <a:pt x="385333" y="385333"/>
                </a:lnTo>
                <a:lnTo>
                  <a:pt x="385333" y="2854667"/>
                </a:lnTo>
                <a:lnTo>
                  <a:pt x="1529120" y="2854667"/>
                </a:lnTo>
                <a:cubicBezTo>
                  <a:pt x="1267123" y="2430711"/>
                  <a:pt x="997530" y="1721825"/>
                  <a:pt x="436017" y="1672600"/>
                </a:cubicBezTo>
                <a:lnTo>
                  <a:pt x="600235" y="1185112"/>
                </a:lnTo>
                <a:cubicBezTo>
                  <a:pt x="1132790" y="1359573"/>
                  <a:pt x="1278822" y="1550851"/>
                  <a:pt x="1544730" y="1923929"/>
                </a:cubicBezTo>
                <a:cubicBezTo>
                  <a:pt x="1789452" y="1379400"/>
                  <a:pt x="1927092" y="1088696"/>
                  <a:pt x="2233403" y="596568"/>
                </a:cubicBezTo>
                <a:lnTo>
                  <a:pt x="2770666" y="596568"/>
                </a:lnTo>
                <a:cubicBezTo>
                  <a:pt x="2331495" y="1220469"/>
                  <a:pt x="1907612" y="2113878"/>
                  <a:pt x="1578489" y="2854667"/>
                </a:cubicBezTo>
                <a:lnTo>
                  <a:pt x="2854667" y="2854667"/>
                </a:lnTo>
                <a:lnTo>
                  <a:pt x="2854667" y="596568"/>
                </a:lnTo>
                <a:lnTo>
                  <a:pt x="2858395" y="596568"/>
                </a:lnTo>
                <a:lnTo>
                  <a:pt x="2858395" y="380544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rgbClr val="FF0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7187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2" grpId="0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771AF495-0699-9BB0-E08A-20D81C451667}"/>
              </a:ext>
            </a:extLst>
          </p:cNvPr>
          <p:cNvGrpSpPr/>
          <p:nvPr/>
        </p:nvGrpSpPr>
        <p:grpSpPr>
          <a:xfrm>
            <a:off x="1474090" y="1609914"/>
            <a:ext cx="9243819" cy="4552937"/>
            <a:chOff x="1530822" y="1681832"/>
            <a:chExt cx="9243819" cy="4552937"/>
          </a:xfrm>
        </p:grpSpPr>
        <p:sp>
          <p:nvSpPr>
            <p:cNvPr id="6" name="Text Box 10">
              <a:extLst>
                <a:ext uri="{FF2B5EF4-FFF2-40B4-BE49-F238E27FC236}">
                  <a16:creationId xmlns:a16="http://schemas.microsoft.com/office/drawing/2014/main" id="{86AC6832-0308-74E7-CDB8-1F5ACFD01F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0822" y="5315368"/>
              <a:ext cx="4503622" cy="919401"/>
            </a:xfrm>
            <a:prstGeom prst="round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vi-V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C.Mác</a:t>
              </a:r>
              <a:r>
                <a:rPr lang="en-US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  </a:t>
              </a:r>
            </a:p>
            <a:p>
              <a:pPr algn="ctr" eaLnBrk="1" hangingPunct="1"/>
              <a:r>
                <a:rPr lang="en-US" altLang="en-US" sz="2400" b="1" i="1" dirty="0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(5/5/1818 - 14/3/1883</a:t>
              </a:r>
              <a:r>
                <a:rPr lang="vi-V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)</a:t>
              </a:r>
              <a:endParaRPr lang="vi-VN" altLang="en-US" sz="2400" b="1" i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7" name="Picture 2" descr="File:Karl Marx.jpg - Wikipedia">
              <a:extLst>
                <a:ext uri="{FF2B5EF4-FFF2-40B4-BE49-F238E27FC236}">
                  <a16:creationId xmlns:a16="http://schemas.microsoft.com/office/drawing/2014/main" id="{8DE8A3FD-7805-4B34-13F1-543A7A461F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2987" y="1681832"/>
              <a:ext cx="3239292" cy="3494336"/>
            </a:xfrm>
            <a:prstGeom prst="round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78978AD5-7EB4-4BC7-A4EC-D9058C97CB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6199" y="5315368"/>
              <a:ext cx="4598442" cy="919401"/>
            </a:xfrm>
            <a:prstGeom prst="round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.VnTime" panose="020B7200000000000000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vi-V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Ph.Ăngghen</a:t>
              </a:r>
              <a:endPara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 algn="ctr" eaLnBrk="1" hangingPunct="1"/>
              <a:r>
                <a:rPr lang="en-US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(28/11/1820 - 5/8/1895)</a:t>
              </a:r>
              <a:endParaRPr lang="vi-VN" altLang="en-US" sz="2400" b="1" i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9D54AB1-794B-2936-6E8B-C50EA009A3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6921827" y="1681832"/>
              <a:ext cx="3107186" cy="3493822"/>
            </a:xfrm>
            <a:prstGeom prst="roundRect">
              <a:avLst/>
            </a:prstGeom>
          </p:spPr>
        </p:pic>
      </p:grpSp>
      <p:sp>
        <p:nvSpPr>
          <p:cNvPr id="10" name="Rectangle 3">
            <a:extLst>
              <a:ext uri="{FF2B5EF4-FFF2-40B4-BE49-F238E27FC236}">
                <a16:creationId xmlns:a16="http://schemas.microsoft.com/office/drawing/2014/main" id="{912F67A8-FEA9-AE70-2494-AEB0005A77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9014" y="721492"/>
            <a:ext cx="9053971" cy="52245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.VnTime" pitchFamily="34" charset="0"/>
                <a:cs typeface="Arial" panose="020B0604020202020204" pitchFamily="34" charset="0"/>
              </a:defRPr>
            </a:lvl9pPr>
          </a:lstStyle>
          <a:p>
            <a:pPr marL="342900" marR="0" lvl="0" indent="-342900" algn="ctr" defTabSz="914286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69875" algn="l"/>
              </a:tabLst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</a:rPr>
              <a:t>NHÂN TỐ CHỦ QUAN</a:t>
            </a:r>
          </a:p>
        </p:txBody>
      </p:sp>
    </p:spTree>
    <p:extLst>
      <p:ext uri="{BB962C8B-B14F-4D97-AF65-F5344CB8AC3E}">
        <p14:creationId xmlns:p14="http://schemas.microsoft.com/office/powerpoint/2010/main" val="147120986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BEC23B1-6C32-6598-79A5-27114E4468D1}"/>
              </a:ext>
            </a:extLst>
          </p:cNvPr>
          <p:cNvGrpSpPr/>
          <p:nvPr/>
        </p:nvGrpSpPr>
        <p:grpSpPr>
          <a:xfrm>
            <a:off x="2554004" y="1297652"/>
            <a:ext cx="7083991" cy="4093328"/>
            <a:chOff x="1328184" y="938926"/>
            <a:chExt cx="7083991" cy="4093328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FECC59D4-03EE-F46D-C9F5-6F30F60EF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8184" y="2838577"/>
              <a:ext cx="7083991" cy="21936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 anchor="ctr">
              <a:spAutoFit/>
            </a:bodyPr>
            <a:lstStyle/>
            <a:p>
              <a:pPr marL="457200" indent="-457200" algn="just">
                <a:lnSpc>
                  <a:spcPct val="200000"/>
                </a:lnSpc>
                <a:buFontTx/>
                <a:buChar char="-"/>
                <a:tabLst>
                  <a:tab pos="7010225" algn="l"/>
                </a:tabLst>
                <a:defRPr/>
              </a:pPr>
              <a:r>
                <a:rPr lang="pt-BR" sz="2400" i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Giai đoạn C.Mác, Ph.Ăngghen (1848-1895)</a:t>
              </a:r>
            </a:p>
            <a:p>
              <a:pPr marL="457200" indent="-457200" algn="just">
                <a:lnSpc>
                  <a:spcPct val="200000"/>
                </a:lnSpc>
                <a:buFontTx/>
                <a:buChar char="-"/>
                <a:tabLst>
                  <a:tab pos="7010225" algn="l"/>
                </a:tabLst>
                <a:defRPr/>
              </a:pPr>
              <a:r>
                <a:rPr lang="pt-BR" sz="2400" i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V.I.Lênin phát triển chủ nghĩa Mác (1895-1924)</a:t>
              </a:r>
              <a:endParaRPr lang="pt-BR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457200" indent="-457200" algn="just">
                <a:lnSpc>
                  <a:spcPct val="200000"/>
                </a:lnSpc>
                <a:buFontTx/>
                <a:buChar char="-"/>
                <a:tabLst>
                  <a:tab pos="7010225" algn="l"/>
                </a:tabLst>
                <a:defRPr/>
              </a:pPr>
              <a:r>
                <a:rPr lang="pt-BR" sz="2400" i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Chủ nghĩa Mác-Lênin từ năm 1924 đến nay</a:t>
              </a:r>
              <a:endParaRPr lang="pt-BR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itle 3">
              <a:extLst>
                <a:ext uri="{FF2B5EF4-FFF2-40B4-BE49-F238E27FC236}">
                  <a16:creationId xmlns:a16="http://schemas.microsoft.com/office/drawing/2014/main" id="{D8B08558-8F90-CF70-2319-07689BC74E4C}"/>
                </a:ext>
              </a:extLst>
            </p:cNvPr>
            <p:cNvSpPr txBox="1">
              <a:spLocks/>
            </p:cNvSpPr>
            <p:nvPr/>
          </p:nvSpPr>
          <p:spPr>
            <a:xfrm>
              <a:off x="1328184" y="938926"/>
              <a:ext cx="7083991" cy="1436814"/>
            </a:xfrm>
            <a:prstGeom prst="roundRect">
              <a:avLst/>
            </a:prstGeom>
            <a:solidFill>
              <a:srgbClr val="F79B2D"/>
            </a:solidFill>
            <a:ln>
              <a:noFill/>
              <a:miter lim="800000"/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500" b="0" i="0" u="none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0"/>
                </a:spcBef>
                <a:defRPr/>
              </a:pPr>
              <a:r>
                <a:rPr lang="en-US" sz="2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1.2. </a:t>
              </a:r>
              <a:r>
                <a:rPr lang="en-US" sz="2400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Các</a:t>
              </a:r>
              <a:r>
                <a:rPr lang="en-US" sz="2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giai</a:t>
              </a:r>
              <a:r>
                <a:rPr lang="en-US" sz="2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đoạn</a:t>
              </a:r>
              <a:r>
                <a:rPr lang="en-US" sz="2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phát</a:t>
              </a:r>
              <a:r>
                <a:rPr lang="en-US" sz="2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triển</a:t>
              </a:r>
              <a:br>
                <a:rPr lang="en-US" sz="2400" b="1" dirty="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</a:br>
              <a:r>
                <a:rPr 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(Sinh </a:t>
              </a:r>
              <a:r>
                <a:rPr 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viên</a:t>
              </a:r>
              <a:r>
                <a:rPr 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tự</a:t>
              </a:r>
              <a:r>
                <a:rPr 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nghiên</a:t>
              </a:r>
              <a:r>
                <a:rPr 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cứu</a:t>
              </a:r>
              <a:r>
                <a:rPr 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  <a:cs typeface="Arial" panose="020B0604020202020204" pitchFamily="34" charset="0"/>
                </a:rPr>
                <a:t>)</a:t>
              </a:r>
              <a:endPara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441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E234E61C-F8A9-C4BF-7309-33DCDA4D7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822" y="898581"/>
            <a:ext cx="9841565" cy="780427"/>
          </a:xfrm>
          <a:prstGeom prst="roundRect">
            <a:avLst/>
          </a:prstGeom>
          <a:solidFill>
            <a:srgbClr val="F79B2D"/>
          </a:solidFill>
          <a:ln>
            <a:miter lim="800000"/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MỘT SỐ NỘI DUNG CƠ BẢN CỦA CHỦ NGHĨA MÁC - LÊNIN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E692CD2-8493-3223-7C3F-D2588A747EBB}"/>
              </a:ext>
            </a:extLst>
          </p:cNvPr>
          <p:cNvGrpSpPr/>
          <p:nvPr/>
        </p:nvGrpSpPr>
        <p:grpSpPr>
          <a:xfrm>
            <a:off x="2768600" y="1969347"/>
            <a:ext cx="6654800" cy="3943773"/>
            <a:chOff x="2032000" y="2194560"/>
            <a:chExt cx="6654800" cy="3943773"/>
          </a:xfrm>
        </p:grpSpPr>
        <p:graphicFrame>
          <p:nvGraphicFramePr>
            <p:cNvPr id="5" name="Diagram 4">
              <a:extLst>
                <a:ext uri="{FF2B5EF4-FFF2-40B4-BE49-F238E27FC236}">
                  <a16:creationId xmlns:a16="http://schemas.microsoft.com/office/drawing/2014/main" id="{EC7C315B-5A25-587F-AE20-8D1A2DD3B245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802022262"/>
                </p:ext>
              </p:extLst>
            </p:nvPr>
          </p:nvGraphicFramePr>
          <p:xfrm>
            <a:off x="2032000" y="2194560"/>
            <a:ext cx="6654800" cy="394377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FBE4256-FBD4-D429-7C14-6FF583F566D4}"/>
                </a:ext>
              </a:extLst>
            </p:cNvPr>
            <p:cNvSpPr txBox="1"/>
            <p:nvPr/>
          </p:nvSpPr>
          <p:spPr>
            <a:xfrm>
              <a:off x="2289519" y="2781888"/>
              <a:ext cx="629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00FF"/>
                  </a:solidFill>
                  <a:latin typeface="Arial "/>
                </a:rPr>
                <a:t>2.1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76F9C25-9BF5-312D-8484-CA865559F0ED}"/>
                </a:ext>
              </a:extLst>
            </p:cNvPr>
            <p:cNvSpPr txBox="1"/>
            <p:nvPr/>
          </p:nvSpPr>
          <p:spPr>
            <a:xfrm>
              <a:off x="2604283" y="3941989"/>
              <a:ext cx="629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00FF"/>
                  </a:solidFill>
                  <a:latin typeface="Arial "/>
                </a:rPr>
                <a:t>2.2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86C766B-FFF0-FF01-C237-46DCB4A82CCB}"/>
                </a:ext>
              </a:extLst>
            </p:cNvPr>
            <p:cNvSpPr txBox="1"/>
            <p:nvPr/>
          </p:nvSpPr>
          <p:spPr>
            <a:xfrm>
              <a:off x="2289519" y="5102090"/>
              <a:ext cx="629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00FF"/>
                  </a:solidFill>
                  <a:latin typeface="Arial "/>
                </a:rPr>
                <a:t>2.2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614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362C8-8531-A0E9-81A9-979CA3AB9243}"/>
              </a:ext>
            </a:extLst>
          </p:cNvPr>
          <p:cNvSpPr txBox="1">
            <a:spLocks/>
          </p:cNvSpPr>
          <p:nvPr/>
        </p:nvSpPr>
        <p:spPr bwMode="auto">
          <a:xfrm>
            <a:off x="451663" y="2289402"/>
            <a:ext cx="11288673" cy="1223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buFontTx/>
              <a:buNone/>
            </a:pPr>
            <a:r>
              <a:rPr lang="vi-VN" altLang="en-US" sz="2800" b="1" kern="0" dirty="0">
                <a:latin typeface="Arial" panose="020B0604020202020204" pitchFamily="34" charset="0"/>
                <a:cs typeface="Arial" panose="020B0604020202020204" pitchFamily="34" charset="0"/>
              </a:rPr>
              <a:t>Triết học là hệ thống tri thức lý </a:t>
            </a:r>
            <a:r>
              <a:rPr lang="vi-VN" altLang="en-US" sz="2800" b="1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luận chung nhất </a:t>
            </a:r>
            <a:r>
              <a:rPr lang="vi-VN" altLang="en-US" sz="2800" b="1" kern="0" dirty="0">
                <a:latin typeface="Arial" panose="020B0604020202020204" pitchFamily="34" charset="0"/>
                <a:cs typeface="Arial" panose="020B0604020202020204" pitchFamily="34" charset="0"/>
              </a:rPr>
              <a:t>của con người về thế giới, về vị trí, vai trò của con người trong thế giới ấy.</a:t>
            </a:r>
            <a:endParaRPr lang="en-US" altLang="en-US" sz="28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04BE3DB-42C5-E6DE-3676-BB805CC3D25D}"/>
              </a:ext>
            </a:extLst>
          </p:cNvPr>
          <p:cNvGrpSpPr/>
          <p:nvPr/>
        </p:nvGrpSpPr>
        <p:grpSpPr>
          <a:xfrm>
            <a:off x="712824" y="4067821"/>
            <a:ext cx="10766350" cy="1352135"/>
            <a:chOff x="912457" y="3799815"/>
            <a:chExt cx="10766350" cy="1352135"/>
          </a:xfrm>
        </p:grpSpPr>
        <p:sp>
          <p:nvSpPr>
            <p:cNvPr id="5" name="AutoShape 18">
              <a:extLst>
                <a:ext uri="{FF2B5EF4-FFF2-40B4-BE49-F238E27FC236}">
                  <a16:creationId xmlns:a16="http://schemas.microsoft.com/office/drawing/2014/main" id="{F98E6171-5E77-FE66-721E-F565254F727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099265" y="5010663"/>
              <a:ext cx="77788" cy="141287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 ker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AutoShape 19">
              <a:extLst>
                <a:ext uri="{FF2B5EF4-FFF2-40B4-BE49-F238E27FC236}">
                  <a16:creationId xmlns:a16="http://schemas.microsoft.com/office/drawing/2014/main" id="{B41FFECB-3190-5C94-9581-D800011D462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380003" y="5010663"/>
              <a:ext cx="79375" cy="141287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 ker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Nhóm 34">
              <a:extLst>
                <a:ext uri="{FF2B5EF4-FFF2-40B4-BE49-F238E27FC236}">
                  <a16:creationId xmlns:a16="http://schemas.microsoft.com/office/drawing/2014/main" id="{6B757F00-9EC4-9454-CF1A-B73AAC24E1F2}"/>
                </a:ext>
              </a:extLst>
            </p:cNvPr>
            <p:cNvGrpSpPr/>
            <p:nvPr/>
          </p:nvGrpSpPr>
          <p:grpSpPr>
            <a:xfrm>
              <a:off x="912457" y="3799815"/>
              <a:ext cx="4176580" cy="1080150"/>
              <a:chOff x="2118292" y="2792564"/>
              <a:chExt cx="2184786" cy="3016099"/>
            </a:xfr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grpSpPr>
          <p:sp>
            <p:nvSpPr>
              <p:cNvPr id="31" name="AutoShape 16">
                <a:extLst>
                  <a:ext uri="{FF2B5EF4-FFF2-40B4-BE49-F238E27FC236}">
                    <a16:creationId xmlns:a16="http://schemas.microsoft.com/office/drawing/2014/main" id="{724306CE-EF45-B0CB-5D9E-E99DA871A9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8292" y="2923194"/>
                <a:ext cx="2098787" cy="2885469"/>
              </a:xfrm>
              <a:prstGeom prst="roundRect">
                <a:avLst>
                  <a:gd name="adj" fmla="val 4690"/>
                </a:avLst>
              </a:prstGeom>
              <a:noFill/>
              <a:ln w="57150">
                <a:solidFill>
                  <a:srgbClr val="99CC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D2D8A8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b="1" ker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AutoShape 17">
                <a:extLst>
                  <a:ext uri="{FF2B5EF4-FFF2-40B4-BE49-F238E27FC236}">
                    <a16:creationId xmlns:a16="http://schemas.microsoft.com/office/drawing/2014/main" id="{2AA97346-2ED8-BD50-DD6B-23858204149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315688" y="2792564"/>
                <a:ext cx="1703994" cy="26271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99CC00">
                      <a:gamma/>
                      <a:shade val="38824"/>
                      <a:invGamma/>
                    </a:srgbClr>
                  </a:gs>
                  <a:gs pos="50000">
                    <a:srgbClr val="99CC00"/>
                  </a:gs>
                  <a:gs pos="100000">
                    <a:srgbClr val="99CC00">
                      <a:gamma/>
                      <a:shade val="38824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b="1" ker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AutoShape 18">
                <a:extLst>
                  <a:ext uri="{FF2B5EF4-FFF2-40B4-BE49-F238E27FC236}">
                    <a16:creationId xmlns:a16="http://schemas.microsoft.com/office/drawing/2014/main" id="{F15BBD36-0A0A-E5C3-AC1E-16C00FE5F4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855670" y="2857879"/>
                <a:ext cx="65315" cy="132081"/>
              </a:xfrm>
              <a:prstGeom prst="octagon">
                <a:avLst>
                  <a:gd name="adj" fmla="val 29287"/>
                </a:avLst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b="1" ker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AutoShape 19">
                <a:extLst>
                  <a:ext uri="{FF2B5EF4-FFF2-40B4-BE49-F238E27FC236}">
                    <a16:creationId xmlns:a16="http://schemas.microsoft.com/office/drawing/2014/main" id="{2FA94D61-C119-3B5C-4F31-501F69068F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08581" y="2857879"/>
                <a:ext cx="66766" cy="132081"/>
              </a:xfrm>
              <a:prstGeom prst="octagon">
                <a:avLst>
                  <a:gd name="adj" fmla="val 29287"/>
                </a:avLst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b="1" ker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Text Box 21">
                <a:extLst>
                  <a:ext uri="{FF2B5EF4-FFF2-40B4-BE49-F238E27FC236}">
                    <a16:creationId xmlns:a16="http://schemas.microsoft.com/office/drawing/2014/main" id="{223A6666-7252-8619-0BEB-3762074CC78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76220" y="3151282"/>
                <a:ext cx="2126858" cy="14588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b="1" kern="0" dirty="0" err="1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Chủ</a:t>
                </a:r>
                <a:r>
                  <a:rPr lang="en-US" sz="2400" b="1" kern="0" dirty="0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kern="0" dirty="0" err="1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nghĩa</a:t>
                </a:r>
                <a:r>
                  <a:rPr lang="en-US" sz="2400" b="1" kern="0" dirty="0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kern="0" dirty="0" err="1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duy</a:t>
                </a:r>
                <a:r>
                  <a:rPr lang="en-US" sz="2400" b="1" kern="0" dirty="0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kern="0" dirty="0" err="1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vật</a:t>
                </a:r>
                <a:endParaRPr lang="en-US" sz="2400" b="1" kern="0" dirty="0">
                  <a:solidFill>
                    <a:srgbClr val="000099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Nhóm 34">
              <a:extLst>
                <a:ext uri="{FF2B5EF4-FFF2-40B4-BE49-F238E27FC236}">
                  <a16:creationId xmlns:a16="http://schemas.microsoft.com/office/drawing/2014/main" id="{0203272E-09EF-E0DE-99C2-BDD83E26BD16}"/>
                </a:ext>
              </a:extLst>
            </p:cNvPr>
            <p:cNvGrpSpPr/>
            <p:nvPr/>
          </p:nvGrpSpPr>
          <p:grpSpPr>
            <a:xfrm>
              <a:off x="7574237" y="3859211"/>
              <a:ext cx="4104570" cy="1003769"/>
              <a:chOff x="2118292" y="2792564"/>
              <a:chExt cx="2184786" cy="3016099"/>
            </a:xfr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grpSpPr>
          <p:sp>
            <p:nvSpPr>
              <p:cNvPr id="16" name="AutoShape 16">
                <a:extLst>
                  <a:ext uri="{FF2B5EF4-FFF2-40B4-BE49-F238E27FC236}">
                    <a16:creationId xmlns:a16="http://schemas.microsoft.com/office/drawing/2014/main" id="{1846DB36-7724-32D9-D478-7232E58CB3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8292" y="2923194"/>
                <a:ext cx="2098787" cy="2885469"/>
              </a:xfrm>
              <a:prstGeom prst="roundRect">
                <a:avLst>
                  <a:gd name="adj" fmla="val 4690"/>
                </a:avLst>
              </a:prstGeom>
              <a:noFill/>
              <a:ln w="57150">
                <a:solidFill>
                  <a:srgbClr val="99CC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D2D8A8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b="1" ker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AutoShape 17">
                <a:extLst>
                  <a:ext uri="{FF2B5EF4-FFF2-40B4-BE49-F238E27FC236}">
                    <a16:creationId xmlns:a16="http://schemas.microsoft.com/office/drawing/2014/main" id="{8CC1B686-A105-2E05-5B47-489D33777C3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315688" y="2792564"/>
                <a:ext cx="1703994" cy="26271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99CC00">
                      <a:gamma/>
                      <a:shade val="38824"/>
                      <a:invGamma/>
                    </a:srgbClr>
                  </a:gs>
                  <a:gs pos="50000">
                    <a:srgbClr val="99CC00"/>
                  </a:gs>
                  <a:gs pos="100000">
                    <a:srgbClr val="99CC00">
                      <a:gamma/>
                      <a:shade val="38824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b="1" ker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AutoShape 18">
                <a:extLst>
                  <a:ext uri="{FF2B5EF4-FFF2-40B4-BE49-F238E27FC236}">
                    <a16:creationId xmlns:a16="http://schemas.microsoft.com/office/drawing/2014/main" id="{572D43F2-EBE4-1A53-3AF8-0B8FC55467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855670" y="2857879"/>
                <a:ext cx="65315" cy="132081"/>
              </a:xfrm>
              <a:prstGeom prst="octagon">
                <a:avLst>
                  <a:gd name="adj" fmla="val 29287"/>
                </a:avLst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b="1" ker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AutoShape 19">
                <a:extLst>
                  <a:ext uri="{FF2B5EF4-FFF2-40B4-BE49-F238E27FC236}">
                    <a16:creationId xmlns:a16="http://schemas.microsoft.com/office/drawing/2014/main" id="{4E8381EB-48FA-AA44-16C3-0EB8FB74B9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08581" y="2857879"/>
                <a:ext cx="66766" cy="132081"/>
              </a:xfrm>
              <a:prstGeom prst="octagon">
                <a:avLst>
                  <a:gd name="adj" fmla="val 29287"/>
                </a:avLst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b="1" ker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Text Box 21">
                <a:extLst>
                  <a:ext uri="{FF2B5EF4-FFF2-40B4-BE49-F238E27FC236}">
                    <a16:creationId xmlns:a16="http://schemas.microsoft.com/office/drawing/2014/main" id="{73475CC9-811A-D6B3-3DD8-8808C11D0C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76220" y="3151280"/>
                <a:ext cx="2126858" cy="15698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b="1" kern="0" dirty="0" err="1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Chủ</a:t>
                </a:r>
                <a:r>
                  <a:rPr lang="en-US" sz="2400" b="1" kern="0" dirty="0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kern="0" dirty="0" err="1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nghĩa</a:t>
                </a:r>
                <a:r>
                  <a:rPr lang="en-US" sz="2400" b="1" kern="0" dirty="0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kern="0" dirty="0" err="1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duy</a:t>
                </a:r>
                <a:r>
                  <a:rPr lang="en-US" sz="2400" b="1" kern="0" dirty="0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kern="0" dirty="0" err="1">
                    <a:solidFill>
                      <a:srgbClr val="000099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tâm</a:t>
                </a:r>
                <a:endParaRPr lang="en-US" sz="2400" b="1" kern="0" dirty="0">
                  <a:solidFill>
                    <a:srgbClr val="000099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15" name="Picture 2" descr="10 “QUI TẮC TRÁI NGƯỢC” bỏ túi - Trải Nghiệm Sống">
              <a:extLst>
                <a:ext uri="{FF2B5EF4-FFF2-40B4-BE49-F238E27FC236}">
                  <a16:creationId xmlns:a16="http://schemas.microsoft.com/office/drawing/2014/main" id="{FD7C7A4B-E499-4F47-291F-34436BEFEF4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654" t="64246" r="34446" b="12171"/>
            <a:stretch/>
          </p:blipFill>
          <p:spPr bwMode="auto">
            <a:xfrm>
              <a:off x="5162198" y="3880948"/>
              <a:ext cx="2160300" cy="10081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6" name="Title 3">
            <a:extLst>
              <a:ext uri="{FF2B5EF4-FFF2-40B4-BE49-F238E27FC236}">
                <a16:creationId xmlns:a16="http://schemas.microsoft.com/office/drawing/2014/main" id="{AC8AE5E6-39D3-307E-57FA-C49FF71A4D0C}"/>
              </a:ext>
            </a:extLst>
          </p:cNvPr>
          <p:cNvSpPr txBox="1">
            <a:spLocks/>
          </p:cNvSpPr>
          <p:nvPr/>
        </p:nvSpPr>
        <p:spPr>
          <a:xfrm>
            <a:off x="3632061" y="954033"/>
            <a:ext cx="4927876" cy="780427"/>
          </a:xfrm>
          <a:prstGeom prst="roundRect">
            <a:avLst/>
          </a:prstGeom>
          <a:solidFill>
            <a:srgbClr val="F79B2D"/>
          </a:solidFill>
          <a:ln>
            <a:noFill/>
            <a:miter lim="800000"/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b="0" i="0" u="none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2.1.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Triết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Mác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Lênin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tải xuống.jpg">
            <a:extLst>
              <a:ext uri="{FF2B5EF4-FFF2-40B4-BE49-F238E27FC236}">
                <a16:creationId xmlns:a16="http://schemas.microsoft.com/office/drawing/2014/main" id="{96EBF609-4C21-ED8E-5F9A-5FD710C59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8401" y="4393619"/>
            <a:ext cx="2567517" cy="1822451"/>
          </a:xfrm>
          <a:prstGeom prst="rect">
            <a:avLst/>
          </a:prstGeom>
          <a:solidFill>
            <a:srgbClr val="00FFCC"/>
          </a:solidFill>
          <a:ln w="9525">
            <a:noFill/>
          </a:ln>
          <a:effectLst>
            <a:softEdge rad="127000"/>
          </a:effectLst>
        </p:spPr>
      </p:pic>
      <p:sp>
        <p:nvSpPr>
          <p:cNvPr id="5" name="Cloud Callout 14">
            <a:extLst>
              <a:ext uri="{FF2B5EF4-FFF2-40B4-BE49-F238E27FC236}">
                <a16:creationId xmlns:a16="http://schemas.microsoft.com/office/drawing/2014/main" id="{520079BD-A2AF-B791-8AC8-1D43973AE727}"/>
              </a:ext>
            </a:extLst>
          </p:cNvPr>
          <p:cNvSpPr/>
          <p:nvPr/>
        </p:nvSpPr>
        <p:spPr>
          <a:xfrm>
            <a:off x="2430984" y="2724985"/>
            <a:ext cx="7155127" cy="2692400"/>
          </a:xfrm>
          <a:prstGeom prst="cloudCallout">
            <a:avLst/>
          </a:prstGeom>
          <a:solidFill>
            <a:srgbClr val="F9F5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.VnTime" panose="020B7200000000000000" pitchFamily="34" charset="0"/>
                <a:ea typeface="+mn-ea"/>
                <a:cs typeface="+mn-cs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x-none" sz="4800" b="1" i="0" u="none" strike="noStrike" kern="1200" cap="none" spc="0" normalizeH="0" baseline="0" noProof="0" dirty="0">
                <a:ln>
                  <a:noFill/>
                </a:ln>
                <a:solidFill>
                  <a:srgbClr val="E1341D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Vật chất l</a:t>
            </a:r>
            <a:r>
              <a:rPr kumimoji="0" lang="en-US" altLang="x-none" sz="4800" b="1" i="0" u="none" strike="noStrike" kern="1200" cap="none" spc="0" normalizeH="0" baseline="0" noProof="0" dirty="0">
                <a:ln>
                  <a:noFill/>
                </a:ln>
                <a:solidFill>
                  <a:srgbClr val="E1341D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à</a:t>
            </a:r>
            <a:r>
              <a:rPr kumimoji="0" lang="en-US" altLang="x-none" sz="4800" b="1" i="0" u="none" strike="noStrike" kern="1200" cap="none" spc="0" normalizeH="0" baseline="0" noProof="0" dirty="0">
                <a:ln>
                  <a:noFill/>
                </a:ln>
                <a:solidFill>
                  <a:srgbClr val="E1341D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gì?</a:t>
            </a:r>
            <a:endParaRPr kumimoji="0" lang="en-US" altLang="x-none" sz="4800" b="0" i="0" u="none" strike="noStrike" kern="1200" cap="none" spc="0" normalizeH="0" baseline="0" noProof="0" dirty="0">
              <a:ln>
                <a:noFill/>
              </a:ln>
              <a:solidFill>
                <a:srgbClr val="E1341D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17E317CD-0969-B33F-8ACC-0C09DA3CB573}"/>
              </a:ext>
            </a:extLst>
          </p:cNvPr>
          <p:cNvSpPr txBox="1">
            <a:spLocks/>
          </p:cNvSpPr>
          <p:nvPr/>
        </p:nvSpPr>
        <p:spPr>
          <a:xfrm>
            <a:off x="3118464" y="1071856"/>
            <a:ext cx="5955072" cy="780427"/>
          </a:xfrm>
          <a:prstGeom prst="roundRect">
            <a:avLst/>
          </a:prstGeom>
          <a:solidFill>
            <a:srgbClr val="F79B2D"/>
          </a:solidFill>
          <a:ln>
            <a:noFill/>
            <a:miter lim="800000"/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b="0" i="0" u="none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2.1.1.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nghĩa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duy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biện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chứng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83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7887602-9010-0CF2-7E65-439A63F79F4A}"/>
              </a:ext>
            </a:extLst>
          </p:cNvPr>
          <p:cNvGrpSpPr/>
          <p:nvPr/>
        </p:nvGrpSpPr>
        <p:grpSpPr>
          <a:xfrm>
            <a:off x="476176" y="1359768"/>
            <a:ext cx="11239647" cy="4138463"/>
            <a:chOff x="545953" y="1523781"/>
            <a:chExt cx="11239647" cy="4138463"/>
          </a:xfrm>
        </p:grpSpPr>
        <p:pic>
          <p:nvPicPr>
            <p:cNvPr id="3" name="Picture 8" descr="列宁">
              <a:extLst>
                <a:ext uri="{FF2B5EF4-FFF2-40B4-BE49-F238E27FC236}">
                  <a16:creationId xmlns:a16="http://schemas.microsoft.com/office/drawing/2014/main" id="{B369FAEC-1BE3-4100-83BD-438104BD7B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5953" y="1523781"/>
              <a:ext cx="3744693" cy="4097739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rgbClr val="808080"/>
              </a:outerShdw>
            </a:effectLst>
          </p:spPr>
        </p:pic>
        <p:sp>
          <p:nvSpPr>
            <p:cNvPr id="4" name="Rectangle 2">
              <a:extLst>
                <a:ext uri="{FF2B5EF4-FFF2-40B4-BE49-F238E27FC236}">
                  <a16:creationId xmlns:a16="http://schemas.microsoft.com/office/drawing/2014/main" id="{1D588850-BEA7-CC6A-F811-6CFF4C73CFEB}"/>
                </a:ext>
              </a:extLst>
            </p:cNvPr>
            <p:cNvSpPr/>
            <p:nvPr/>
          </p:nvSpPr>
          <p:spPr>
            <a:xfrm>
              <a:off x="4775200" y="2644725"/>
              <a:ext cx="7010400" cy="3017519"/>
            </a:xfrm>
            <a:prstGeom prst="rect">
              <a:avLst/>
            </a:prstGeom>
            <a:solidFill>
              <a:schemeClr val="bg1"/>
            </a:solidFill>
            <a:ln w="38100" cap="flat" cmpd="sng">
              <a:pattFill prst="sphere">
                <a:fgClr>
                  <a:srgbClr val="FF0000"/>
                </a:fgClr>
                <a:bgClr>
                  <a:srgbClr val="FFFFFF"/>
                </a:bgClr>
              </a:patt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</a:lstStyle>
            <a:p>
              <a:pPr marL="0" lvl="0" indent="569913" algn="just" eaLnBrk="1" hangingPunct="1">
                <a:lnSpc>
                  <a:spcPct val="150000"/>
                </a:lnSpc>
                <a:buNone/>
              </a:pPr>
              <a:r>
                <a:rPr lang="en-US" altLang="en-US" sz="2400" b="1" dirty="0">
                  <a:latin typeface="Arial "/>
                  <a:cs typeface="Times New Roman" panose="02020603050405020304" pitchFamily="18" charset="0"/>
                </a:rPr>
                <a:t>“Vật chất là một </a:t>
              </a:r>
              <a:r>
                <a:rPr lang="en-US" altLang="en-US" sz="2400" b="1" dirty="0">
                  <a:solidFill>
                    <a:srgbClr val="FF0000"/>
                  </a:solidFill>
                  <a:latin typeface="Arial "/>
                  <a:cs typeface="Times New Roman" panose="02020603050405020304" pitchFamily="18" charset="0"/>
                </a:rPr>
                <a:t>phạm trù triết học</a:t>
              </a:r>
              <a:r>
                <a:rPr lang="en-US" altLang="en-US" sz="2400" b="1" dirty="0">
                  <a:latin typeface="Arial "/>
                  <a:cs typeface="Times New Roman" panose="02020603050405020304" pitchFamily="18" charset="0"/>
                </a:rPr>
                <a:t>, dùng để chỉ thực tại </a:t>
              </a:r>
              <a:r>
                <a:rPr lang="en-US" altLang="en-US" sz="2400" b="1" dirty="0">
                  <a:solidFill>
                    <a:srgbClr val="FF0000"/>
                  </a:solidFill>
                  <a:latin typeface="Arial "/>
                  <a:cs typeface="Times New Roman" panose="02020603050405020304" pitchFamily="18" charset="0"/>
                </a:rPr>
                <a:t>khách quan</a:t>
              </a:r>
              <a:r>
                <a:rPr lang="en-US" altLang="en-US" sz="2400" b="1" dirty="0">
                  <a:latin typeface="Arial "/>
                  <a:cs typeface="Times New Roman" panose="02020603050405020304" pitchFamily="18" charset="0"/>
                </a:rPr>
                <a:t>, được đem lại cho con người trong cảm giác, được cảm giác của chúng ta </a:t>
              </a:r>
              <a:r>
                <a:rPr lang="en-US" altLang="en-US" sz="2400" b="1" dirty="0">
                  <a:solidFill>
                    <a:srgbClr val="FF0000"/>
                  </a:solidFill>
                  <a:latin typeface="Arial "/>
                  <a:cs typeface="Times New Roman" panose="02020603050405020304" pitchFamily="18" charset="0"/>
                </a:rPr>
                <a:t>chép lại, chụp lại </a:t>
              </a:r>
              <a:r>
                <a:rPr lang="en-US" altLang="en-US" sz="2400" b="1" dirty="0">
                  <a:latin typeface="Arial "/>
                  <a:cs typeface="Times New Roman" panose="02020603050405020304" pitchFamily="18" charset="0"/>
                </a:rPr>
                <a:t>phản ánh và tồn tại không lệ thuộc vào cảm </a:t>
              </a:r>
              <a:r>
                <a:rPr lang="en-US" altLang="en-US" sz="2400" b="1" dirty="0" err="1">
                  <a:latin typeface="Arial "/>
                  <a:cs typeface="Times New Roman" panose="02020603050405020304" pitchFamily="18" charset="0"/>
                </a:rPr>
                <a:t>giác</a:t>
              </a:r>
              <a:r>
                <a:rPr lang="en-US" altLang="en-US" sz="2400" b="1" dirty="0">
                  <a:latin typeface="Arial "/>
                  <a:cs typeface="Times New Roman" panose="02020603050405020304" pitchFamily="18" charset="0"/>
                </a:rPr>
                <a:t>”</a:t>
              </a:r>
              <a:r>
                <a:rPr lang="en-US" altLang="vi-VN" sz="2400" i="1" dirty="0">
                  <a:latin typeface="Arial "/>
                  <a:cs typeface="Arial" panose="020B0604020202020204" pitchFamily="34" charset="0"/>
                </a:rPr>
                <a:t>		</a:t>
              </a:r>
              <a:endParaRPr lang="vi-VN" altLang="en-US" sz="2400" dirty="0">
                <a:latin typeface="Arial "/>
                <a:ea typeface="Arial" panose="020B0604020202020204" pitchFamily="34" charset="0"/>
              </a:endParaRPr>
            </a:p>
          </p:txBody>
        </p:sp>
        <p:sp>
          <p:nvSpPr>
            <p:cNvPr id="5" name="AutoShape 2">
              <a:extLst>
                <a:ext uri="{FF2B5EF4-FFF2-40B4-BE49-F238E27FC236}">
                  <a16:creationId xmlns:a16="http://schemas.microsoft.com/office/drawing/2014/main" id="{3DBCF483-BB55-D58C-EAA2-8E7FC568ABB0}"/>
                </a:ext>
              </a:extLst>
            </p:cNvPr>
            <p:cNvSpPr/>
            <p:nvPr/>
          </p:nvSpPr>
          <p:spPr>
            <a:xfrm>
              <a:off x="4775200" y="1523781"/>
              <a:ext cx="7010400" cy="878558"/>
            </a:xfrm>
            <a:prstGeom prst="roundRect">
              <a:avLst>
                <a:gd name="adj" fmla="val 50000"/>
              </a:avLst>
            </a:prstGeom>
            <a:solidFill>
              <a:srgbClr val="F6A63C"/>
            </a:solidFill>
            <a:ln w="9525" cap="flat" cmpd="sng">
              <a:noFill/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en-US" sz="2400" b="1" dirty="0">
                  <a:solidFill>
                    <a:schemeClr val="bg1"/>
                  </a:solidFill>
                  <a:latin typeface="Arial "/>
                  <a:cs typeface="Times New Roman" panose="02020603050405020304" pitchFamily="18" charset="0"/>
                </a:rPr>
                <a:t>ĐỊNH NGHĨA VẬT CHẤT CỦA V.I. LÊNIN</a:t>
              </a:r>
              <a:endParaRPr lang="en-US" altLang="en-US" sz="2400" dirty="0">
                <a:solidFill>
                  <a:schemeClr val="bg1"/>
                </a:solidFill>
                <a:latin typeface="Arial "/>
                <a:ea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">
            <a:extLst>
              <a:ext uri="{FF2B5EF4-FFF2-40B4-BE49-F238E27FC236}">
                <a16:creationId xmlns:a16="http://schemas.microsoft.com/office/drawing/2014/main" id="{11266F84-90B4-0B9F-0D00-B9BFCAA229D5}"/>
              </a:ext>
            </a:extLst>
          </p:cNvPr>
          <p:cNvSpPr>
            <a:spLocks/>
          </p:cNvSpPr>
          <p:nvPr/>
        </p:nvSpPr>
        <p:spPr bwMode="gray">
          <a:xfrm>
            <a:off x="2957158" y="1825943"/>
            <a:ext cx="1800225" cy="105727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99CC00">
                  <a:gamma/>
                  <a:tint val="57647"/>
                  <a:invGamma/>
                  <a:alpha val="32001"/>
                </a:srgbClr>
              </a:gs>
              <a:gs pos="100000">
                <a:srgbClr val="99CC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Nhóm 34">
            <a:extLst>
              <a:ext uri="{FF2B5EF4-FFF2-40B4-BE49-F238E27FC236}">
                <a16:creationId xmlns:a16="http://schemas.microsoft.com/office/drawing/2014/main" id="{771B1318-094C-0371-3222-B5F65394E307}"/>
              </a:ext>
            </a:extLst>
          </p:cNvPr>
          <p:cNvGrpSpPr/>
          <p:nvPr/>
        </p:nvGrpSpPr>
        <p:grpSpPr>
          <a:xfrm>
            <a:off x="711997" y="2424069"/>
            <a:ext cx="2496975" cy="3255659"/>
            <a:chOff x="2114896" y="2792564"/>
            <a:chExt cx="2102183" cy="3016099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0" name="AutoShape 16">
              <a:extLst>
                <a:ext uri="{FF2B5EF4-FFF2-40B4-BE49-F238E27FC236}">
                  <a16:creationId xmlns:a16="http://schemas.microsoft.com/office/drawing/2014/main" id="{CF07BCD1-121F-E229-A6B9-904399E457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8292" y="2923194"/>
              <a:ext cx="2098787" cy="2885469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99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D2D8A8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AutoShape 17">
              <a:extLst>
                <a:ext uri="{FF2B5EF4-FFF2-40B4-BE49-F238E27FC236}">
                  <a16:creationId xmlns:a16="http://schemas.microsoft.com/office/drawing/2014/main" id="{84842290-2B71-33D5-9027-DDA36104D56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15688" y="2792564"/>
              <a:ext cx="1703994" cy="26271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99CC00">
                    <a:gamma/>
                    <a:shade val="38824"/>
                    <a:invGamma/>
                  </a:srgbClr>
                </a:gs>
                <a:gs pos="50000">
                  <a:srgbClr val="99CC00"/>
                </a:gs>
                <a:gs pos="100000">
                  <a:srgbClr val="99CC00">
                    <a:gamma/>
                    <a:shade val="38824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AutoShape 18">
              <a:extLst>
                <a:ext uri="{FF2B5EF4-FFF2-40B4-BE49-F238E27FC236}">
                  <a16:creationId xmlns:a16="http://schemas.microsoft.com/office/drawing/2014/main" id="{8B2E8383-8608-4989-6EB1-92B16107ABD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855670" y="2857879"/>
              <a:ext cx="65315" cy="132081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AutoShape 19">
              <a:extLst>
                <a:ext uri="{FF2B5EF4-FFF2-40B4-BE49-F238E27FC236}">
                  <a16:creationId xmlns:a16="http://schemas.microsoft.com/office/drawing/2014/main" id="{12390BD4-E27D-C71F-B0EE-C2DFA478E71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408581" y="2857879"/>
              <a:ext cx="66766" cy="132081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Text Box 21">
              <a:extLst>
                <a:ext uri="{FF2B5EF4-FFF2-40B4-BE49-F238E27FC236}">
                  <a16:creationId xmlns:a16="http://schemas.microsoft.com/office/drawing/2014/main" id="{1E36CE79-8E73-ACF7-6ED2-E633D7643D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4896" y="3296693"/>
              <a:ext cx="2098787" cy="21384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 algn="ctr"/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Cần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phân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biệt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vật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chất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là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phạm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trù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triết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học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khác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với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các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khoa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học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chuyên</a:t>
              </a:r>
              <a:r>
                <a:rPr lang="en-US" sz="2400" b="1" dirty="0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42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ngành</a:t>
              </a:r>
              <a:endParaRPr lang="en-US" sz="2400" b="1" dirty="0">
                <a:solidFill>
                  <a:srgbClr val="3142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Nhóm 35">
            <a:extLst>
              <a:ext uri="{FF2B5EF4-FFF2-40B4-BE49-F238E27FC236}">
                <a16:creationId xmlns:a16="http://schemas.microsoft.com/office/drawing/2014/main" id="{A11D5727-C52B-A88F-3ED1-A7ECEA91DAC0}"/>
              </a:ext>
            </a:extLst>
          </p:cNvPr>
          <p:cNvGrpSpPr/>
          <p:nvPr/>
        </p:nvGrpSpPr>
        <p:grpSpPr>
          <a:xfrm>
            <a:off x="4583570" y="1986274"/>
            <a:ext cx="2555704" cy="3446021"/>
            <a:chOff x="4409706" y="2403578"/>
            <a:chExt cx="2102105" cy="301174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1" name="AutoShape 4">
              <a:extLst>
                <a:ext uri="{FF2B5EF4-FFF2-40B4-BE49-F238E27FC236}">
                  <a16:creationId xmlns:a16="http://schemas.microsoft.com/office/drawing/2014/main" id="{4BBA2AA5-BC52-8ABF-4DA8-5D1B857438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3024" y="2529854"/>
              <a:ext cx="2098787" cy="2885469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3333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1D08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>
              <a:extLst>
                <a:ext uri="{FF2B5EF4-FFF2-40B4-BE49-F238E27FC236}">
                  <a16:creationId xmlns:a16="http://schemas.microsoft.com/office/drawing/2014/main" id="{05E9DCDF-495B-EC60-75B1-2DB4FA98369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626386" y="2403578"/>
              <a:ext cx="1703994" cy="26271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33399">
                    <a:gamma/>
                    <a:shade val="46275"/>
                    <a:invGamma/>
                  </a:srgbClr>
                </a:gs>
                <a:gs pos="50000">
                  <a:srgbClr val="333399"/>
                </a:gs>
                <a:gs pos="100000">
                  <a:srgbClr val="3333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AutoShape 6">
              <a:extLst>
                <a:ext uri="{FF2B5EF4-FFF2-40B4-BE49-F238E27FC236}">
                  <a16:creationId xmlns:a16="http://schemas.microsoft.com/office/drawing/2014/main" id="{3E467FCA-28AA-F575-B91F-1862DD10F09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6159110" y="2473247"/>
              <a:ext cx="66766" cy="132082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AutoShape 7">
              <a:extLst>
                <a:ext uri="{FF2B5EF4-FFF2-40B4-BE49-F238E27FC236}">
                  <a16:creationId xmlns:a16="http://schemas.microsoft.com/office/drawing/2014/main" id="{3F4C5A56-EF1A-B201-FABA-00539D0C8EE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704764" y="2464538"/>
              <a:ext cx="65315" cy="132082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 Box 21">
              <a:extLst>
                <a:ext uri="{FF2B5EF4-FFF2-40B4-BE49-F238E27FC236}">
                  <a16:creationId xmlns:a16="http://schemas.microsoft.com/office/drawing/2014/main" id="{C04E5C62-1FE7-B9ED-0D8A-1BFC048388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09706" y="2972424"/>
              <a:ext cx="2102105" cy="20174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vi-VN" sz="2400" b="1" kern="0" dirty="0">
                  <a:solidFill>
                    <a:srgbClr val="15153F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Thuộc tính </a:t>
              </a:r>
              <a:r>
                <a:rPr lang="en-US" sz="2400" b="1" kern="0" dirty="0">
                  <a:solidFill>
                    <a:srgbClr val="15153F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    </a:t>
              </a:r>
              <a:r>
                <a:rPr lang="vi-VN" sz="2400" b="1" kern="0" dirty="0">
                  <a:solidFill>
                    <a:srgbClr val="15153F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cơ bản nhất, chung nhất của các dạng vật chất</a:t>
              </a:r>
              <a:r>
                <a:rPr lang="en-US" sz="2400" b="1" kern="0" dirty="0">
                  <a:solidFill>
                    <a:srgbClr val="15153F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vi-VN" sz="2400" b="1" kern="0" dirty="0">
                  <a:solidFill>
                    <a:srgbClr val="15153F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là tồn tại </a:t>
              </a:r>
              <a:r>
                <a:rPr lang="en-US" sz="2400" b="1" kern="0" dirty="0">
                  <a:solidFill>
                    <a:srgbClr val="15153F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     </a:t>
              </a:r>
              <a:r>
                <a:rPr lang="vi-VN" sz="2400" b="1" kern="0" dirty="0">
                  <a:solidFill>
                    <a:srgbClr val="15153F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khách quan</a:t>
              </a:r>
            </a:p>
          </p:txBody>
        </p:sp>
      </p:grpSp>
      <p:grpSp>
        <p:nvGrpSpPr>
          <p:cNvPr id="36" name="Nhóm 36">
            <a:extLst>
              <a:ext uri="{FF2B5EF4-FFF2-40B4-BE49-F238E27FC236}">
                <a16:creationId xmlns:a16="http://schemas.microsoft.com/office/drawing/2014/main" id="{40F9A5B0-FCDF-1B58-FDE8-15B4E3A7C139}"/>
              </a:ext>
            </a:extLst>
          </p:cNvPr>
          <p:cNvGrpSpPr/>
          <p:nvPr/>
        </p:nvGrpSpPr>
        <p:grpSpPr>
          <a:xfrm>
            <a:off x="8681940" y="1741598"/>
            <a:ext cx="2328795" cy="3139445"/>
            <a:chOff x="6707755" y="1940568"/>
            <a:chExt cx="2098787" cy="3016099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7" name="AutoShape 8">
              <a:extLst>
                <a:ext uri="{FF2B5EF4-FFF2-40B4-BE49-F238E27FC236}">
                  <a16:creationId xmlns:a16="http://schemas.microsoft.com/office/drawing/2014/main" id="{8057952F-3593-2022-B5BE-EAE4EB81B3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07755" y="2071198"/>
              <a:ext cx="2098787" cy="2885469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0099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6FC5E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AutoShape 9">
              <a:extLst>
                <a:ext uri="{FF2B5EF4-FFF2-40B4-BE49-F238E27FC236}">
                  <a16:creationId xmlns:a16="http://schemas.microsoft.com/office/drawing/2014/main" id="{5E23FB3B-B3DA-8CD0-8756-95D9003077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905151" y="1940568"/>
              <a:ext cx="1703994" cy="26271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9999">
                    <a:gamma/>
                    <a:shade val="46275"/>
                    <a:invGamma/>
                  </a:srgbClr>
                </a:gs>
                <a:gs pos="50000">
                  <a:srgbClr val="009999"/>
                </a:gs>
                <a:gs pos="100000">
                  <a:srgbClr val="0099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AutoShape 10">
              <a:extLst>
                <a:ext uri="{FF2B5EF4-FFF2-40B4-BE49-F238E27FC236}">
                  <a16:creationId xmlns:a16="http://schemas.microsoft.com/office/drawing/2014/main" id="{87D5C296-DD18-654E-DF20-44A8BC60FBC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8446584" y="2005882"/>
              <a:ext cx="65315" cy="130630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AutoShape 11">
              <a:extLst>
                <a:ext uri="{FF2B5EF4-FFF2-40B4-BE49-F238E27FC236}">
                  <a16:creationId xmlns:a16="http://schemas.microsoft.com/office/drawing/2014/main" id="{AEECE9D8-2002-6E6F-00B5-281DDCBC949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6999496" y="2005882"/>
              <a:ext cx="65314" cy="130630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Text Box 21">
              <a:extLst>
                <a:ext uri="{FF2B5EF4-FFF2-40B4-BE49-F238E27FC236}">
                  <a16:creationId xmlns:a16="http://schemas.microsoft.com/office/drawing/2014/main" id="{E4865FD4-90B0-AD59-9614-64D08CE147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61441" y="2582527"/>
              <a:ext cx="1991413" cy="18628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0" fontAlgn="base" latinLnBrk="0" hangingPunct="0"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Con </a:t>
              </a:r>
              <a:r>
                <a:rPr kumimoji="0" lang="en-US" sz="24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người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có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khả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năng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nhận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thức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được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thế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giới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khách</a:t>
              </a:r>
              <a:r>
                <a:rPr kumimoji="0" lang="en-US" sz="2400" b="1" i="0" u="none" strike="noStrike" kern="0" cap="none" spc="0" normalizeH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sz="2400" b="1" i="0" u="none" strike="noStrike" kern="0" cap="none" spc="0" normalizeH="0" noProof="0" dirty="0" err="1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quan</a:t>
              </a: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3F3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	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3F3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2" name="Rounded Rectangle 23">
            <a:hlinkClick r:id="rId2" action="ppaction://hlinksldjump"/>
            <a:extLst>
              <a:ext uri="{FF2B5EF4-FFF2-40B4-BE49-F238E27FC236}">
                <a16:creationId xmlns:a16="http://schemas.microsoft.com/office/drawing/2014/main" id="{0D0041D9-36E4-A09D-8761-0FA607A8D05D}"/>
              </a:ext>
            </a:extLst>
          </p:cNvPr>
          <p:cNvSpPr/>
          <p:nvPr/>
        </p:nvSpPr>
        <p:spPr>
          <a:xfrm>
            <a:off x="3740150" y="461044"/>
            <a:ext cx="4711700" cy="10080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15000"/>
              </a:lnSpc>
              <a:spcAft>
                <a:spcPts val="1000"/>
              </a:spcAft>
              <a:tabLst>
                <a:tab pos="269875" algn="l"/>
              </a:tabLst>
              <a:defRPr/>
            </a:pPr>
            <a:r>
              <a:rPr lang="en-US" altLang="en-US" sz="2400" b="1" dirty="0">
                <a:solidFill>
                  <a:srgbClr val="E1341D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NỘI DUNG ĐỊNH NGHĨA</a:t>
            </a:r>
          </a:p>
        </p:txBody>
      </p:sp>
      <p:sp>
        <p:nvSpPr>
          <p:cNvPr id="43" name="Freeform 3">
            <a:extLst>
              <a:ext uri="{FF2B5EF4-FFF2-40B4-BE49-F238E27FC236}">
                <a16:creationId xmlns:a16="http://schemas.microsoft.com/office/drawing/2014/main" id="{A7ABAF80-A92D-05D0-187A-70A20B3BA52F}"/>
              </a:ext>
            </a:extLst>
          </p:cNvPr>
          <p:cNvSpPr>
            <a:spLocks/>
          </p:cNvSpPr>
          <p:nvPr/>
        </p:nvSpPr>
        <p:spPr bwMode="gray">
          <a:xfrm>
            <a:off x="7008725" y="1427461"/>
            <a:ext cx="1800225" cy="105727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99CC00">
                  <a:gamma/>
                  <a:tint val="57647"/>
                  <a:invGamma/>
                  <a:alpha val="32001"/>
                </a:srgbClr>
              </a:gs>
              <a:gs pos="100000">
                <a:srgbClr val="99CC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29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2" grpId="0" animBg="1"/>
      <p:bldP spid="4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C5C89C3F-3C20-CA2B-091F-089F60C2B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12" y="1494191"/>
            <a:ext cx="2172116" cy="3442899"/>
          </a:xfrm>
          <a:prstGeom prst="verticalScroll">
            <a:avLst>
              <a:gd name="adj" fmla="val 12500"/>
            </a:avLst>
          </a:prstGeom>
          <a:solidFill>
            <a:srgbClr val="F9F5D5"/>
          </a:solidFill>
          <a:ln w="9525">
            <a:solidFill>
              <a:srgbClr val="F79B2D"/>
            </a:solidFill>
            <a:rou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</a:endParaRPr>
          </a:p>
        </p:txBody>
      </p:sp>
      <p:sp>
        <p:nvSpPr>
          <p:cNvPr id="4" name="AutoShape 3">
            <a:extLst>
              <a:ext uri="{FF2B5EF4-FFF2-40B4-BE49-F238E27FC236}">
                <a16:creationId xmlns:a16="http://schemas.microsoft.com/office/drawing/2014/main" id="{9CCEF6C2-6FEB-DD0D-7524-BD9E10592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3739" y="130219"/>
            <a:ext cx="7463914" cy="1997075"/>
          </a:xfrm>
          <a:prstGeom prst="horizontalScroll">
            <a:avLst>
              <a:gd name="adj" fmla="val 12500"/>
            </a:avLst>
          </a:prstGeom>
          <a:solidFill>
            <a:srgbClr val="F9F5D5"/>
          </a:solidFill>
          <a:ln w="9525">
            <a:solidFill>
              <a:srgbClr val="F79B2D"/>
            </a:solidFill>
            <a:round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Giải quyết được vấn đề cơ bản của triết</a:t>
            </a: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học theo lập trường duy vật biện chứng</a:t>
            </a:r>
            <a:endParaRPr lang="en-US" altLang="x-none" sz="2400" dirty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F9515844-3010-BF12-395C-4518353577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4374" y="2127294"/>
            <a:ext cx="7463914" cy="1918335"/>
          </a:xfrm>
          <a:prstGeom prst="horizontalScroll">
            <a:avLst>
              <a:gd name="adj" fmla="val 12500"/>
            </a:avLst>
          </a:prstGeom>
          <a:solidFill>
            <a:srgbClr val="F9F5D5"/>
          </a:solidFill>
          <a:ln w="9525">
            <a:solidFill>
              <a:srgbClr val="F79B2D"/>
            </a:solidFill>
            <a:round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Mở đường cho các ngành khoa học </a:t>
            </a: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 thể đi sâu nghiên cứu thế giới, </a:t>
            </a: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tìm thêm những dạng mới của vật chất</a:t>
            </a:r>
            <a:endParaRPr lang="en-US" altLang="x-none" sz="2400" dirty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AutoShape 5">
            <a:extLst>
              <a:ext uri="{FF2B5EF4-FFF2-40B4-BE49-F238E27FC236}">
                <a16:creationId xmlns:a16="http://schemas.microsoft.com/office/drawing/2014/main" id="{513A599D-7186-AE9C-BF70-C45AE3016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3739" y="4045629"/>
            <a:ext cx="7463914" cy="2119630"/>
          </a:xfrm>
          <a:prstGeom prst="horizontalScroll">
            <a:avLst>
              <a:gd name="adj" fmla="val 12500"/>
            </a:avLst>
          </a:prstGeom>
          <a:solidFill>
            <a:srgbClr val="F9F5D5"/>
          </a:solidFill>
          <a:ln w="9525">
            <a:solidFill>
              <a:srgbClr val="F79B2D"/>
            </a:solidFill>
            <a:round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>
              <a:buNone/>
            </a:pP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Đem lại niềm tin cho con người trong </a:t>
            </a:r>
          </a:p>
          <a:p>
            <a:pPr marL="0" lvl="0" indent="0" algn="ctr">
              <a:buNone/>
            </a:pP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việc nhận thức thế giới và cải tạo thế giới.</a:t>
            </a:r>
            <a:endParaRPr lang="en-US" altLang="x-none" sz="2400" dirty="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Line 6">
            <a:extLst>
              <a:ext uri="{FF2B5EF4-FFF2-40B4-BE49-F238E27FC236}">
                <a16:creationId xmlns:a16="http://schemas.microsoft.com/office/drawing/2014/main" id="{378856BC-8FF3-2EA8-DFE2-1F58F167A3FD}"/>
              </a:ext>
            </a:extLst>
          </p:cNvPr>
          <p:cNvSpPr/>
          <p:nvPr/>
        </p:nvSpPr>
        <p:spPr>
          <a:xfrm flipV="1">
            <a:off x="2438400" y="1177925"/>
            <a:ext cx="1794704" cy="2016549"/>
          </a:xfrm>
          <a:prstGeom prst="line">
            <a:avLst/>
          </a:prstGeom>
          <a:ln w="9525" cap="flat" cmpd="sng">
            <a:solidFill>
              <a:srgbClr val="F79B2D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Line 7">
            <a:extLst>
              <a:ext uri="{FF2B5EF4-FFF2-40B4-BE49-F238E27FC236}">
                <a16:creationId xmlns:a16="http://schemas.microsoft.com/office/drawing/2014/main" id="{CD564C2A-C3A9-0E3A-9E9D-BC45695B25E4}"/>
              </a:ext>
            </a:extLst>
          </p:cNvPr>
          <p:cNvSpPr/>
          <p:nvPr/>
        </p:nvSpPr>
        <p:spPr>
          <a:xfrm>
            <a:off x="2438399" y="3215641"/>
            <a:ext cx="1794703" cy="1"/>
          </a:xfrm>
          <a:prstGeom prst="line">
            <a:avLst/>
          </a:prstGeom>
          <a:ln w="9525" cap="flat" cmpd="sng">
            <a:solidFill>
              <a:srgbClr val="F79B2D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Line 8">
            <a:extLst>
              <a:ext uri="{FF2B5EF4-FFF2-40B4-BE49-F238E27FC236}">
                <a16:creationId xmlns:a16="http://schemas.microsoft.com/office/drawing/2014/main" id="{FC6E8079-460D-236E-F25D-1A459C21F3FB}"/>
              </a:ext>
            </a:extLst>
          </p:cNvPr>
          <p:cNvSpPr/>
          <p:nvPr/>
        </p:nvSpPr>
        <p:spPr>
          <a:xfrm>
            <a:off x="2438400" y="3215643"/>
            <a:ext cx="1794704" cy="2119630"/>
          </a:xfrm>
          <a:prstGeom prst="line">
            <a:avLst/>
          </a:prstGeom>
          <a:ln w="9525" cap="flat" cmpd="sng">
            <a:solidFill>
              <a:srgbClr val="F79B2D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Box 2">
            <a:extLst>
              <a:ext uri="{FF2B5EF4-FFF2-40B4-BE49-F238E27FC236}">
                <a16:creationId xmlns:a16="http://schemas.microsoft.com/office/drawing/2014/main" id="{EE678DDF-CC62-6603-FF19-7C4F0EE134DC}"/>
              </a:ext>
            </a:extLst>
          </p:cNvPr>
          <p:cNvSpPr txBox="1"/>
          <p:nvPr/>
        </p:nvSpPr>
        <p:spPr>
          <a:xfrm>
            <a:off x="967105" y="2800141"/>
            <a:ext cx="13779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Ý NGHĨA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36ECB0C-C275-2888-3073-D0DE441689CA}"/>
              </a:ext>
            </a:extLst>
          </p:cNvPr>
          <p:cNvSpPr txBox="1">
            <a:spLocks/>
          </p:cNvSpPr>
          <p:nvPr/>
        </p:nvSpPr>
        <p:spPr>
          <a:xfrm>
            <a:off x="838200" y="599932"/>
            <a:ext cx="10515600" cy="666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b="0" i="0" u="none" kern="1200">
                <a:solidFill>
                  <a:schemeClr val="tx1"/>
                </a:solidFill>
                <a:latin typeface="Arial 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rgbClr val="FF0000"/>
                </a:solidFill>
                <a:cs typeface="Times New Roman" panose="02020603050405020304" pitchFamily="18" charset="0"/>
                <a:sym typeface="+mn-ea"/>
              </a:rPr>
              <a:t>PHƯƠNG THỨC VÀ HÌNH THỨC TỒN TẠI CỦA VẬT CHẤT.</a:t>
            </a:r>
            <a:endParaRPr lang="en-US" sz="2400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32060AE-DCFE-BC94-340B-8706FCE3D651}"/>
              </a:ext>
            </a:extLst>
          </p:cNvPr>
          <p:cNvSpPr txBox="1">
            <a:spLocks/>
          </p:cNvSpPr>
          <p:nvPr/>
        </p:nvSpPr>
        <p:spPr>
          <a:xfrm>
            <a:off x="3812343" y="1213466"/>
            <a:ext cx="4567311" cy="3938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 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0000FF"/>
                </a:solidFill>
                <a:cs typeface="Times New Roman" panose="02020603050405020304" pitchFamily="18" charset="0"/>
              </a:rPr>
              <a:t>VẬN ĐỘNG CỦA VẬT CHẤT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8" descr="Giấy Cói">
            <a:extLst>
              <a:ext uri="{FF2B5EF4-FFF2-40B4-BE49-F238E27FC236}">
                <a16:creationId xmlns:a16="http://schemas.microsoft.com/office/drawing/2014/main" id="{A67B797B-A931-28EF-80C5-5429604B2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2360" y="1740097"/>
            <a:ext cx="6528640" cy="4454666"/>
          </a:xfrm>
          <a:prstGeom prst="rect">
            <a:avLst/>
          </a:prstGeom>
          <a:solidFill>
            <a:schemeClr val="bg1"/>
          </a:solidFill>
          <a:ln w="76200" cmpd="tri">
            <a:solidFill>
              <a:srgbClr val="009900"/>
            </a:solidFill>
            <a:miter lim="800000"/>
          </a:ln>
        </p:spPr>
        <p:txBody>
          <a:bodyPr/>
          <a:lstStyle/>
          <a:p>
            <a:pPr indent="341313" algn="just" eaLnBrk="1" hangingPunct="1">
              <a:lnSpc>
                <a:spcPct val="150000"/>
              </a:lnSpc>
              <a:spcBef>
                <a:spcPct val="20000"/>
              </a:spcBef>
              <a:buClr>
                <a:srgbClr val="CCCCFF"/>
              </a:buClr>
            </a:pPr>
            <a:r>
              <a:rPr lang="vi-VN" sz="2400" b="0" i="0" dirty="0">
                <a:solidFill>
                  <a:srgbClr val="202122"/>
                </a:solidFill>
                <a:effectLst/>
                <a:latin typeface="Arial "/>
              </a:rPr>
              <a:t>Vận động hiểu theo nghĩa chung nhất bao gồm tất cả </a:t>
            </a:r>
            <a:r>
              <a:rPr lang="vi-VN" sz="2400" b="1" i="0" dirty="0">
                <a:solidFill>
                  <a:srgbClr val="FF0000"/>
                </a:solidFill>
                <a:effectLst/>
                <a:latin typeface="Arial "/>
              </a:rPr>
              <a:t>mọi sự thay đổi </a:t>
            </a:r>
            <a:r>
              <a:rPr lang="vi-VN" sz="2400" b="0" i="0" dirty="0">
                <a:solidFill>
                  <a:srgbClr val="202122"/>
                </a:solidFill>
                <a:effectLst/>
                <a:latin typeface="Arial "/>
              </a:rPr>
              <a:t>và mọi quá trình diễn ra trong vũ trụ, kể từ sự thay đổi vị trí đơn giản cho đến tư duy</a:t>
            </a:r>
            <a:r>
              <a:rPr lang="en-US" altLang="en-US" sz="2400" dirty="0">
                <a:solidFill>
                  <a:schemeClr val="tx2"/>
                </a:solidFill>
                <a:latin typeface="Arial "/>
                <a:cs typeface="Times New Roman" panose="02020603050405020304" pitchFamily="18" charset="0"/>
              </a:rPr>
              <a:t>".</a:t>
            </a:r>
          </a:p>
          <a:p>
            <a:pPr algn="r" eaLnBrk="1" hangingPunct="1">
              <a:lnSpc>
                <a:spcPct val="150000"/>
              </a:lnSpc>
              <a:spcBef>
                <a:spcPct val="20000"/>
              </a:spcBef>
              <a:buClr>
                <a:srgbClr val="CCCCFF"/>
              </a:buClr>
              <a:buFont typeface="Wingdings" panose="05000000000000000000" pitchFamily="2" charset="2"/>
            </a:pPr>
            <a:r>
              <a:rPr lang="en-US" altLang="en-US" sz="2400" dirty="0">
                <a:solidFill>
                  <a:srgbClr val="165D5D"/>
                </a:solidFill>
                <a:latin typeface="Arial "/>
                <a:cs typeface="Times New Roman" panose="02020603050405020304" pitchFamily="18" charset="0"/>
              </a:rPr>
              <a:t>		</a:t>
            </a:r>
            <a:r>
              <a:rPr lang="en-US" altLang="en-US" sz="2400" dirty="0" err="1">
                <a:solidFill>
                  <a:srgbClr val="C00000"/>
                </a:solidFill>
                <a:latin typeface="Arial "/>
                <a:cs typeface="Times New Roman" panose="02020603050405020304" pitchFamily="18" charset="0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C.Mác</a:t>
            </a:r>
            <a:r>
              <a:rPr lang="en-US" altLang="en-US" sz="2400" dirty="0">
                <a:solidFill>
                  <a:srgbClr val="C00000"/>
                </a:solidFill>
                <a:latin typeface="Arial "/>
                <a:cs typeface="Times New Roman" panose="02020603050405020304" pitchFamily="18" charset="0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altLang="en-US" sz="2400" dirty="0" err="1">
                <a:solidFill>
                  <a:srgbClr val="C00000"/>
                </a:solidFill>
                <a:latin typeface="Arial "/>
                <a:cs typeface="Times New Roman" panose="02020603050405020304" pitchFamily="18" charset="0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và</a:t>
            </a:r>
            <a:r>
              <a:rPr lang="en-US" altLang="en-US" sz="2400" dirty="0">
                <a:solidFill>
                  <a:srgbClr val="C00000"/>
                </a:solidFill>
                <a:latin typeface="Arial "/>
                <a:cs typeface="Times New Roman" panose="02020603050405020304" pitchFamily="18" charset="0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altLang="en-US" sz="2400" dirty="0" err="1">
                <a:solidFill>
                  <a:srgbClr val="C00000"/>
                </a:solidFill>
                <a:latin typeface="Arial "/>
                <a:cs typeface="Times New Roman" panose="02020603050405020304" pitchFamily="18" charset="0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Ph.Ăngghen</a:t>
            </a:r>
            <a:r>
              <a:rPr lang="en-US" altLang="en-US" sz="2400" dirty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</a:t>
            </a:r>
            <a:endParaRPr lang="en-US" altLang="en-US" sz="2400" dirty="0">
              <a:solidFill>
                <a:srgbClr val="FF0000"/>
              </a:solidFill>
              <a:latin typeface="Arial "/>
              <a:cs typeface="Times New Roman" panose="02020603050405020304" pitchFamily="18" charset="0"/>
            </a:endParaRPr>
          </a:p>
          <a:p>
            <a:pPr algn="r" rtl="0">
              <a:lnSpc>
                <a:spcPct val="150000"/>
              </a:lnSpc>
            </a:pPr>
            <a:r>
              <a:rPr lang="en-US" sz="2400" b="0" i="0" u="none" strike="noStrike" kern="1200" baseline="0" dirty="0">
                <a:solidFill>
                  <a:srgbClr val="44546A"/>
                </a:solidFill>
                <a:latin typeface="Arial "/>
              </a:rPr>
              <a:t>Toàn </a:t>
            </a:r>
            <a:r>
              <a:rPr lang="en-US" sz="2400" b="0" i="0" u="none" strike="noStrike" kern="1200" baseline="0" dirty="0" err="1">
                <a:solidFill>
                  <a:srgbClr val="44546A"/>
                </a:solidFill>
                <a:latin typeface="Arial "/>
              </a:rPr>
              <a:t>tập</a:t>
            </a:r>
            <a:r>
              <a:rPr lang="en-US" sz="2400" b="0" i="0" u="none" strike="noStrike" kern="1200" baseline="0" dirty="0">
                <a:solidFill>
                  <a:srgbClr val="44546A"/>
                </a:solidFill>
                <a:latin typeface="Arial "/>
              </a:rPr>
              <a:t>, </a:t>
            </a:r>
            <a:r>
              <a:rPr lang="en-US" sz="2400" b="0" i="0" u="none" strike="noStrike" kern="1200" baseline="0" dirty="0" err="1">
                <a:solidFill>
                  <a:srgbClr val="44546A"/>
                </a:solidFill>
                <a:latin typeface="Arial "/>
              </a:rPr>
              <a:t>Nxb</a:t>
            </a:r>
            <a:r>
              <a:rPr lang="en-US" sz="2400" b="0" i="0" u="none" strike="noStrike" kern="1200" baseline="0" dirty="0">
                <a:solidFill>
                  <a:srgbClr val="44546A"/>
                </a:solidFill>
                <a:latin typeface="Arial "/>
              </a:rPr>
              <a:t>. </a:t>
            </a:r>
            <a:r>
              <a:rPr lang="en-US" sz="2400" b="0" i="0" u="none" strike="noStrike" kern="1200" baseline="0" dirty="0" err="1">
                <a:solidFill>
                  <a:srgbClr val="44546A"/>
                </a:solidFill>
                <a:latin typeface="Arial "/>
              </a:rPr>
              <a:t>Chính</a:t>
            </a:r>
            <a:r>
              <a:rPr lang="en-US" sz="2400" b="0" i="0" u="none" strike="noStrike" kern="1200" baseline="0" dirty="0">
                <a:solidFill>
                  <a:srgbClr val="44546A"/>
                </a:solidFill>
                <a:latin typeface="Arial "/>
              </a:rPr>
              <a:t> </a:t>
            </a:r>
            <a:r>
              <a:rPr lang="en-US" sz="2400" b="0" i="0" u="none" strike="noStrike" kern="1200" baseline="0" dirty="0" err="1">
                <a:solidFill>
                  <a:srgbClr val="44546A"/>
                </a:solidFill>
                <a:latin typeface="Arial "/>
              </a:rPr>
              <a:t>trị</a:t>
            </a:r>
            <a:r>
              <a:rPr lang="en-US" sz="2400" b="0" i="0" u="none" strike="noStrike" kern="1200" baseline="0" dirty="0">
                <a:solidFill>
                  <a:srgbClr val="44546A"/>
                </a:solidFill>
                <a:latin typeface="Arial "/>
              </a:rPr>
              <a:t> quốc </a:t>
            </a:r>
            <a:r>
              <a:rPr lang="en-US" sz="2400" b="0" i="0" u="none" strike="noStrike" kern="1200" baseline="0" dirty="0" err="1">
                <a:solidFill>
                  <a:srgbClr val="44546A"/>
                </a:solidFill>
                <a:latin typeface="Arial "/>
              </a:rPr>
              <a:t>gia</a:t>
            </a:r>
            <a:r>
              <a:rPr lang="en-US" sz="2400" b="0" i="0" u="none" strike="noStrike" kern="1200" baseline="0" dirty="0">
                <a:solidFill>
                  <a:srgbClr val="44546A"/>
                </a:solidFill>
                <a:latin typeface="Arial "/>
              </a:rPr>
              <a:t>, Hà </a:t>
            </a:r>
            <a:r>
              <a:rPr lang="en-US" sz="2400" b="0" i="0" u="none" strike="noStrike" kern="1200" baseline="0" dirty="0" err="1">
                <a:solidFill>
                  <a:srgbClr val="44546A"/>
                </a:solidFill>
                <a:latin typeface="Arial "/>
              </a:rPr>
              <a:t>Nội</a:t>
            </a:r>
            <a:r>
              <a:rPr lang="en-US" sz="2400" b="0" i="0" u="none" strike="noStrike" kern="1200" baseline="0" dirty="0">
                <a:solidFill>
                  <a:srgbClr val="44546A"/>
                </a:solidFill>
                <a:latin typeface="Arial "/>
              </a:rPr>
              <a:t>, 1994, t.20, tr. 519 v</a:t>
            </a:r>
            <a:r>
              <a:rPr lang="vi-VN" sz="2400" b="0" i="0" u="none" strike="noStrike" kern="1200" baseline="0" dirty="0">
                <a:solidFill>
                  <a:srgbClr val="44546A"/>
                </a:solidFill>
                <a:latin typeface="Arial "/>
              </a:rPr>
              <a:t>à</a:t>
            </a:r>
            <a:r>
              <a:rPr lang="en-US" sz="2400" b="0" i="0" u="none" strike="noStrike" kern="1200" baseline="0" dirty="0">
                <a:solidFill>
                  <a:srgbClr val="44546A"/>
                </a:solidFill>
                <a:latin typeface="Arial "/>
              </a:rPr>
              <a:t> 89</a:t>
            </a:r>
            <a:r>
              <a:rPr lang="en-US" altLang="en-US" sz="2400" dirty="0">
                <a:solidFill>
                  <a:schemeClr val="tx2"/>
                </a:solidFill>
                <a:latin typeface="Arial "/>
                <a:cs typeface="Times New Roman" panose="02020603050405020304" pitchFamily="18" charset="0"/>
              </a:rPr>
              <a:t>.</a:t>
            </a:r>
            <a:endParaRPr lang="vi-VN" altLang="en-US" sz="2400" dirty="0">
              <a:solidFill>
                <a:schemeClr val="tx2"/>
              </a:solidFill>
              <a:latin typeface="Arial "/>
              <a:ea typeface="Times New Roman" panose="02020603050405020304" pitchFamily="18" charset="0"/>
            </a:endParaRPr>
          </a:p>
        </p:txBody>
      </p:sp>
      <p:pic>
        <p:nvPicPr>
          <p:cNvPr id="11" name="Picture 10" descr="恩格斯">
            <a:extLst>
              <a:ext uri="{FF2B5EF4-FFF2-40B4-BE49-F238E27FC236}">
                <a16:creationId xmlns:a16="http://schemas.microsoft.com/office/drawing/2014/main" id="{272F47A4-E64F-E97F-6481-36DF512BC772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24000"/>
          </a:blip>
          <a:stretch>
            <a:fillRect/>
          </a:stretch>
        </p:blipFill>
        <p:spPr>
          <a:xfrm>
            <a:off x="609600" y="2138829"/>
            <a:ext cx="4113908" cy="4016520"/>
          </a:xfrm>
          <a:prstGeom prst="roundRect">
            <a:avLst/>
          </a:prstGeom>
          <a:noFill/>
          <a:ln w="9525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">
            <a:extLst>
              <a:ext uri="{FF2B5EF4-FFF2-40B4-BE49-F238E27FC236}">
                <a16:creationId xmlns:a16="http://schemas.microsoft.com/office/drawing/2014/main" id="{3881C9CB-4EC2-664E-72D8-9A93437117EE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606409"/>
            <a:ext cx="12192000" cy="546100"/>
          </a:xfrm>
          <a:prstGeom prst="rect">
            <a:avLst/>
          </a:prstGeom>
        </p:spPr>
        <p:txBody>
          <a:bodyPr vert="horz" wrap="square" lIns="121920" tIns="60960" rIns="121920" bIns="60960" numCol="1" rtlCol="0" anchor="ctr" anchorCtr="0" compatLnSpc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b="0" i="0" u="none" kern="1200">
                <a:solidFill>
                  <a:schemeClr val="tx1"/>
                </a:solidFill>
                <a:latin typeface="Arial "/>
                <a:ea typeface="+mj-ea"/>
                <a:cs typeface="+mj-cs"/>
              </a:defRPr>
            </a:lvl1pPr>
          </a:lstStyle>
          <a:p>
            <a:pPr algn="ctr"/>
            <a:br>
              <a:rPr lang="en-US" altLang="x-none" sz="2400" b="1">
                <a:solidFill>
                  <a:srgbClr val="FF0000"/>
                </a:solidFill>
              </a:rPr>
            </a:br>
            <a:r>
              <a:rPr lang="en-US" altLang="x-none" sz="2400" b="1">
                <a:solidFill>
                  <a:srgbClr val="FF0000"/>
                </a:solidFill>
                <a:cs typeface="Times New Roman" panose="02020603050405020304" pitchFamily="18" charset="0"/>
              </a:rPr>
              <a:t>VẬN ĐỘNG LÀ PHƯƠNG THỨC TỒN TẠI CỦA VẬT CHẤT </a:t>
            </a:r>
            <a:br>
              <a:rPr lang="en-US" altLang="x-none" sz="2400" b="1">
                <a:solidFill>
                  <a:srgbClr val="FF0000"/>
                </a:solidFill>
                <a:cs typeface="Times New Roman" panose="02020603050405020304" pitchFamily="18" charset="0"/>
              </a:rPr>
            </a:br>
            <a:endParaRPr lang="en-US" altLang="x-none" sz="2400" b="1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Content Placeholder 1">
            <a:extLst>
              <a:ext uri="{FF2B5EF4-FFF2-40B4-BE49-F238E27FC236}">
                <a16:creationId xmlns:a16="http://schemas.microsoft.com/office/drawing/2014/main" id="{1270B807-0C45-4CAB-0E02-7708C7FAA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096" y="1199874"/>
            <a:ext cx="4351735" cy="2520109"/>
          </a:xfrm>
          <a:prstGeom prst="roundRect">
            <a:avLst/>
          </a:prstGeom>
        </p:spPr>
      </p:pic>
      <p:pic>
        <p:nvPicPr>
          <p:cNvPr id="18" name="Content Placeholder 5">
            <a:extLst>
              <a:ext uri="{FF2B5EF4-FFF2-40B4-BE49-F238E27FC236}">
                <a16:creationId xmlns:a16="http://schemas.microsoft.com/office/drawing/2014/main" id="{AFB0B82A-7DC8-4270-D2DE-85CBA35B9C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7336" y="3774389"/>
            <a:ext cx="4351735" cy="2520108"/>
          </a:xfrm>
          <a:prstGeom prst="roundRect">
            <a:avLst/>
          </a:prstGeom>
        </p:spPr>
      </p:pic>
      <p:pic>
        <p:nvPicPr>
          <p:cNvPr id="19" name="Content Placeholder 4">
            <a:extLst>
              <a:ext uri="{FF2B5EF4-FFF2-40B4-BE49-F238E27FC236}">
                <a16:creationId xmlns:a16="http://schemas.microsoft.com/office/drawing/2014/main" id="{2C8E8474-156A-8CE3-2B36-C628975535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097" y="3774389"/>
            <a:ext cx="4351735" cy="2520109"/>
          </a:xfrm>
          <a:prstGeom prst="roundRect">
            <a:avLst/>
          </a:prstGeom>
        </p:spPr>
      </p:pic>
      <p:pic>
        <p:nvPicPr>
          <p:cNvPr id="20" name="Content Placeholder 3">
            <a:extLst>
              <a:ext uri="{FF2B5EF4-FFF2-40B4-BE49-F238E27FC236}">
                <a16:creationId xmlns:a16="http://schemas.microsoft.com/office/drawing/2014/main" id="{8C5891EB-0E4F-F1DE-1766-28AD74CF4E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7336" y="1199875"/>
            <a:ext cx="4351735" cy="2520108"/>
          </a:xfrm>
          <a:prstGeom prst="round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9">
            <a:extLst>
              <a:ext uri="{FF2B5EF4-FFF2-40B4-BE49-F238E27FC236}">
                <a16:creationId xmlns:a16="http://schemas.microsoft.com/office/drawing/2014/main" id="{577EADDD-3B72-5D12-3B87-DF795BDE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31837"/>
            <a:ext cx="12192000" cy="1142999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PH. ĂNGGHEN CHIA VẬN ĐỘNG THÀNH 5 HÌNH THỨC CƠ BẢN 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C141C42E-7F95-A2A3-A968-7CC106B0F6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12277" y="2096086"/>
            <a:ext cx="3776178" cy="3734972"/>
          </a:xfrm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Vận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Vận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Vận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Vận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Vận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xã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Content Placeholder 8">
            <a:extLst>
              <a:ext uri="{FF2B5EF4-FFF2-40B4-BE49-F238E27FC236}">
                <a16:creationId xmlns:a16="http://schemas.microsoft.com/office/drawing/2014/main" id="{7DA608BF-59F2-27C2-9BAB-CFAD04CFB316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5151631" y="1681090"/>
            <a:ext cx="5528092" cy="4304713"/>
          </a:xfrm>
          <a:prstGeom prst="round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1527517" y="1519312"/>
            <a:ext cx="9136966" cy="1714170"/>
          </a:xfrm>
          <a:noFill/>
          <a:ln>
            <a:solidFill>
              <a:srgbClr val="FF0000"/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pPr marL="2117725" indent="-2117725" algn="just">
              <a:buNone/>
            </a:pPr>
            <a:r>
              <a:rPr lang="en-US" altLang="x-none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x-none" sz="2400" b="1" i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Không gian</a:t>
            </a:r>
            <a:r>
              <a:rPr lang="en-US" altLang="x-none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x-none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x-none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dùng</a:t>
            </a: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để chỉ vị trí tồn tại của sự vật, hiện tượng.</a:t>
            </a:r>
          </a:p>
          <a:p>
            <a:pPr marL="2117725" indent="-2117725" algn="just">
              <a:buNone/>
            </a:pPr>
            <a:r>
              <a:rPr lang="en-US" altLang="x-none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x-none" sz="2400" b="1" i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altLang="x-none" sz="2400" b="1" i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x-none" sz="2400" b="1" i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altLang="x-none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x-none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x-none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dùng</a:t>
            </a: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để chỉ quá trình vận động, biến đổi </a:t>
            </a:r>
            <a:r>
              <a:rPr lang="en-US" altLang="x-none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x-none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altLang="x-none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x-none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vật, </a:t>
            </a:r>
            <a:r>
              <a:rPr lang="en-US" altLang="x-none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altLang="x-non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x-none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tượng</a:t>
            </a:r>
            <a:endParaRPr lang="en-US" alt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4932" name="Picture 4" descr="neptu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185" y="3142037"/>
            <a:ext cx="4731999" cy="2974399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124933" name="Picture 5" descr="Thien nhien-CM 70 Ng Chi Thanh (16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1816" y="3142038"/>
            <a:ext cx="4731999" cy="2974399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9" name="Rectangle 8"/>
          <p:cNvSpPr/>
          <p:nvPr/>
        </p:nvSpPr>
        <p:spPr>
          <a:xfrm>
            <a:off x="3245836" y="659948"/>
            <a:ext cx="57003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eaLnBrk="1" hangingPunct="1">
              <a:spcBef>
                <a:spcPts val="300"/>
              </a:spcBef>
              <a:spcAft>
                <a:spcPts val="300"/>
              </a:spcAft>
            </a:pPr>
            <a:r>
              <a:rPr lang="en-US" altLang="x-none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Không gian và thời gian</a:t>
            </a:r>
            <a:endParaRPr lang="en-US" altLang="x-none" sz="3200" b="1" dirty="0">
              <a:solidFill>
                <a:srgbClr val="FF0000"/>
              </a:solidFill>
              <a:latin typeface=".VnTime" panose="020B7200000000000000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493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93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493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4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4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4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49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49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49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49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0" grpId="0" uiExpand="1" build="p" animBg="1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 bwMode="auto">
          <a:xfrm>
            <a:off x="0" y="544896"/>
            <a:ext cx="12192000" cy="708025"/>
          </a:xfrm>
          <a:prstGeom prst="roundRect">
            <a:avLst/>
          </a:prstGeom>
          <a:noFill/>
          <a:ln w="9525" cmpd="sng">
            <a:noFill/>
            <a:prstDash val="solid"/>
            <a:miter lim="800000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ctr" anchorCtr="0" compatLnSpc="1">
            <a:normAutofit/>
          </a:bodyPr>
          <a:lstStyle/>
          <a:p>
            <a:pPr algn="ctr"/>
            <a:r>
              <a:rPr lang="en-US" altLang="x-none" sz="2400" b="1" dirty="0"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QUAN ĐIỂM CỦA CHỦ NGHĨA DUY VẬT BIỆN CHỨNG VỀ Ý THỨC</a:t>
            </a:r>
            <a:endParaRPr lang="en-US" altLang="x-none" sz="2400" b="1" dirty="0">
              <a:solidFill>
                <a:srgbClr val="0000FF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F3D4668-963D-08D8-7FA0-397C1C91ACA9}"/>
              </a:ext>
            </a:extLst>
          </p:cNvPr>
          <p:cNvGrpSpPr/>
          <p:nvPr/>
        </p:nvGrpSpPr>
        <p:grpSpPr>
          <a:xfrm>
            <a:off x="1492706" y="1360053"/>
            <a:ext cx="9206587" cy="4637282"/>
            <a:chOff x="234285" y="1599203"/>
            <a:chExt cx="9206587" cy="4637282"/>
          </a:xfrm>
        </p:grpSpPr>
        <p:sp>
          <p:nvSpPr>
            <p:cNvPr id="10" name="TextBox 9"/>
            <p:cNvSpPr txBox="1"/>
            <p:nvPr/>
          </p:nvSpPr>
          <p:spPr>
            <a:xfrm>
              <a:off x="2708097" y="2492134"/>
              <a:ext cx="2133600" cy="461665"/>
            </a:xfrm>
            <a:prstGeom prst="rect">
              <a:avLst/>
            </a:prstGeom>
            <a:solidFill>
              <a:srgbClr val="CCCC00"/>
            </a:solidFill>
            <a:scene3d>
              <a:camera prst="orthographicFront"/>
              <a:lightRig rig="threePt" dir="t"/>
            </a:scene3d>
            <a:sp3d>
              <a:bevelT prst="convex"/>
            </a:sp3d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x-none" sz="2400" b="1" dirty="0">
                  <a:solidFill>
                    <a:srgbClr val="990000"/>
                  </a:solidFill>
                  <a:latin typeface="Arial" panose="020B0604020202020204" pitchFamily="34" charset="0"/>
                </a:rPr>
                <a:t>Tự nhiên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37432" y="4992309"/>
              <a:ext cx="2133600" cy="461665"/>
            </a:xfrm>
            <a:prstGeom prst="rect">
              <a:avLst/>
            </a:prstGeom>
            <a:solidFill>
              <a:srgbClr val="CCCC00"/>
            </a:solidFill>
            <a:scene3d>
              <a:camera prst="orthographicFront"/>
              <a:lightRig rig="threePt" dir="t"/>
            </a:scene3d>
            <a:sp3d>
              <a:bevelT prst="convex"/>
            </a:sp3d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x-none" sz="2400" b="1" dirty="0">
                  <a:solidFill>
                    <a:srgbClr val="990000"/>
                  </a:solidFill>
                  <a:latin typeface="Arial" panose="020B0604020202020204" pitchFamily="34" charset="0"/>
                </a:rPr>
                <a:t>Xã hội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4285" y="3513144"/>
              <a:ext cx="1930400" cy="830997"/>
            </a:xfrm>
            <a:prstGeom prst="rect">
              <a:avLst/>
            </a:prstGeom>
            <a:solidFill>
              <a:srgbClr val="FB872B"/>
            </a:solidFill>
            <a:scene3d>
              <a:camera prst="orthographicFront"/>
              <a:lightRig rig="threePt" dir="t"/>
            </a:scene3d>
            <a:sp3d>
              <a:bevelT prst="convex"/>
            </a:sp3d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x-none" sz="2400" b="1" dirty="0">
                  <a:solidFill>
                    <a:srgbClr val="0D0D0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Nguồn gốc của ý thức</a:t>
              </a:r>
            </a:p>
          </p:txBody>
        </p:sp>
        <p:sp>
          <p:nvSpPr>
            <p:cNvPr id="8206" name="AutoShape 5" descr="Dotted grid"/>
            <p:cNvSpPr/>
            <p:nvPr/>
          </p:nvSpPr>
          <p:spPr>
            <a:xfrm>
              <a:off x="5855873" y="1599203"/>
              <a:ext cx="3584999" cy="867191"/>
            </a:xfrm>
            <a:prstGeom prst="roundRect">
              <a:avLst>
                <a:gd name="adj" fmla="val 16667"/>
              </a:avLst>
            </a:prstGeom>
            <a:blipFill rotWithShape="0">
              <a:blip r:embed="rId2"/>
            </a:blipFill>
            <a:ln w="952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</a:lstStyle>
            <a:p>
              <a:pPr marL="342900" lvl="0" indent="-342900" algn="ctr" eaLnBrk="1" hangingPunct="1">
                <a:buNone/>
              </a:pPr>
              <a:r>
                <a:rPr lang="en-US" alt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	Bộ óc người</a:t>
              </a:r>
              <a:endParaRPr lang="en-US" alt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8207" name="AutoShape 5" descr="Dotted grid"/>
            <p:cNvSpPr/>
            <p:nvPr/>
          </p:nvSpPr>
          <p:spPr>
            <a:xfrm>
              <a:off x="5855873" y="2858223"/>
              <a:ext cx="3584999" cy="867191"/>
            </a:xfrm>
            <a:prstGeom prst="roundRect">
              <a:avLst>
                <a:gd name="adj" fmla="val 16667"/>
              </a:avLst>
            </a:prstGeom>
            <a:blipFill rotWithShape="0">
              <a:blip r:embed="rId2"/>
            </a:blipFill>
            <a:ln w="952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</a:lstStyle>
            <a:p>
              <a:pPr marL="63500" lvl="0" indent="-63500" algn="ctr" eaLnBrk="1" hangingPunct="1">
                <a:buNone/>
              </a:pPr>
              <a:r>
                <a:rPr lang="en-US" alt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Thế</a:t>
              </a:r>
              <a:r>
                <a:rPr lang="en-US" alt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giới khách </a:t>
              </a:r>
              <a:endParaRPr lang="en-US" alt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8208" name="AutoShape 5" descr="Dotted grid"/>
            <p:cNvSpPr/>
            <p:nvPr/>
          </p:nvSpPr>
          <p:spPr>
            <a:xfrm>
              <a:off x="5855873" y="4113759"/>
              <a:ext cx="3584999" cy="867191"/>
            </a:xfrm>
            <a:prstGeom prst="roundRect">
              <a:avLst>
                <a:gd name="adj" fmla="val 16667"/>
              </a:avLst>
            </a:prstGeom>
            <a:blipFill rotWithShape="0">
              <a:blip r:embed="rId2"/>
            </a:blipFill>
            <a:ln w="952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</a:lstStyle>
            <a:p>
              <a:pPr marL="342900" lvl="0" indent="-342900" algn="ctr" eaLnBrk="1" hangingPunct="1">
                <a:buNone/>
              </a:pPr>
              <a:r>
                <a:rPr lang="en-US" alt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	Lao động</a:t>
              </a:r>
              <a:endParaRPr lang="en-US" alt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8209" name="AutoShape 5" descr="Dotted grid"/>
            <p:cNvSpPr/>
            <p:nvPr/>
          </p:nvSpPr>
          <p:spPr>
            <a:xfrm>
              <a:off x="5882149" y="5369295"/>
              <a:ext cx="3558723" cy="867190"/>
            </a:xfrm>
            <a:prstGeom prst="roundRect">
              <a:avLst>
                <a:gd name="adj" fmla="val 16667"/>
              </a:avLst>
            </a:prstGeom>
            <a:blipFill rotWithShape="0">
              <a:blip r:embed="rId2"/>
            </a:blipFill>
            <a:ln w="952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</a:lstStyle>
            <a:p>
              <a:pPr marL="342900" lvl="0" indent="-342900" algn="ctr" eaLnBrk="1" hangingPunct="1">
                <a:buNone/>
              </a:pPr>
              <a:r>
                <a:rPr lang="en-US" alt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Ngôn</a:t>
              </a:r>
              <a:r>
                <a:rPr lang="en-US" alt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ngữ</a:t>
              </a:r>
              <a:endParaRPr lang="en-US" alt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12"/>
            <p:cNvGrpSpPr/>
            <p:nvPr/>
          </p:nvGrpSpPr>
          <p:grpSpPr>
            <a:xfrm rot="-5400000">
              <a:off x="4497280" y="4750206"/>
              <a:ext cx="1726550" cy="914400"/>
              <a:chOff x="2592" y="768"/>
              <a:chExt cx="768" cy="768"/>
            </a:xfrm>
          </p:grpSpPr>
          <p:sp>
            <p:nvSpPr>
              <p:cNvPr id="16" name="Freeform 8"/>
              <p:cNvSpPr/>
              <p:nvPr/>
            </p:nvSpPr>
            <p:spPr bwMode="gray">
              <a:xfrm>
                <a:off x="2592" y="766"/>
                <a:ext cx="377" cy="768"/>
              </a:xfrm>
              <a:custGeom>
                <a:avLst/>
                <a:gdLst>
                  <a:gd name="T0" fmla="*/ 580 w 580"/>
                  <a:gd name="T1" fmla="*/ 0 h 798"/>
                  <a:gd name="T2" fmla="*/ 578 w 580"/>
                  <a:gd name="T3" fmla="*/ 90 h 798"/>
                  <a:gd name="T4" fmla="*/ 568 w 580"/>
                  <a:gd name="T5" fmla="*/ 174 h 798"/>
                  <a:gd name="T6" fmla="*/ 552 w 580"/>
                  <a:gd name="T7" fmla="*/ 252 h 798"/>
                  <a:gd name="T8" fmla="*/ 526 w 580"/>
                  <a:gd name="T9" fmla="*/ 324 h 798"/>
                  <a:gd name="T10" fmla="*/ 494 w 580"/>
                  <a:gd name="T11" fmla="*/ 390 h 798"/>
                  <a:gd name="T12" fmla="*/ 452 w 580"/>
                  <a:gd name="T13" fmla="*/ 450 h 798"/>
                  <a:gd name="T14" fmla="*/ 402 w 580"/>
                  <a:gd name="T15" fmla="*/ 508 h 798"/>
                  <a:gd name="T16" fmla="*/ 342 w 580"/>
                  <a:gd name="T17" fmla="*/ 560 h 798"/>
                  <a:gd name="T18" fmla="*/ 270 w 580"/>
                  <a:gd name="T19" fmla="*/ 610 h 798"/>
                  <a:gd name="T20" fmla="*/ 188 w 580"/>
                  <a:gd name="T21" fmla="*/ 656 h 798"/>
                  <a:gd name="T22" fmla="*/ 188 w 580"/>
                  <a:gd name="T23" fmla="*/ 798 h 798"/>
                  <a:gd name="T24" fmla="*/ 0 w 580"/>
                  <a:gd name="T25" fmla="*/ 514 h 798"/>
                  <a:gd name="T26" fmla="*/ 188 w 580"/>
                  <a:gd name="T27" fmla="*/ 230 h 798"/>
                  <a:gd name="T28" fmla="*/ 188 w 580"/>
                  <a:gd name="T29" fmla="*/ 372 h 798"/>
                  <a:gd name="T30" fmla="*/ 224 w 580"/>
                  <a:gd name="T31" fmla="*/ 368 h 798"/>
                  <a:gd name="T32" fmla="*/ 264 w 580"/>
                  <a:gd name="T33" fmla="*/ 356 h 798"/>
                  <a:gd name="T34" fmla="*/ 306 w 580"/>
                  <a:gd name="T35" fmla="*/ 336 h 798"/>
                  <a:gd name="T36" fmla="*/ 348 w 580"/>
                  <a:gd name="T37" fmla="*/ 310 h 798"/>
                  <a:gd name="T38" fmla="*/ 392 w 580"/>
                  <a:gd name="T39" fmla="*/ 280 h 798"/>
                  <a:gd name="T40" fmla="*/ 432 w 580"/>
                  <a:gd name="T41" fmla="*/ 246 h 798"/>
                  <a:gd name="T42" fmla="*/ 472 w 580"/>
                  <a:gd name="T43" fmla="*/ 208 h 798"/>
                  <a:gd name="T44" fmla="*/ 506 w 580"/>
                  <a:gd name="T45" fmla="*/ 166 h 798"/>
                  <a:gd name="T46" fmla="*/ 536 w 580"/>
                  <a:gd name="T47" fmla="*/ 124 h 798"/>
                  <a:gd name="T48" fmla="*/ 558 w 580"/>
                  <a:gd name="T49" fmla="*/ 82 h 798"/>
                  <a:gd name="T50" fmla="*/ 574 w 580"/>
                  <a:gd name="T51" fmla="*/ 40 h 798"/>
                  <a:gd name="T52" fmla="*/ 578 w 580"/>
                  <a:gd name="T53" fmla="*/ 0 h 798"/>
                  <a:gd name="T54" fmla="*/ 580 w 580"/>
                  <a:gd name="T55" fmla="*/ 0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tint val="31765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9" name="Freeform 10"/>
              <p:cNvSpPr/>
              <p:nvPr/>
            </p:nvSpPr>
            <p:spPr bwMode="gray">
              <a:xfrm flipH="1">
                <a:off x="2976" y="766"/>
                <a:ext cx="384" cy="768"/>
              </a:xfrm>
              <a:custGeom>
                <a:avLst/>
                <a:gdLst>
                  <a:gd name="T0" fmla="*/ 580 w 580"/>
                  <a:gd name="T1" fmla="*/ 0 h 798"/>
                  <a:gd name="T2" fmla="*/ 578 w 580"/>
                  <a:gd name="T3" fmla="*/ 90 h 798"/>
                  <a:gd name="T4" fmla="*/ 568 w 580"/>
                  <a:gd name="T5" fmla="*/ 174 h 798"/>
                  <a:gd name="T6" fmla="*/ 552 w 580"/>
                  <a:gd name="T7" fmla="*/ 252 h 798"/>
                  <a:gd name="T8" fmla="*/ 526 w 580"/>
                  <a:gd name="T9" fmla="*/ 324 h 798"/>
                  <a:gd name="T10" fmla="*/ 494 w 580"/>
                  <a:gd name="T11" fmla="*/ 390 h 798"/>
                  <a:gd name="T12" fmla="*/ 452 w 580"/>
                  <a:gd name="T13" fmla="*/ 450 h 798"/>
                  <a:gd name="T14" fmla="*/ 402 w 580"/>
                  <a:gd name="T15" fmla="*/ 508 h 798"/>
                  <a:gd name="T16" fmla="*/ 342 w 580"/>
                  <a:gd name="T17" fmla="*/ 560 h 798"/>
                  <a:gd name="T18" fmla="*/ 270 w 580"/>
                  <a:gd name="T19" fmla="*/ 610 h 798"/>
                  <a:gd name="T20" fmla="*/ 188 w 580"/>
                  <a:gd name="T21" fmla="*/ 656 h 798"/>
                  <a:gd name="T22" fmla="*/ 188 w 580"/>
                  <a:gd name="T23" fmla="*/ 798 h 798"/>
                  <a:gd name="T24" fmla="*/ 0 w 580"/>
                  <a:gd name="T25" fmla="*/ 514 h 798"/>
                  <a:gd name="T26" fmla="*/ 188 w 580"/>
                  <a:gd name="T27" fmla="*/ 230 h 798"/>
                  <a:gd name="T28" fmla="*/ 188 w 580"/>
                  <a:gd name="T29" fmla="*/ 372 h 798"/>
                  <a:gd name="T30" fmla="*/ 224 w 580"/>
                  <a:gd name="T31" fmla="*/ 368 h 798"/>
                  <a:gd name="T32" fmla="*/ 264 w 580"/>
                  <a:gd name="T33" fmla="*/ 356 h 798"/>
                  <a:gd name="T34" fmla="*/ 306 w 580"/>
                  <a:gd name="T35" fmla="*/ 336 h 798"/>
                  <a:gd name="T36" fmla="*/ 348 w 580"/>
                  <a:gd name="T37" fmla="*/ 310 h 798"/>
                  <a:gd name="T38" fmla="*/ 392 w 580"/>
                  <a:gd name="T39" fmla="*/ 280 h 798"/>
                  <a:gd name="T40" fmla="*/ 432 w 580"/>
                  <a:gd name="T41" fmla="*/ 246 h 798"/>
                  <a:gd name="T42" fmla="*/ 472 w 580"/>
                  <a:gd name="T43" fmla="*/ 208 h 798"/>
                  <a:gd name="T44" fmla="*/ 506 w 580"/>
                  <a:gd name="T45" fmla="*/ 166 h 798"/>
                  <a:gd name="T46" fmla="*/ 536 w 580"/>
                  <a:gd name="T47" fmla="*/ 124 h 798"/>
                  <a:gd name="T48" fmla="*/ 558 w 580"/>
                  <a:gd name="T49" fmla="*/ 82 h 798"/>
                  <a:gd name="T50" fmla="*/ 574 w 580"/>
                  <a:gd name="T51" fmla="*/ 40 h 798"/>
                  <a:gd name="T52" fmla="*/ 578 w 580"/>
                  <a:gd name="T53" fmla="*/ 0 h 798"/>
                  <a:gd name="T54" fmla="*/ 580 w 580"/>
                  <a:gd name="T55" fmla="*/ 0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" name="Group 12">
              <a:extLst>
                <a:ext uri="{FF2B5EF4-FFF2-40B4-BE49-F238E27FC236}">
                  <a16:creationId xmlns:a16="http://schemas.microsoft.com/office/drawing/2014/main" id="{0B0B8455-4B20-20B9-7C2E-C56416BAFAE1}"/>
                </a:ext>
              </a:extLst>
            </p:cNvPr>
            <p:cNvGrpSpPr/>
            <p:nvPr/>
          </p:nvGrpSpPr>
          <p:grpSpPr>
            <a:xfrm rot="-5400000">
              <a:off x="1788551" y="3471442"/>
              <a:ext cx="1726550" cy="914400"/>
              <a:chOff x="2592" y="768"/>
              <a:chExt cx="768" cy="768"/>
            </a:xfrm>
          </p:grpSpPr>
          <p:sp>
            <p:nvSpPr>
              <p:cNvPr id="17" name="Freeform 8">
                <a:extLst>
                  <a:ext uri="{FF2B5EF4-FFF2-40B4-BE49-F238E27FC236}">
                    <a16:creationId xmlns:a16="http://schemas.microsoft.com/office/drawing/2014/main" id="{CAC913C4-936B-53C0-B8B3-19BE51E454C5}"/>
                  </a:ext>
                </a:extLst>
              </p:cNvPr>
              <p:cNvSpPr/>
              <p:nvPr/>
            </p:nvSpPr>
            <p:spPr bwMode="gray">
              <a:xfrm>
                <a:off x="2592" y="766"/>
                <a:ext cx="377" cy="768"/>
              </a:xfrm>
              <a:custGeom>
                <a:avLst/>
                <a:gdLst>
                  <a:gd name="T0" fmla="*/ 580 w 580"/>
                  <a:gd name="T1" fmla="*/ 0 h 798"/>
                  <a:gd name="T2" fmla="*/ 578 w 580"/>
                  <a:gd name="T3" fmla="*/ 90 h 798"/>
                  <a:gd name="T4" fmla="*/ 568 w 580"/>
                  <a:gd name="T5" fmla="*/ 174 h 798"/>
                  <a:gd name="T6" fmla="*/ 552 w 580"/>
                  <a:gd name="T7" fmla="*/ 252 h 798"/>
                  <a:gd name="T8" fmla="*/ 526 w 580"/>
                  <a:gd name="T9" fmla="*/ 324 h 798"/>
                  <a:gd name="T10" fmla="*/ 494 w 580"/>
                  <a:gd name="T11" fmla="*/ 390 h 798"/>
                  <a:gd name="T12" fmla="*/ 452 w 580"/>
                  <a:gd name="T13" fmla="*/ 450 h 798"/>
                  <a:gd name="T14" fmla="*/ 402 w 580"/>
                  <a:gd name="T15" fmla="*/ 508 h 798"/>
                  <a:gd name="T16" fmla="*/ 342 w 580"/>
                  <a:gd name="T17" fmla="*/ 560 h 798"/>
                  <a:gd name="T18" fmla="*/ 270 w 580"/>
                  <a:gd name="T19" fmla="*/ 610 h 798"/>
                  <a:gd name="T20" fmla="*/ 188 w 580"/>
                  <a:gd name="T21" fmla="*/ 656 h 798"/>
                  <a:gd name="T22" fmla="*/ 188 w 580"/>
                  <a:gd name="T23" fmla="*/ 798 h 798"/>
                  <a:gd name="T24" fmla="*/ 0 w 580"/>
                  <a:gd name="T25" fmla="*/ 514 h 798"/>
                  <a:gd name="T26" fmla="*/ 188 w 580"/>
                  <a:gd name="T27" fmla="*/ 230 h 798"/>
                  <a:gd name="T28" fmla="*/ 188 w 580"/>
                  <a:gd name="T29" fmla="*/ 372 h 798"/>
                  <a:gd name="T30" fmla="*/ 224 w 580"/>
                  <a:gd name="T31" fmla="*/ 368 h 798"/>
                  <a:gd name="T32" fmla="*/ 264 w 580"/>
                  <a:gd name="T33" fmla="*/ 356 h 798"/>
                  <a:gd name="T34" fmla="*/ 306 w 580"/>
                  <a:gd name="T35" fmla="*/ 336 h 798"/>
                  <a:gd name="T36" fmla="*/ 348 w 580"/>
                  <a:gd name="T37" fmla="*/ 310 h 798"/>
                  <a:gd name="T38" fmla="*/ 392 w 580"/>
                  <a:gd name="T39" fmla="*/ 280 h 798"/>
                  <a:gd name="T40" fmla="*/ 432 w 580"/>
                  <a:gd name="T41" fmla="*/ 246 h 798"/>
                  <a:gd name="T42" fmla="*/ 472 w 580"/>
                  <a:gd name="T43" fmla="*/ 208 h 798"/>
                  <a:gd name="T44" fmla="*/ 506 w 580"/>
                  <a:gd name="T45" fmla="*/ 166 h 798"/>
                  <a:gd name="T46" fmla="*/ 536 w 580"/>
                  <a:gd name="T47" fmla="*/ 124 h 798"/>
                  <a:gd name="T48" fmla="*/ 558 w 580"/>
                  <a:gd name="T49" fmla="*/ 82 h 798"/>
                  <a:gd name="T50" fmla="*/ 574 w 580"/>
                  <a:gd name="T51" fmla="*/ 40 h 798"/>
                  <a:gd name="T52" fmla="*/ 578 w 580"/>
                  <a:gd name="T53" fmla="*/ 0 h 798"/>
                  <a:gd name="T54" fmla="*/ 580 w 580"/>
                  <a:gd name="T55" fmla="*/ 0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tint val="31765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8" name="Freeform 10">
                <a:extLst>
                  <a:ext uri="{FF2B5EF4-FFF2-40B4-BE49-F238E27FC236}">
                    <a16:creationId xmlns:a16="http://schemas.microsoft.com/office/drawing/2014/main" id="{9BFC9A9D-6BF7-8A7A-E959-219F837B2E18}"/>
                  </a:ext>
                </a:extLst>
              </p:cNvPr>
              <p:cNvSpPr/>
              <p:nvPr/>
            </p:nvSpPr>
            <p:spPr bwMode="gray">
              <a:xfrm flipH="1">
                <a:off x="2976" y="766"/>
                <a:ext cx="384" cy="768"/>
              </a:xfrm>
              <a:custGeom>
                <a:avLst/>
                <a:gdLst>
                  <a:gd name="T0" fmla="*/ 580 w 580"/>
                  <a:gd name="T1" fmla="*/ 0 h 798"/>
                  <a:gd name="T2" fmla="*/ 578 w 580"/>
                  <a:gd name="T3" fmla="*/ 90 h 798"/>
                  <a:gd name="T4" fmla="*/ 568 w 580"/>
                  <a:gd name="T5" fmla="*/ 174 h 798"/>
                  <a:gd name="T6" fmla="*/ 552 w 580"/>
                  <a:gd name="T7" fmla="*/ 252 h 798"/>
                  <a:gd name="T8" fmla="*/ 526 w 580"/>
                  <a:gd name="T9" fmla="*/ 324 h 798"/>
                  <a:gd name="T10" fmla="*/ 494 w 580"/>
                  <a:gd name="T11" fmla="*/ 390 h 798"/>
                  <a:gd name="T12" fmla="*/ 452 w 580"/>
                  <a:gd name="T13" fmla="*/ 450 h 798"/>
                  <a:gd name="T14" fmla="*/ 402 w 580"/>
                  <a:gd name="T15" fmla="*/ 508 h 798"/>
                  <a:gd name="T16" fmla="*/ 342 w 580"/>
                  <a:gd name="T17" fmla="*/ 560 h 798"/>
                  <a:gd name="T18" fmla="*/ 270 w 580"/>
                  <a:gd name="T19" fmla="*/ 610 h 798"/>
                  <a:gd name="T20" fmla="*/ 188 w 580"/>
                  <a:gd name="T21" fmla="*/ 656 h 798"/>
                  <a:gd name="T22" fmla="*/ 188 w 580"/>
                  <a:gd name="T23" fmla="*/ 798 h 798"/>
                  <a:gd name="T24" fmla="*/ 0 w 580"/>
                  <a:gd name="T25" fmla="*/ 514 h 798"/>
                  <a:gd name="T26" fmla="*/ 188 w 580"/>
                  <a:gd name="T27" fmla="*/ 230 h 798"/>
                  <a:gd name="T28" fmla="*/ 188 w 580"/>
                  <a:gd name="T29" fmla="*/ 372 h 798"/>
                  <a:gd name="T30" fmla="*/ 224 w 580"/>
                  <a:gd name="T31" fmla="*/ 368 h 798"/>
                  <a:gd name="T32" fmla="*/ 264 w 580"/>
                  <a:gd name="T33" fmla="*/ 356 h 798"/>
                  <a:gd name="T34" fmla="*/ 306 w 580"/>
                  <a:gd name="T35" fmla="*/ 336 h 798"/>
                  <a:gd name="T36" fmla="*/ 348 w 580"/>
                  <a:gd name="T37" fmla="*/ 310 h 798"/>
                  <a:gd name="T38" fmla="*/ 392 w 580"/>
                  <a:gd name="T39" fmla="*/ 280 h 798"/>
                  <a:gd name="T40" fmla="*/ 432 w 580"/>
                  <a:gd name="T41" fmla="*/ 246 h 798"/>
                  <a:gd name="T42" fmla="*/ 472 w 580"/>
                  <a:gd name="T43" fmla="*/ 208 h 798"/>
                  <a:gd name="T44" fmla="*/ 506 w 580"/>
                  <a:gd name="T45" fmla="*/ 166 h 798"/>
                  <a:gd name="T46" fmla="*/ 536 w 580"/>
                  <a:gd name="T47" fmla="*/ 124 h 798"/>
                  <a:gd name="T48" fmla="*/ 558 w 580"/>
                  <a:gd name="T49" fmla="*/ 82 h 798"/>
                  <a:gd name="T50" fmla="*/ 574 w 580"/>
                  <a:gd name="T51" fmla="*/ 40 h 798"/>
                  <a:gd name="T52" fmla="*/ 578 w 580"/>
                  <a:gd name="T53" fmla="*/ 0 h 798"/>
                  <a:gd name="T54" fmla="*/ 580 w 580"/>
                  <a:gd name="T55" fmla="*/ 0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Group 12">
              <a:extLst>
                <a:ext uri="{FF2B5EF4-FFF2-40B4-BE49-F238E27FC236}">
                  <a16:creationId xmlns:a16="http://schemas.microsoft.com/office/drawing/2014/main" id="{805DF432-5C6E-FCD0-5F2F-41DA96EAAF89}"/>
                </a:ext>
              </a:extLst>
            </p:cNvPr>
            <p:cNvGrpSpPr/>
            <p:nvPr/>
          </p:nvGrpSpPr>
          <p:grpSpPr>
            <a:xfrm rot="-5400000">
              <a:off x="4619739" y="2395879"/>
              <a:ext cx="1726550" cy="914400"/>
              <a:chOff x="2592" y="768"/>
              <a:chExt cx="768" cy="768"/>
            </a:xfrm>
          </p:grpSpPr>
          <p:sp>
            <p:nvSpPr>
              <p:cNvPr id="21" name="Freeform 8">
                <a:extLst>
                  <a:ext uri="{FF2B5EF4-FFF2-40B4-BE49-F238E27FC236}">
                    <a16:creationId xmlns:a16="http://schemas.microsoft.com/office/drawing/2014/main" id="{499E00D9-A9C7-9CBA-5E09-BAF210D93EB3}"/>
                  </a:ext>
                </a:extLst>
              </p:cNvPr>
              <p:cNvSpPr/>
              <p:nvPr/>
            </p:nvSpPr>
            <p:spPr bwMode="gray">
              <a:xfrm>
                <a:off x="2592" y="766"/>
                <a:ext cx="377" cy="768"/>
              </a:xfrm>
              <a:custGeom>
                <a:avLst/>
                <a:gdLst>
                  <a:gd name="T0" fmla="*/ 580 w 580"/>
                  <a:gd name="T1" fmla="*/ 0 h 798"/>
                  <a:gd name="T2" fmla="*/ 578 w 580"/>
                  <a:gd name="T3" fmla="*/ 90 h 798"/>
                  <a:gd name="T4" fmla="*/ 568 w 580"/>
                  <a:gd name="T5" fmla="*/ 174 h 798"/>
                  <a:gd name="T6" fmla="*/ 552 w 580"/>
                  <a:gd name="T7" fmla="*/ 252 h 798"/>
                  <a:gd name="T8" fmla="*/ 526 w 580"/>
                  <a:gd name="T9" fmla="*/ 324 h 798"/>
                  <a:gd name="T10" fmla="*/ 494 w 580"/>
                  <a:gd name="T11" fmla="*/ 390 h 798"/>
                  <a:gd name="T12" fmla="*/ 452 w 580"/>
                  <a:gd name="T13" fmla="*/ 450 h 798"/>
                  <a:gd name="T14" fmla="*/ 402 w 580"/>
                  <a:gd name="T15" fmla="*/ 508 h 798"/>
                  <a:gd name="T16" fmla="*/ 342 w 580"/>
                  <a:gd name="T17" fmla="*/ 560 h 798"/>
                  <a:gd name="T18" fmla="*/ 270 w 580"/>
                  <a:gd name="T19" fmla="*/ 610 h 798"/>
                  <a:gd name="T20" fmla="*/ 188 w 580"/>
                  <a:gd name="T21" fmla="*/ 656 h 798"/>
                  <a:gd name="T22" fmla="*/ 188 w 580"/>
                  <a:gd name="T23" fmla="*/ 798 h 798"/>
                  <a:gd name="T24" fmla="*/ 0 w 580"/>
                  <a:gd name="T25" fmla="*/ 514 h 798"/>
                  <a:gd name="T26" fmla="*/ 188 w 580"/>
                  <a:gd name="T27" fmla="*/ 230 h 798"/>
                  <a:gd name="T28" fmla="*/ 188 w 580"/>
                  <a:gd name="T29" fmla="*/ 372 h 798"/>
                  <a:gd name="T30" fmla="*/ 224 w 580"/>
                  <a:gd name="T31" fmla="*/ 368 h 798"/>
                  <a:gd name="T32" fmla="*/ 264 w 580"/>
                  <a:gd name="T33" fmla="*/ 356 h 798"/>
                  <a:gd name="T34" fmla="*/ 306 w 580"/>
                  <a:gd name="T35" fmla="*/ 336 h 798"/>
                  <a:gd name="T36" fmla="*/ 348 w 580"/>
                  <a:gd name="T37" fmla="*/ 310 h 798"/>
                  <a:gd name="T38" fmla="*/ 392 w 580"/>
                  <a:gd name="T39" fmla="*/ 280 h 798"/>
                  <a:gd name="T40" fmla="*/ 432 w 580"/>
                  <a:gd name="T41" fmla="*/ 246 h 798"/>
                  <a:gd name="T42" fmla="*/ 472 w 580"/>
                  <a:gd name="T43" fmla="*/ 208 h 798"/>
                  <a:gd name="T44" fmla="*/ 506 w 580"/>
                  <a:gd name="T45" fmla="*/ 166 h 798"/>
                  <a:gd name="T46" fmla="*/ 536 w 580"/>
                  <a:gd name="T47" fmla="*/ 124 h 798"/>
                  <a:gd name="T48" fmla="*/ 558 w 580"/>
                  <a:gd name="T49" fmla="*/ 82 h 798"/>
                  <a:gd name="T50" fmla="*/ 574 w 580"/>
                  <a:gd name="T51" fmla="*/ 40 h 798"/>
                  <a:gd name="T52" fmla="*/ 578 w 580"/>
                  <a:gd name="T53" fmla="*/ 0 h 798"/>
                  <a:gd name="T54" fmla="*/ 580 w 580"/>
                  <a:gd name="T55" fmla="*/ 0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tint val="31765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2" name="Freeform 10">
                <a:extLst>
                  <a:ext uri="{FF2B5EF4-FFF2-40B4-BE49-F238E27FC236}">
                    <a16:creationId xmlns:a16="http://schemas.microsoft.com/office/drawing/2014/main" id="{D216FE21-A1D7-B966-35E0-B4C443741D89}"/>
                  </a:ext>
                </a:extLst>
              </p:cNvPr>
              <p:cNvSpPr/>
              <p:nvPr/>
            </p:nvSpPr>
            <p:spPr bwMode="gray">
              <a:xfrm flipH="1">
                <a:off x="2976" y="766"/>
                <a:ext cx="384" cy="768"/>
              </a:xfrm>
              <a:custGeom>
                <a:avLst/>
                <a:gdLst>
                  <a:gd name="T0" fmla="*/ 580 w 580"/>
                  <a:gd name="T1" fmla="*/ 0 h 798"/>
                  <a:gd name="T2" fmla="*/ 578 w 580"/>
                  <a:gd name="T3" fmla="*/ 90 h 798"/>
                  <a:gd name="T4" fmla="*/ 568 w 580"/>
                  <a:gd name="T5" fmla="*/ 174 h 798"/>
                  <a:gd name="T6" fmla="*/ 552 w 580"/>
                  <a:gd name="T7" fmla="*/ 252 h 798"/>
                  <a:gd name="T8" fmla="*/ 526 w 580"/>
                  <a:gd name="T9" fmla="*/ 324 h 798"/>
                  <a:gd name="T10" fmla="*/ 494 w 580"/>
                  <a:gd name="T11" fmla="*/ 390 h 798"/>
                  <a:gd name="T12" fmla="*/ 452 w 580"/>
                  <a:gd name="T13" fmla="*/ 450 h 798"/>
                  <a:gd name="T14" fmla="*/ 402 w 580"/>
                  <a:gd name="T15" fmla="*/ 508 h 798"/>
                  <a:gd name="T16" fmla="*/ 342 w 580"/>
                  <a:gd name="T17" fmla="*/ 560 h 798"/>
                  <a:gd name="T18" fmla="*/ 270 w 580"/>
                  <a:gd name="T19" fmla="*/ 610 h 798"/>
                  <a:gd name="T20" fmla="*/ 188 w 580"/>
                  <a:gd name="T21" fmla="*/ 656 h 798"/>
                  <a:gd name="T22" fmla="*/ 188 w 580"/>
                  <a:gd name="T23" fmla="*/ 798 h 798"/>
                  <a:gd name="T24" fmla="*/ 0 w 580"/>
                  <a:gd name="T25" fmla="*/ 514 h 798"/>
                  <a:gd name="T26" fmla="*/ 188 w 580"/>
                  <a:gd name="T27" fmla="*/ 230 h 798"/>
                  <a:gd name="T28" fmla="*/ 188 w 580"/>
                  <a:gd name="T29" fmla="*/ 372 h 798"/>
                  <a:gd name="T30" fmla="*/ 224 w 580"/>
                  <a:gd name="T31" fmla="*/ 368 h 798"/>
                  <a:gd name="T32" fmla="*/ 264 w 580"/>
                  <a:gd name="T33" fmla="*/ 356 h 798"/>
                  <a:gd name="T34" fmla="*/ 306 w 580"/>
                  <a:gd name="T35" fmla="*/ 336 h 798"/>
                  <a:gd name="T36" fmla="*/ 348 w 580"/>
                  <a:gd name="T37" fmla="*/ 310 h 798"/>
                  <a:gd name="T38" fmla="*/ 392 w 580"/>
                  <a:gd name="T39" fmla="*/ 280 h 798"/>
                  <a:gd name="T40" fmla="*/ 432 w 580"/>
                  <a:gd name="T41" fmla="*/ 246 h 798"/>
                  <a:gd name="T42" fmla="*/ 472 w 580"/>
                  <a:gd name="T43" fmla="*/ 208 h 798"/>
                  <a:gd name="T44" fmla="*/ 506 w 580"/>
                  <a:gd name="T45" fmla="*/ 166 h 798"/>
                  <a:gd name="T46" fmla="*/ 536 w 580"/>
                  <a:gd name="T47" fmla="*/ 124 h 798"/>
                  <a:gd name="T48" fmla="*/ 558 w 580"/>
                  <a:gd name="T49" fmla="*/ 82 h 798"/>
                  <a:gd name="T50" fmla="*/ 574 w 580"/>
                  <a:gd name="T51" fmla="*/ 40 h 798"/>
                  <a:gd name="T52" fmla="*/ 578 w 580"/>
                  <a:gd name="T53" fmla="*/ 0 h 798"/>
                  <a:gd name="T54" fmla="*/ 580 w 580"/>
                  <a:gd name="T55" fmla="*/ 0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Content Placeholder 2"/>
          <p:cNvSpPr>
            <a:spLocks noGrp="1"/>
          </p:cNvSpPr>
          <p:nvPr>
            <p:ph sz="half" idx="1"/>
          </p:nvPr>
        </p:nvSpPr>
        <p:spPr>
          <a:xfrm>
            <a:off x="427671" y="1214469"/>
            <a:ext cx="11336655" cy="937888"/>
          </a:xfrm>
        </p:spPr>
        <p:txBody>
          <a:bodyPr vert="horz" wrap="square" lIns="121920" tIns="60960" rIns="121920" bIns="60960" anchor="t"/>
          <a:lstStyle/>
          <a:p>
            <a:pPr marL="0" indent="0" algn="ctr">
              <a:buNone/>
            </a:pPr>
            <a:r>
              <a:rPr lang="en-US" altLang="vi-VN" sz="24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altLang="vi-VN" sz="2400" dirty="0">
                <a:latin typeface="Arial" panose="020B0604020202020204" pitchFamily="34" charset="0"/>
                <a:cs typeface="Arial" panose="020B0604020202020204" pitchFamily="34" charset="0"/>
              </a:rPr>
              <a:t> chất ý </a:t>
            </a:r>
            <a:r>
              <a:rPr lang="vi-VN" altLang="vi-VN" sz="2400" dirty="0">
                <a:latin typeface="Arial" panose="020B0604020202020204" pitchFamily="34" charset="0"/>
                <a:cs typeface="Arial" panose="020B0604020202020204" pitchFamily="34" charset="0"/>
              </a:rPr>
              <a:t>thức l</a:t>
            </a:r>
            <a:r>
              <a:rPr lang="vi-VN" altLang="vi-VN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à</a:t>
            </a:r>
            <a:r>
              <a:rPr lang="vi-VN" altLang="vi-VN" sz="2400" dirty="0">
                <a:latin typeface="Arial" panose="020B0604020202020204" pitchFamily="34" charset="0"/>
                <a:cs typeface="Arial" panose="020B0604020202020204" pitchFamily="34" charset="0"/>
              </a:rPr>
              <a:t> sự </a:t>
            </a:r>
            <a:r>
              <a:rPr lang="vi-VN" altLang="vi-VN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phản ánh</a:t>
            </a:r>
            <a:r>
              <a:rPr lang="vi-VN" altLang="vi-VN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altLang="vi-VN" sz="2400" dirty="0">
                <a:latin typeface="Arial" panose="020B0604020202020204" pitchFamily="34" charset="0"/>
                <a:cs typeface="Arial" panose="020B0604020202020204" pitchFamily="34" charset="0"/>
              </a:rPr>
              <a:t>thế giới khách quan v</a:t>
            </a:r>
            <a:r>
              <a:rPr lang="vi-VN" altLang="vi-VN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à</a:t>
            </a:r>
            <a:r>
              <a:rPr lang="vi-VN" altLang="vi-VN" sz="2400" dirty="0">
                <a:latin typeface="Arial" panose="020B0604020202020204" pitchFamily="34" charset="0"/>
                <a:cs typeface="Arial" panose="020B0604020202020204" pitchFamily="34" charset="0"/>
              </a:rPr>
              <a:t>o trong </a:t>
            </a:r>
            <a:r>
              <a:rPr lang="vi-VN" altLang="vi-VN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bộ não người </a:t>
            </a:r>
            <a:r>
              <a:rPr lang="vi-VN" altLang="vi-VN" sz="2400" dirty="0">
                <a:latin typeface="Arial" panose="020B0604020202020204" pitchFamily="34" charset="0"/>
                <a:cs typeface="Arial" panose="020B0604020202020204" pitchFamily="34" charset="0"/>
              </a:rPr>
              <a:t>một cách năng động, sáng tạo</a:t>
            </a:r>
            <a:r>
              <a:rPr lang="en-US" altLang="vi-VN" sz="2400" dirty="0">
                <a:latin typeface="Arial" panose="020B0604020202020204" pitchFamily="34" charset="0"/>
                <a:cs typeface="Arial" panose="020B0604020202020204" pitchFamily="34" charset="0"/>
              </a:rPr>
              <a:t>; là hình ảnh chủ quan của thế giới khách </a:t>
            </a:r>
            <a:r>
              <a:rPr lang="en-US" altLang="vi-VN" sz="2400" dirty="0" err="1">
                <a:latin typeface="Arial" panose="020B0604020202020204" pitchFamily="34" charset="0"/>
                <a:cs typeface="Arial" panose="020B0604020202020204" pitchFamily="34" charset="0"/>
              </a:rPr>
              <a:t>quan</a:t>
            </a:r>
            <a:r>
              <a:rPr lang="en-US" altLang="vi-VN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vi-VN" altLang="vi-VN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822" y="2690166"/>
            <a:ext cx="4822354" cy="362133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2921393" y="2814287"/>
            <a:ext cx="6349214" cy="2670175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chất</a:t>
            </a: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quyết</a:t>
            </a: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ý </a:t>
            </a:r>
            <a:r>
              <a:rPr lang="en-US" alt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br>
              <a:rPr lang="en-US" altLang="en-US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chất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gốc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ý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chất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quyết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nội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dung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ý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chất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quyết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ý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813033" y="1166647"/>
            <a:ext cx="8355726" cy="804043"/>
          </a:xfrm>
          <a:prstGeom prst="roundRect">
            <a:avLst/>
          </a:prstGeom>
          <a:solidFill>
            <a:srgbClr val="F6902C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MỐI QUAN HỆ GIỮA VẬT CHẤT VÀ Ý THỨC</a:t>
            </a:r>
          </a:p>
        </p:txBody>
      </p:sp>
    </p:spTree>
    <p:extLst>
      <p:ext uri="{BB962C8B-B14F-4D97-AF65-F5344CB8AC3E}">
        <p14:creationId xmlns:p14="http://schemas.microsoft.com/office/powerpoint/2010/main" val="64265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Callout 6"/>
          <p:cNvSpPr/>
          <p:nvPr/>
        </p:nvSpPr>
        <p:spPr>
          <a:xfrm>
            <a:off x="4052692" y="1855983"/>
            <a:ext cx="2392298" cy="1573017"/>
          </a:xfrm>
          <a:prstGeom prst="cloudCallout">
            <a:avLst>
              <a:gd name="adj1" fmla="val -13345"/>
              <a:gd name="adj2" fmla="val 73504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i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b="1" i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gì</a:t>
            </a:r>
            <a:r>
              <a:rPr lang="en-US" sz="2400" b="1" i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bây</a:t>
            </a:r>
            <a:r>
              <a:rPr lang="en-US" sz="2400" b="1" i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giờ</a:t>
            </a:r>
            <a:r>
              <a:rPr lang="en-US" sz="2400" b="1" i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???</a:t>
            </a:r>
          </a:p>
        </p:txBody>
      </p:sp>
      <p:sp>
        <p:nvSpPr>
          <p:cNvPr id="12298" name="Rectangle 7"/>
          <p:cNvSpPr>
            <a:spLocks noChangeArrowheads="1"/>
          </p:cNvSpPr>
          <p:nvPr/>
        </p:nvSpPr>
        <p:spPr bwMode="auto">
          <a:xfrm>
            <a:off x="6196777" y="4846653"/>
            <a:ext cx="523698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  <a:cs typeface="Arial" panose="020B0604020202020204" pitchFamily="34" charset="0"/>
              </a:defRPr>
            </a:lvl9pPr>
          </a:lstStyle>
          <a:p>
            <a:pPr marL="3489325" indent="-3489325" algn="ctr" eaLnBrk="1" hangingPunct="1"/>
            <a:r>
              <a:rPr lang="en-US" altLang="en-US" sz="2400" b="1" dirty="0" err="1">
                <a:latin typeface="Arial" panose="020B0604020202020204" pitchFamily="34" charset="0"/>
              </a:rPr>
              <a:t>Phương</a:t>
            </a:r>
            <a:r>
              <a:rPr lang="en-US" altLang="en-US" sz="2400" b="1" dirty="0">
                <a:latin typeface="Arial" panose="020B0604020202020204" pitchFamily="34" charset="0"/>
              </a:rPr>
              <a:t> </a:t>
            </a:r>
            <a:r>
              <a:rPr lang="en-US" altLang="en-US" sz="2400" b="1" dirty="0" err="1">
                <a:latin typeface="Arial" panose="020B0604020202020204" pitchFamily="34" charset="0"/>
              </a:rPr>
              <a:t>thức</a:t>
            </a:r>
            <a:r>
              <a:rPr lang="en-US" altLang="en-US" sz="2400" b="1" dirty="0">
                <a:latin typeface="Arial" panose="020B0604020202020204" pitchFamily="34" charset="0"/>
              </a:rPr>
              <a:t> </a:t>
            </a:r>
            <a:r>
              <a:rPr lang="en-US" altLang="en-US" sz="2400" b="1" dirty="0" err="1">
                <a:latin typeface="Arial" panose="020B0604020202020204" pitchFamily="34" charset="0"/>
              </a:rPr>
              <a:t>tác</a:t>
            </a:r>
            <a:r>
              <a:rPr lang="en-US" altLang="en-US" sz="2400" b="1" dirty="0">
                <a:latin typeface="Arial" panose="020B0604020202020204" pitchFamily="34" charset="0"/>
              </a:rPr>
              <a:t> </a:t>
            </a:r>
            <a:r>
              <a:rPr lang="en-US" altLang="en-US" sz="2400" b="1" dirty="0" err="1">
                <a:latin typeface="Arial" panose="020B0604020202020204" pitchFamily="34" charset="0"/>
              </a:rPr>
              <a:t>động</a:t>
            </a:r>
            <a:r>
              <a:rPr lang="en-US" altLang="en-US" sz="2400" b="1" dirty="0">
                <a:latin typeface="Arial" panose="020B0604020202020204" pitchFamily="34" charset="0"/>
              </a:rPr>
              <a:t>:</a:t>
            </a:r>
          </a:p>
          <a:p>
            <a:pPr algn="ctr" eaLnBrk="1" hangingPunct="1"/>
            <a:r>
              <a:rPr lang="en-US" altLang="en-US" sz="2400" dirty="0" err="1">
                <a:latin typeface="Arial" panose="020B0604020202020204" pitchFamily="34" charset="0"/>
              </a:rPr>
              <a:t>Tác</a:t>
            </a:r>
            <a:r>
              <a:rPr lang="en-US" altLang="en-US" sz="2400" dirty="0"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latin typeface="Arial" panose="020B0604020202020204" pitchFamily="34" charset="0"/>
              </a:rPr>
              <a:t>động</a:t>
            </a:r>
            <a:r>
              <a:rPr lang="en-US" altLang="en-US" sz="2400" dirty="0">
                <a:latin typeface="Arial" panose="020B0604020202020204" pitchFamily="34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gián</a:t>
            </a: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tiếp</a:t>
            </a: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latin typeface="Arial" panose="020B0604020202020204" pitchFamily="34" charset="0"/>
              </a:rPr>
              <a:t>thông</a:t>
            </a:r>
            <a:r>
              <a:rPr lang="en-US" altLang="en-US" sz="2400" dirty="0">
                <a:latin typeface="Arial" panose="020B0604020202020204" pitchFamily="34" charset="0"/>
              </a:rPr>
              <a:t> qua</a:t>
            </a:r>
          </a:p>
          <a:p>
            <a:pPr algn="ctr" eaLnBrk="1" hangingPunct="1"/>
            <a:r>
              <a:rPr lang="en-US" altLang="en-US" sz="2400" dirty="0" err="1">
                <a:latin typeface="Arial" panose="020B0604020202020204" pitchFamily="34" charset="0"/>
              </a:rPr>
              <a:t>hoạt</a:t>
            </a:r>
            <a:r>
              <a:rPr lang="en-US" altLang="en-US" sz="2400" dirty="0"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latin typeface="Arial" panose="020B0604020202020204" pitchFamily="34" charset="0"/>
              </a:rPr>
              <a:t>động</a:t>
            </a:r>
            <a:r>
              <a:rPr lang="en-US" altLang="en-US" sz="2400" dirty="0"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latin typeface="Arial" panose="020B0604020202020204" pitchFamily="34" charset="0"/>
              </a:rPr>
              <a:t>thực</a:t>
            </a:r>
            <a:r>
              <a:rPr lang="en-US" altLang="en-US" sz="2400" dirty="0"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latin typeface="Arial" panose="020B0604020202020204" pitchFamily="34" charset="0"/>
              </a:rPr>
              <a:t>tiễn</a:t>
            </a:r>
            <a:r>
              <a:rPr lang="en-US" altLang="en-US" sz="2400" dirty="0">
                <a:latin typeface="Arial" panose="020B0604020202020204" pitchFamily="34" charset="0"/>
              </a:rPr>
              <a:t> </a:t>
            </a:r>
            <a:r>
              <a:rPr lang="en-US" altLang="en-US" sz="2400" dirty="0" err="1">
                <a:latin typeface="Arial" panose="020B0604020202020204" pitchFamily="34" charset="0"/>
              </a:rPr>
              <a:t>của</a:t>
            </a:r>
            <a:r>
              <a:rPr lang="en-US" altLang="en-US" sz="2400" dirty="0">
                <a:latin typeface="Arial" panose="020B0604020202020204" pitchFamily="34" charset="0"/>
              </a:rPr>
              <a:t> con </a:t>
            </a:r>
            <a:r>
              <a:rPr lang="en-US" altLang="en-US" sz="2400" dirty="0" err="1">
                <a:latin typeface="Arial" panose="020B0604020202020204" pitchFamily="34" charset="0"/>
              </a:rPr>
              <a:t>người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pic>
        <p:nvPicPr>
          <p:cNvPr id="12300" name="Picture 12" descr="http://api.lichvansu.wap.vn:8080/upload/images/news/3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949" y="984270"/>
            <a:ext cx="3388638" cy="3622489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14" descr="https://encrypted-tbn2.gstatic.com/images?q=tbn:ANd9GcTbwS6ZOPtyr1KgYnlNy-kg8kKZEOUpoZeC4ufwTlxNwxvi0GC6x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40" y="2510156"/>
            <a:ext cx="2885292" cy="272342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945" y="476235"/>
            <a:ext cx="6048335" cy="1325563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Ý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tác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trở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lại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chất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298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nhan thuc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 bwMode="auto">
          <a:xfrm>
            <a:off x="0" y="-270624"/>
            <a:ext cx="12192000" cy="7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884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AutoShape 11" descr="Dotted grid"/>
          <p:cNvSpPr>
            <a:spLocks noChangeArrowheads="1"/>
          </p:cNvSpPr>
          <p:nvPr/>
        </p:nvSpPr>
        <p:spPr bwMode="auto">
          <a:xfrm>
            <a:off x="291210" y="2246934"/>
            <a:ext cx="2214273" cy="20113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Chiều hướng 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tác động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253955" name="Group 1"/>
          <p:cNvGrpSpPr>
            <a:grpSpLocks/>
          </p:cNvGrpSpPr>
          <p:nvPr/>
        </p:nvGrpSpPr>
        <p:grpSpPr bwMode="auto">
          <a:xfrm>
            <a:off x="3064283" y="349299"/>
            <a:ext cx="8810625" cy="1957242"/>
            <a:chOff x="3657600" y="193676"/>
            <a:chExt cx="8199200" cy="2422524"/>
          </a:xfrm>
        </p:grpSpPr>
        <p:sp>
          <p:nvSpPr>
            <p:cNvPr id="253964" name="AutoShape 5" descr="Dotted grid"/>
            <p:cNvSpPr>
              <a:spLocks noChangeArrowheads="1"/>
            </p:cNvSpPr>
            <p:nvPr/>
          </p:nvSpPr>
          <p:spPr bwMode="auto">
            <a:xfrm>
              <a:off x="3657600" y="193676"/>
              <a:ext cx="8199200" cy="242252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/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342900" marR="0" lvl="0" indent="-342900" algn="just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Times New Roman" panose="02020603050405020304" pitchFamily="18" charset="0"/>
                </a:rPr>
                <a:t> </a:t>
              </a:r>
              <a:endParaRPr kumimoji="0" lang="en-US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53965" name="TextBox 7"/>
            <p:cNvSpPr txBox="1">
              <a:spLocks noChangeArrowheads="1"/>
            </p:cNvSpPr>
            <p:nvPr/>
          </p:nvSpPr>
          <p:spPr bwMode="auto">
            <a:xfrm>
              <a:off x="3759200" y="404813"/>
              <a:ext cx="8097600" cy="15696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Tích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cực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: 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Khi ý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thức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phản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ánh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đúng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đắn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về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thế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giới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vật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chất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=&gt;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cơ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sở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để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con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người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đề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ra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đường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lối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,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phương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pháp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đúng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cho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hoạt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động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thực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tiễn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=&gt;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cs typeface="Arial" panose="020B0604020202020204" pitchFamily="34" charset="0"/>
                </a:rPr>
                <a:t>thúc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đẩy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sự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vận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động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,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phát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triển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của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thế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giới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vật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chất</a:t>
              </a:r>
              <a:endPara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 panose="020B0604020202020204" pitchFamily="34" charset="0"/>
              </a:endParaRPr>
            </a:p>
          </p:txBody>
        </p:sp>
      </p:grpSp>
      <p:grpSp>
        <p:nvGrpSpPr>
          <p:cNvPr id="253956" name="Group 2"/>
          <p:cNvGrpSpPr>
            <a:grpSpLocks/>
          </p:cNvGrpSpPr>
          <p:nvPr/>
        </p:nvGrpSpPr>
        <p:grpSpPr bwMode="auto">
          <a:xfrm>
            <a:off x="3065739" y="4169762"/>
            <a:ext cx="8810625" cy="2011363"/>
            <a:chOff x="3860800" y="3632200"/>
            <a:chExt cx="7213600" cy="2844800"/>
          </a:xfrm>
        </p:grpSpPr>
        <p:sp>
          <p:nvSpPr>
            <p:cNvPr id="253962" name="AutoShape 6" descr="Dotted grid"/>
            <p:cNvSpPr>
              <a:spLocks noChangeArrowheads="1"/>
            </p:cNvSpPr>
            <p:nvPr/>
          </p:nvSpPr>
          <p:spPr bwMode="auto">
            <a:xfrm>
              <a:off x="3860800" y="3632200"/>
              <a:ext cx="7213600" cy="28448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53963" name="TextBox 8"/>
            <p:cNvSpPr txBox="1">
              <a:spLocks noChangeArrowheads="1"/>
            </p:cNvSpPr>
            <p:nvPr/>
          </p:nvSpPr>
          <p:spPr bwMode="auto">
            <a:xfrm>
              <a:off x="3950187" y="3804455"/>
              <a:ext cx="7124213" cy="2220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Tiêu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cực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: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Khi ý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thức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phản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ánh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sai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lệch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bản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chất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quy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luật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vận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động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của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thế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giới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vật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chất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=&gt;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đề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ra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đường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lối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,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phương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pháp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cho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thực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tiễn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sai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=&gt;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cs typeface="Arial" panose="020B0604020202020204" pitchFamily="34" charset="0"/>
                </a:rPr>
                <a:t>kìm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cs typeface="Arial" panose="020B0604020202020204" pitchFamily="34" charset="0"/>
                </a:rPr>
                <a:t>hãm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sự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phát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triển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của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    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thế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giới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vật</a:t>
              </a: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en-US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 panose="020B0604020202020204" pitchFamily="34" charset="0"/>
                </a:rPr>
                <a:t>chất</a:t>
              </a:r>
              <a:endPara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3957" name="Group 8"/>
          <p:cNvGrpSpPr>
            <a:grpSpLocks/>
          </p:cNvGrpSpPr>
          <p:nvPr/>
        </p:nvGrpSpPr>
        <p:grpSpPr bwMode="auto">
          <a:xfrm rot="-5400000">
            <a:off x="2151339" y="2693815"/>
            <a:ext cx="1828800" cy="1117600"/>
            <a:chOff x="2592" y="768"/>
            <a:chExt cx="768" cy="768"/>
          </a:xfrm>
        </p:grpSpPr>
        <p:sp>
          <p:nvSpPr>
            <p:cNvPr id="10" name="Freeform 8"/>
            <p:cNvSpPr/>
            <p:nvPr/>
          </p:nvSpPr>
          <p:spPr bwMode="gray">
            <a:xfrm>
              <a:off x="2592" y="767"/>
              <a:ext cx="377" cy="768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31765"/>
                    <a:invGamma/>
                  </a:schemeClr>
                </a:gs>
              </a:gsLst>
              <a:lin ang="0" scaled="1"/>
            </a:gra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 bwMode="gray">
            <a:xfrm flipH="1">
              <a:off x="2976" y="767"/>
              <a:ext cx="384" cy="768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endParaRPr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4646422" y="6126022"/>
              <a:ext cx="1049400" cy="1796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637062" y="6116662"/>
                <a:ext cx="1068120" cy="198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3282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53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1000"/>
                                        <p:tgtEl>
                                          <p:spTgt spid="253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53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253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611A0F6-AA07-B1B4-D7CE-9699A3FF6A85}"/>
              </a:ext>
            </a:extLst>
          </p:cNvPr>
          <p:cNvGrpSpPr/>
          <p:nvPr/>
        </p:nvGrpSpPr>
        <p:grpSpPr>
          <a:xfrm>
            <a:off x="1619730" y="1702066"/>
            <a:ext cx="8952540" cy="3453868"/>
            <a:chOff x="1677359" y="1099426"/>
            <a:chExt cx="8952540" cy="3453868"/>
          </a:xfrm>
        </p:grpSpPr>
        <p:sp>
          <p:nvSpPr>
            <p:cNvPr id="38" name="AutoShape 50">
              <a:hlinkClick r:id="" action="ppaction://noaction"/>
            </p:cNvPr>
            <p:cNvSpPr>
              <a:spLocks noChangeArrowheads="1"/>
            </p:cNvSpPr>
            <p:nvPr/>
          </p:nvSpPr>
          <p:spPr bwMode="gray">
            <a:xfrm>
              <a:off x="1677360" y="1099426"/>
              <a:ext cx="8952539" cy="1207356"/>
            </a:xfrm>
            <a:prstGeom prst="roundRect">
              <a:avLst>
                <a:gd name="adj" fmla="val 50000"/>
              </a:avLst>
            </a:prstGeom>
            <a:solidFill>
              <a:srgbClr val="F38E2B"/>
            </a:solidFill>
            <a:ln>
              <a:noFill/>
            </a:ln>
            <a:scene3d>
              <a:camera prst="orthographicFront"/>
              <a:lightRig rig="soft" dir="tl">
                <a:rot lat="0" lon="0" rev="0"/>
              </a:lightRig>
            </a:scene3d>
            <a:sp3d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anchor="ctr"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735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39" name="AutoShape 50">
              <a:hlinkClick r:id="" action="ppaction://noaction"/>
            </p:cNvPr>
            <p:cNvSpPr>
              <a:spLocks noChangeArrowheads="1"/>
            </p:cNvSpPr>
            <p:nvPr/>
          </p:nvSpPr>
          <p:spPr bwMode="gray">
            <a:xfrm>
              <a:off x="1677359" y="3430511"/>
              <a:ext cx="8952539" cy="1122783"/>
            </a:xfrm>
            <a:prstGeom prst="roundRect">
              <a:avLst>
                <a:gd name="adj" fmla="val 50000"/>
              </a:avLst>
            </a:prstGeom>
            <a:solidFill>
              <a:srgbClr val="F38E2B"/>
            </a:solidFill>
            <a:ln>
              <a:noFill/>
            </a:ln>
            <a:scene3d>
              <a:camera prst="orthographicFront"/>
              <a:lightRig rig="soft" dir="tl">
                <a:rot lat="0" lon="0" rev="0"/>
              </a:lightRig>
            </a:scene3d>
            <a:sp3d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anchor="ctr"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735" b="1" i="0" u="none" strike="noStrike" kern="1200" cap="none" spc="50" normalizeH="0" baseline="0" noProof="0" dirty="0">
                <a:ln w="11430"/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18443" name="TextBox 40"/>
            <p:cNvSpPr txBox="1"/>
            <p:nvPr/>
          </p:nvSpPr>
          <p:spPr>
            <a:xfrm>
              <a:off x="2088153" y="1472271"/>
              <a:ext cx="818845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Xuất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phát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từ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thực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tế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khách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quan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tôn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trọng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khách</a:t>
              </a: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2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quan</a:t>
              </a:r>
              <a:endPara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444" name="TextBox 42"/>
            <p:cNvSpPr txBox="1"/>
            <p:nvPr/>
          </p:nvSpPr>
          <p:spPr>
            <a:xfrm>
              <a:off x="2088152" y="3761069"/>
              <a:ext cx="818845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Phát huy tính năng động chủ quan</a:t>
              </a:r>
              <a:endPara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6C444C5-71D8-7E8F-ECC4-01C9B49C32D6}"/>
              </a:ext>
            </a:extLst>
          </p:cNvPr>
          <p:cNvGrpSpPr/>
          <p:nvPr/>
        </p:nvGrpSpPr>
        <p:grpSpPr>
          <a:xfrm>
            <a:off x="610746" y="337271"/>
            <a:ext cx="10970508" cy="5824538"/>
            <a:chOff x="673438" y="378835"/>
            <a:chExt cx="10970508" cy="5824538"/>
          </a:xfrm>
        </p:grpSpPr>
        <p:pic>
          <p:nvPicPr>
            <p:cNvPr id="19460" name="Picture 10" descr="http://hndnhaiduong.haiduong.edu.vn/upload/duk/content/cay-nghe-nghiep_2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0" y="378835"/>
              <a:ext cx="5547946" cy="5824538"/>
            </a:xfrm>
            <a:prstGeom prst="round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2" name="Picture 17" descr="3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787" y="5411097"/>
              <a:ext cx="4572000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3" name="Picture 9" descr="Káº¿t quáº£ hÃ¬nh áº£nh cho nguyá»n ngá»c kÃ½ máº¥t chÆ°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438" y="1171110"/>
              <a:ext cx="5198698" cy="4239987"/>
            </a:xfrm>
            <a:prstGeom prst="round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1853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11.0&quot;&gt;&lt;object type=&quot;1&quot; unique_id=&quot;10001&quot;&gt;&lt;object type=&quot;2&quot; unique_id=&quot;16611&quot;&gt;&lt;object type=&quot;3&quot; unique_id=&quot;16618&quot;&gt;&lt;property id=&quot;20148&quot; value=&quot;5&quot;/&gt;&lt;property id=&quot;20300&quot; value=&quot;Slide 1&quot;/&gt;&lt;property id=&quot;20307&quot; value=&quot;613&quot;/&gt;&lt;/object&gt;&lt;object type=&quot;3&quot; unique_id=&quot;16619&quot;&gt;&lt;property id=&quot;20148&quot; value=&quot;5&quot;/&gt;&lt;property id=&quot;20300&quot; value=&quot;Slide 2&quot;/&gt;&lt;property id=&quot;20307&quot; value=&quot;1110&quot;/&gt;&lt;/object&gt;&lt;object type=&quot;3&quot; unique_id=&quot;16620&quot;&gt;&lt;property id=&quot;20148&quot; value=&quot;5&quot;/&gt;&lt;property id=&quot;20300&quot; value=&quot;Slide 3&quot;/&gt;&lt;property id=&quot;20307&quot; value=&quot;1030&quot;/&gt;&lt;/object&gt;&lt;object type=&quot;3&quot; unique_id=&quot;16621&quot;&gt;&lt;property id=&quot;20148&quot; value=&quot;5&quot;/&gt;&lt;property id=&quot;20300&quot; value=&quot;Slide 4 - &amp;quot;1.1. Khái niệm và nguồn gốc hình thành 1.1.1. Khái niệm&amp;quot;&quot;/&gt;&lt;property id=&quot;20307&quot; value=&quot;1031&quot;/&gt;&lt;/object&gt;&lt;object type=&quot;3&quot; unique_id=&quot;16622&quot;&gt;&lt;property id=&quot;20148&quot; value=&quot;5&quot;/&gt;&lt;property id=&quot;20300&quot; value=&quot;Slide 5&quot;/&gt;&lt;property id=&quot;20307&quot; value=&quot;1032&quot;/&gt;&lt;/object&gt;&lt;object type=&quot;3&quot; unique_id=&quot;16623&quot;&gt;&lt;property id=&quot;20148&quot; value=&quot;5&quot;/&gt;&lt;property id=&quot;20300&quot; value=&quot;Slide 6&quot;/&gt;&lt;property id=&quot;20307&quot; value=&quot;1060&quot;/&gt;&lt;/object&gt;&lt;object type=&quot;3&quot; unique_id=&quot;16624&quot;&gt;&lt;property id=&quot;20148&quot; value=&quot;5&quot;/&gt;&lt;property id=&quot;20300&quot; value=&quot;Slide 7&quot;/&gt;&lt;property id=&quot;20307&quot; value=&quot;1061&quot;/&gt;&lt;/object&gt;&lt;object type=&quot;3&quot; unique_id=&quot;16625&quot;&gt;&lt;property id=&quot;20148&quot; value=&quot;5&quot;/&gt;&lt;property id=&quot;20300&quot; value=&quot;Slide 8&quot;/&gt;&lt;property id=&quot;20307&quot; value=&quot;1062&quot;/&gt;&lt;/object&gt;&lt;object type=&quot;3&quot; unique_id=&quot;16626&quot;&gt;&lt;property id=&quot;20148&quot; value=&quot;5&quot;/&gt;&lt;property id=&quot;20300&quot; value=&quot;Slide 9&quot;/&gt;&lt;property id=&quot;20307&quot; value=&quot;1063&quot;/&gt;&lt;/object&gt;&lt;object type=&quot;3&quot; unique_id=&quot;16627&quot;&gt;&lt;property id=&quot;20148&quot; value=&quot;5&quot;/&gt;&lt;property id=&quot;20300&quot; value=&quot;Slide 10&quot;/&gt;&lt;property id=&quot;20307&quot; value=&quot;1064&quot;/&gt;&lt;/object&gt;&lt;object type=&quot;3&quot; unique_id=&quot;16628&quot;&gt;&lt;property id=&quot;20148&quot; value=&quot;5&quot;/&gt;&lt;property id=&quot;20300&quot; value=&quot;Slide 11&quot;/&gt;&lt;property id=&quot;20307&quot; value=&quot;1066&quot;/&gt;&lt;/object&gt;&lt;object type=&quot;3&quot; unique_id=&quot;16629&quot;&gt;&lt;property id=&quot;20148&quot; value=&quot;5&quot;/&gt;&lt;property id=&quot;20300&quot; value=&quot;Slide 12&quot;/&gt;&lt;property id=&quot;20307&quot; value=&quot;1067&quot;/&gt;&lt;/object&gt;&lt;object type=&quot;3&quot; unique_id=&quot;16630&quot;&gt;&lt;property id=&quot;20148&quot; value=&quot;5&quot;/&gt;&lt;property id=&quot;20300&quot; value=&quot;Slide 13&quot;/&gt;&lt;property id=&quot;20307&quot; value=&quot;1068&quot;/&gt;&lt;/object&gt;&lt;object type=&quot;3&quot; unique_id=&quot;16631&quot;&gt;&lt;property id=&quot;20148&quot; value=&quot;5&quot;/&gt;&lt;property id=&quot;20300&quot; value=&quot;Slide 14&quot;/&gt;&lt;property id=&quot;20307&quot; value=&quot;1069&quot;/&gt;&lt;/object&gt;&lt;object type=&quot;3&quot; unique_id=&quot;16632&quot;&gt;&lt;property id=&quot;20148&quot; value=&quot;5&quot;/&gt;&lt;property id=&quot;20300&quot; value=&quot;Slide 15&quot;/&gt;&lt;property id=&quot;20307&quot; value=&quot;989&quot;/&gt;&lt;/object&gt;&lt;object type=&quot;3&quot; unique_id=&quot;16633&quot;&gt;&lt;property id=&quot;20148&quot; value=&quot;5&quot;/&gt;&lt;property id=&quot;20300&quot; value=&quot;Slide 16&quot;/&gt;&lt;property id=&quot;20307&quot; value=&quot;990&quot;/&gt;&lt;/object&gt;&lt;object type=&quot;3&quot; unique_id=&quot;16634&quot;&gt;&lt;property id=&quot;20148&quot; value=&quot;5&quot;/&gt;&lt;property id=&quot;20300&quot; value=&quot;Slide 17 - &amp;quot;2. MỘT SỐ NỘI DUNG CƠ BẢN CỦA CHỦ NGHĨA MÁC - LÊNIN&amp;quot;&quot;/&gt;&lt;property id=&quot;20307&quot; value=&quot;1022&quot;/&gt;&lt;/object&gt;&lt;object type=&quot;3&quot; unique_id=&quot;16635&quot;&gt;&lt;property id=&quot;20148&quot; value=&quot;5&quot;/&gt;&lt;property id=&quot;20300&quot; value=&quot;Slide 18&quot;/&gt;&lt;property id=&quot;20307&quot; value=&quot;434&quot;/&gt;&lt;/object&gt;&lt;object type=&quot;3&quot; unique_id=&quot;16636&quot;&gt;&lt;property id=&quot;20148&quot; value=&quot;5&quot;/&gt;&lt;property id=&quot;20300&quot; value=&quot;Slide 19&quot;/&gt;&lt;property id=&quot;20307&quot; value=&quot;1054&quot;/&gt;&lt;/object&gt;&lt;object type=&quot;3&quot; unique_id=&quot;16637&quot;&gt;&lt;property id=&quot;20148&quot; value=&quot;5&quot;/&gt;&lt;property id=&quot;20300&quot; value=&quot;Slide 20&quot;/&gt;&lt;property id=&quot;20307&quot; value=&quot;437&quot;/&gt;&lt;/object&gt;&lt;object type=&quot;3&quot; unique_id=&quot;16638&quot;&gt;&lt;property id=&quot;20148&quot; value=&quot;5&quot;/&gt;&lt;property id=&quot;20300&quot; value=&quot;Slide 21&quot;/&gt;&lt;property id=&quot;20307&quot; value=&quot;1029&quot;/&gt;&lt;/object&gt;&lt;object type=&quot;3&quot; unique_id=&quot;16639&quot;&gt;&lt;property id=&quot;20148&quot; value=&quot;5&quot;/&gt;&lt;property id=&quot;20300&quot; value=&quot;Slide 22&quot;/&gt;&lt;property id=&quot;20307&quot; value=&quot;440&quot;/&gt;&lt;/object&gt;&lt;object type=&quot;3&quot; unique_id=&quot;16640&quot;&gt;&lt;property id=&quot;20148&quot; value=&quot;5&quot;/&gt;&lt;property id=&quot;20300&quot; value=&quot;Slide 23&quot;/&gt;&lt;property id=&quot;20307&quot; value=&quot;441&quot;/&gt;&lt;/object&gt;&lt;object type=&quot;3&quot; unique_id=&quot;16641&quot;&gt;&lt;property id=&quot;20148&quot; value=&quot;5&quot;/&gt;&lt;property id=&quot;20300&quot; value=&quot;Slide 24&quot;/&gt;&lt;property id=&quot;20307&quot; value=&quot;442&quot;/&gt;&lt;/object&gt;&lt;object type=&quot;3&quot; unique_id=&quot;16642&quot;&gt;&lt;property id=&quot;20148&quot; value=&quot;5&quot;/&gt;&lt;property id=&quot;20300&quot; value=&quot;Slide 25 - &amp;quot;PH. ĂNGGHEN CHIA VẬN ĐỘNG THÀNH 5 HÌNH THỨC CƠ BẢN &amp;quot;&quot;/&gt;&lt;property id=&quot;20307&quot; value=&quot;747&quot;/&gt;&lt;/object&gt;&lt;object type=&quot;3&quot; unique_id=&quot;16643&quot;&gt;&lt;property id=&quot;20148&quot; value=&quot;5&quot;/&gt;&lt;property id=&quot;20300&quot; value=&quot;Slide 26&quot;/&gt;&lt;property id=&quot;20307&quot; value=&quot;450&quot;/&gt;&lt;/object&gt;&lt;object type=&quot;3&quot; unique_id=&quot;16644&quot;&gt;&lt;property id=&quot;20148&quot; value=&quot;5&quot;/&gt;&lt;property id=&quot;20300&quot; value=&quot;Slide 27 - &amp;quot;QUAN ĐIỂM CỦA CHỦ NGHĨA DUY VẬT BIỆN CHỨNG VỀ Ý THỨC&amp;quot;&quot;/&gt;&lt;property id=&quot;20307&quot; value=&quot;616&quot;/&gt;&lt;/object&gt;&lt;object type=&quot;3&quot; unique_id=&quot;16645&quot;&gt;&lt;property id=&quot;20148&quot; value=&quot;5&quot;/&gt;&lt;property id=&quot;20300&quot; value=&quot;Slide 28&quot;/&gt;&lt;property id=&quot;20307&quot; value=&quot;617&quot;/&gt;&lt;/object&gt;&lt;object type=&quot;3&quot; unique_id=&quot;16646&quot;&gt;&lt;property id=&quot;20148&quot; value=&quot;5&quot;/&gt;&lt;property id=&quot;20300&quot; value=&quot;Slide 29&quot;/&gt;&lt;property id=&quot;20307&quot; value=&quot;923&quot;/&gt;&lt;/object&gt;&lt;object type=&quot;3&quot; unique_id=&quot;16647&quot;&gt;&lt;property id=&quot;20148&quot; value=&quot;5&quot;/&gt;&lt;property id=&quot;20300&quot; value=&quot;Slide 30 - &amp;quot;Ý thức tác động trở lại vật chất&amp;quot;&quot;/&gt;&lt;property id=&quot;20307&quot; value=&quot;924&quot;/&gt;&lt;/object&gt;&lt;object type=&quot;3&quot; unique_id=&quot;16648&quot;&gt;&lt;property id=&quot;20148&quot; value=&quot;5&quot;/&gt;&lt;property id=&quot;20300&quot; value=&quot;Slide 31&quot;/&gt;&lt;property id=&quot;20307&quot; value=&quot;1077&quot;/&gt;&lt;/object&gt;&lt;object type=&quot;3&quot; unique_id=&quot;16649&quot;&gt;&lt;property id=&quot;20148&quot; value=&quot;5&quot;/&gt;&lt;property id=&quot;20300&quot; value=&quot;Slide 32&quot;/&gt;&lt;property id=&quot;20307&quot; value=&quot;1033&quot;/&gt;&lt;/object&gt;&lt;object type=&quot;3&quot; unique_id=&quot;16650&quot;&gt;&lt;property id=&quot;20148&quot; value=&quot;5&quot;/&gt;&lt;property id=&quot;20300&quot; value=&quot;Slide 33&quot;/&gt;&lt;property id=&quot;20307&quot; value=&quot;618&quot;/&gt;&lt;/object&gt;&lt;object type=&quot;3&quot; unique_id=&quot;16651&quot;&gt;&lt;property id=&quot;20148&quot; value=&quot;5&quot;/&gt;&lt;property id=&quot;20300&quot; value=&quot;Slide 34&quot;/&gt;&lt;property id=&quot;20307&quot; value=&quot;925&quot;/&gt;&lt;/object&gt;&lt;object type=&quot;3&quot; unique_id=&quot;16652&quot;&gt;&lt;property id=&quot;20148&quot; value=&quot;5&quot;/&gt;&lt;property id=&quot;20300&quot; value=&quot;Slide 35&quot;/&gt;&lt;property id=&quot;20307&quot; value=&quot;435&quot;/&gt;&lt;/object&gt;&lt;object type=&quot;3&quot; unique_id=&quot;16653&quot;&gt;&lt;property id=&quot;20148&quot; value=&quot;5&quot;/&gt;&lt;property id=&quot;20300&quot; value=&quot;Slide 36 - &amp;quot;HAI NGUYÊN LÝ CƠ BẢN CỦA PHÉP BIỆN CHỨNG DUY VẬT&amp;quot;&quot;/&gt;&lt;property id=&quot;20307&quot; value=&quot;1034&quot;/&gt;&lt;/object&gt;&lt;object type=&quot;3&quot; unique_id=&quot;16654&quot;&gt;&lt;property id=&quot;20148&quot; value=&quot;5&quot;/&gt;&lt;property id=&quot;20300&quot; value=&quot;Slide 37&quot;/&gt;&lt;property id=&quot;20307&quot; value=&quot;1036&quot;/&gt;&lt;/object&gt;&lt;object type=&quot;3&quot; unique_id=&quot;16655&quot;&gt;&lt;property id=&quot;20148&quot; value=&quot;5&quot;/&gt;&lt;property id=&quot;20300&quot; value=&quot;Slide 38 - &amp;quot; Quy luật từ sự thay đổi về lượng dẫn đến sự thay đổi về chất và ngược lại&amp;quot;&quot;/&gt;&lt;property id=&quot;20307&quot; value=&quot;1037&quot;/&gt;&lt;/object&gt;&lt;object type=&quot;3&quot; unique_id=&quot;16656&quot;&gt;&lt;property id=&quot;20148&quot; value=&quot;5&quot;/&gt;&lt;property id=&quot;20300&quot; value=&quot;Slide 39&quot;/&gt;&lt;property id=&quot;20307&quot; value=&quot;1038&quot;/&gt;&lt;/object&gt;&lt;object type=&quot;3&quot; unique_id=&quot;16657&quot;&gt;&lt;property id=&quot;20148&quot; value=&quot;5&quot;/&gt;&lt;property id=&quot;20300&quot; value=&quot;Slide 40 - &amp;quot; Mối quan hệ biện chứng giữa lượng và chất: &amp;quot;&quot;/&gt;&lt;property id=&quot;20307&quot; value=&quot;1039&quot;/&gt;&lt;/object&gt;&lt;object type=&quot;3&quot; unique_id=&quot;16658&quot;&gt;&lt;property id=&quot;20148&quot; value=&quot;5&quot;/&gt;&lt;property id=&quot;20300&quot; value=&quot;Slide 41 - &amp;quot;Ý nghĩa của quy luật: &amp;quot;&quot;/&gt;&lt;property id=&quot;20307&quot; value=&quot;1040&quot;/&gt;&lt;/object&gt;&lt;object type=&quot;3&quot; unique_id=&quot;16659&quot;&gt;&lt;property id=&quot;20148&quot; value=&quot;5&quot;/&gt;&lt;property id=&quot;20300&quot; value=&quot;Slide 42 - &amp;quot; Quy luật thống nhất và đấu tranh của các mặt đối lập&amp;quot;&quot;/&gt;&lt;property id=&quot;20307&quot; value=&quot;1041&quot;/&gt;&lt;/object&gt;&lt;object type=&quot;3&quot; unique_id=&quot;16660&quot;&gt;&lt;property id=&quot;20148&quot; value=&quot;5&quot;/&gt;&lt;property id=&quot;20300&quot; value=&quot;Slide 43&quot;/&gt;&lt;property id=&quot;20307&quot; value=&quot;1042&quot;/&gt;&lt;/object&gt;&lt;object type=&quot;3&quot; unique_id=&quot;16661&quot;&gt;&lt;property id=&quot;20148&quot; value=&quot;5&quot;/&gt;&lt;property id=&quot;20300&quot; value=&quot;Slide 44&quot;/&gt;&lt;property id=&quot;20307&quot; value=&quot;1043&quot;/&gt;&lt;/object&gt;&lt;object type=&quot;3&quot; unique_id=&quot;16662&quot;&gt;&lt;property id=&quot;20148&quot; value=&quot;5&quot;/&gt;&lt;property id=&quot;20300&quot; value=&quot;Slide 45&quot;/&gt;&lt;property id=&quot;20307&quot; value=&quot;1044&quot;/&gt;&lt;/object&gt;&lt;object type=&quot;3&quot; unique_id=&quot;16663&quot;&gt;&lt;property id=&quot;20148&quot; value=&quot;5&quot;/&gt;&lt;property id=&quot;20300&quot; value=&quot;Slide 46&quot;/&gt;&lt;property id=&quot;20307&quot; value=&quot;1045&quot;/&gt;&lt;/object&gt;&lt;object type=&quot;3&quot; unique_id=&quot;16664&quot;&gt;&lt;property id=&quot;20148&quot; value=&quot;5&quot;/&gt;&lt;property id=&quot;20300&quot; value=&quot;Slide 47&quot;/&gt;&lt;property id=&quot;20307&quot; value=&quot;1088&quot;/&gt;&lt;/object&gt;&lt;object type=&quot;3&quot; unique_id=&quot;16665&quot;&gt;&lt;property id=&quot;20148&quot; value=&quot;5&quot;/&gt;&lt;property id=&quot;20300&quot; value=&quot;Slide 48&quot;/&gt;&lt;property id=&quot;20307&quot; value=&quot;1089&quot;/&gt;&lt;/object&gt;&lt;object type=&quot;3&quot; unique_id=&quot;16666&quot;&gt;&lt;property id=&quot;20148&quot; value=&quot;5&quot;/&gt;&lt;property id=&quot;20300&quot; value=&quot;Slide 49&quot;/&gt;&lt;property id=&quot;20307&quot; value=&quot;1090&quot;/&gt;&lt;/object&gt;&lt;object type=&quot;3&quot; unique_id=&quot;16667&quot;&gt;&lt;property id=&quot;20148&quot; value=&quot;5&quot;/&gt;&lt;property id=&quot;20300&quot; value=&quot;Slide 50&quot;/&gt;&lt;property id=&quot;20307&quot; value=&quot;1091&quot;/&gt;&lt;/object&gt;&lt;object type=&quot;3&quot; unique_id=&quot;16668&quot;&gt;&lt;property id=&quot;20148&quot; value=&quot;5&quot;/&gt;&lt;property id=&quot;20300&quot; value=&quot;Slide 51&quot;/&gt;&lt;property id=&quot;20307&quot; value=&quot;1092&quot;/&gt;&lt;/object&gt;&lt;object type=&quot;3&quot; unique_id=&quot;16669&quot;&gt;&lt;property id=&quot;20148&quot; value=&quot;5&quot;/&gt;&lt;property id=&quot;20300&quot; value=&quot;Slide 52&quot;/&gt;&lt;property id=&quot;20307&quot; value=&quot;1093&quot;/&gt;&lt;/object&gt;&lt;object type=&quot;3&quot; unique_id=&quot;16670&quot;&gt;&lt;property id=&quot;20148&quot; value=&quot;5&quot;/&gt;&lt;property id=&quot;20300&quot; value=&quot;Slide 53&quot;/&gt;&lt;property id=&quot;20307&quot; value=&quot;1094&quot;/&gt;&lt;/object&gt;&lt;object type=&quot;3&quot; unique_id=&quot;16671&quot;&gt;&lt;property id=&quot;20148&quot; value=&quot;5&quot;/&gt;&lt;property id=&quot;20300&quot; value=&quot;Slide 54&quot;/&gt;&lt;property id=&quot;20307&quot; value=&quot;1095&quot;/&gt;&lt;/object&gt;&lt;object type=&quot;3&quot; unique_id=&quot;16672&quot;&gt;&lt;property id=&quot;20148&quot; value=&quot;5&quot;/&gt;&lt;property id=&quot;20300&quot; value=&quot;Slide 55&quot;/&gt;&lt;property id=&quot;20307&quot; value=&quot;1096&quot;/&gt;&lt;/object&gt;&lt;object type=&quot;3&quot; unique_id=&quot;16673&quot;&gt;&lt;property id=&quot;20148&quot; value=&quot;5&quot;/&gt;&lt;property id=&quot;20300&quot; value=&quot;Slide 56 - &amp;quot;Vai trò của thực tiễn đối với nhận thức&amp;quot;&quot;/&gt;&lt;property id=&quot;20307&quot; value=&quot;1098&quot;/&gt;&lt;/object&gt;&lt;object type=&quot;3&quot; unique_id=&quot;16674&quot;&gt;&lt;property id=&quot;20148&quot; value=&quot;5&quot;/&gt;&lt;property id=&quot;20300&quot; value=&quot;Slide 57&quot;/&gt;&lt;property id=&quot;20307&quot; value=&quot;1099&quot;/&gt;&lt;/object&gt;&lt;object type=&quot;3&quot; unique_id=&quot;16675&quot;&gt;&lt;property id=&quot;20148&quot; value=&quot;5&quot;/&gt;&lt;property id=&quot;20300&quot; value=&quot;Slide 58&quot;/&gt;&lt;property id=&quot;20307&quot; value=&quot;1100&quot;/&gt;&lt;/object&gt;&lt;object type=&quot;3&quot; unique_id=&quot;16676&quot;&gt;&lt;property id=&quot;20148&quot; value=&quot;5&quot;/&gt;&lt;property id=&quot;20300&quot; value=&quot;Slide 59&quot;/&gt;&lt;property id=&quot;20307&quot; value=&quot;1101&quot;/&gt;&lt;/object&gt;&lt;object type=&quot;3&quot; unique_id=&quot;16677&quot;&gt;&lt;property id=&quot;20148&quot; value=&quot;5&quot;/&gt;&lt;property id=&quot;20300&quot; value=&quot;Slide 60&quot;/&gt;&lt;property id=&quot;20307&quot; value=&quot;1102&quot;/&gt;&lt;/object&gt;&lt;object type=&quot;3&quot; unique_id=&quot;16678&quot;&gt;&lt;property id=&quot;20148&quot; value=&quot;5&quot;/&gt;&lt;property id=&quot;20300&quot; value=&quot;Slide 61&quot;/&gt;&lt;property id=&quot;20307&quot; value=&quot;1103&quot;/&gt;&lt;/object&gt;&lt;object type=&quot;3&quot; unique_id=&quot;16679&quot;&gt;&lt;property id=&quot;20148&quot; value=&quot;5&quot;/&gt;&lt;property id=&quot;20300&quot; value=&quot;Slide 62&quot;/&gt;&lt;property id=&quot;20307&quot; value=&quot;1104&quot;/&gt;&lt;/object&gt;&lt;object type=&quot;3&quot; unique_id=&quot;16680&quot;&gt;&lt;property id=&quot;20148&quot; value=&quot;5&quot;/&gt;&lt;property id=&quot;20300&quot; value=&quot;Slide 63&quot;/&gt;&lt;property id=&quot;20307&quot; value=&quot;1105&quot;/&gt;&lt;/object&gt;&lt;object type=&quot;3&quot; unique_id=&quot;16681&quot;&gt;&lt;property id=&quot;20148&quot; value=&quot;5&quot;/&gt;&lt;property id=&quot;20300&quot; value=&quot;Slide 64&quot;/&gt;&lt;property id=&quot;20307&quot; value=&quot;1106&quot;/&gt;&lt;/object&gt;&lt;object type=&quot;3&quot; unique_id=&quot;16682&quot;&gt;&lt;property id=&quot;20148&quot; value=&quot;5&quot;/&gt;&lt;property id=&quot;20300&quot; value=&quot;Slide 65&quot;/&gt;&lt;property id=&quot;20307&quot; value=&quot;1107&quot;/&gt;&lt;/object&gt;&lt;object type=&quot;3&quot; unique_id=&quot;16683&quot;&gt;&lt;property id=&quot;20148&quot; value=&quot;5&quot;/&gt;&lt;property id=&quot;20300&quot; value=&quot;Slide 66&quot;/&gt;&lt;property id=&quot;20307&quot; value=&quot;1108&quot;/&gt;&lt;/object&gt;&lt;object type=&quot;3&quot; unique_id=&quot;16684&quot;&gt;&lt;property id=&quot;20148&quot; value=&quot;5&quot;/&gt;&lt;property id=&quot;20300&quot; value=&quot;Slide 67&quot;/&gt;&lt;property id=&quot;20307&quot; value=&quot;1109&quot;/&gt;&lt;/object&gt;&lt;object type=&quot;3&quot; unique_id=&quot;16685&quot;&gt;&lt;property id=&quot;20148&quot; value=&quot;5&quot;/&gt;&lt;property id=&quot;20300&quot; value=&quot;Slide 68 - &amp;quot; 2.1.2. Chủ nghĩa duy vật lịch sử Vai trò của sản xuất và phương thức sản xuất trong đời sống xã hội&amp;quot;&quot;/&gt;&lt;property id=&quot;20307&quot; value=&quot;507&quot;/&gt;&lt;/object&gt;&lt;object type=&quot;3&quot; unique_id=&quot;16686&quot;&gt;&lt;property id=&quot;20148&quot; value=&quot;5&quot;/&gt;&lt;property id=&quot;20300&quot; value=&quot;Slide 69 - &amp;quot;-   Vai trò của phương thức sản xuất&amp;quot;&quot;/&gt;&lt;property id=&quot;20307&quot; value=&quot;930&quot;/&gt;&lt;/object&gt;&lt;object type=&quot;3&quot; unique_id=&quot;16687&quot;&gt;&lt;property id=&quot;20148&quot; value=&quot;5&quot;/&gt;&lt;property id=&quot;20300&quot; value=&quot;Slide 70&quot;/&gt;&lt;property id=&quot;20307&quot; value=&quot;511&quot;/&gt;&lt;/object&gt;&lt;object type=&quot;3&quot; unique_id=&quot;16688&quot;&gt;&lt;property id=&quot;20148&quot; value=&quot;5&quot;/&gt;&lt;property id=&quot;20300&quot; value=&quot;Slide 71 - &amp;quot;Quan hệ sản xuất là mối quan hệ giữa người với người trong quá trình sản xuất, là mặt xã hội của phương thức sản x&quot;/&gt;&lt;property id=&quot;20307&quot; value=&quot;931&quot;/&gt;&lt;/object&gt;&lt;object type=&quot;3&quot; unique_id=&quot;16689&quot;&gt;&lt;property id=&quot;20148&quot; value=&quot;5&quot;/&gt;&lt;property id=&quot;20300&quot; value=&quot;Slide 72&quot;/&gt;&lt;property id=&quot;20307&quot; value=&quot;513&quot;/&gt;&lt;/object&gt;&lt;object type=&quot;3&quot; unique_id=&quot;16690&quot;&gt;&lt;property id=&quot;20148&quot; value=&quot;5&quot;/&gt;&lt;property id=&quot;20300&quot; value=&quot;Slide 73 - &amp;quot;Những quy luật cơ bản của sự vận động và phát triển xã hội Quy luật về sự phù hợp của quan hệ sản xuất với trình đ&quot;/&gt;&lt;property id=&quot;20307&quot; value=&quot;514&quot;/&gt;&lt;/object&gt;&lt;object type=&quot;3&quot; unique_id=&quot;16691&quot;&gt;&lt;property id=&quot;20148&quot; value=&quot;5&quot;/&gt;&lt;property id=&quot;20300&quot; value=&quot;Slide 74&quot;/&gt;&lt;property id=&quot;20307&quot; value=&quot;515&quot;/&gt;&lt;/object&gt;&lt;object type=&quot;3&quot; unique_id=&quot;16692&quot;&gt;&lt;property id=&quot;20148&quot; value=&quot;5&quot;/&gt;&lt;property id=&quot;20300&quot; value=&quot;Slide 75 - &amp;quot;- Ý nghĩa của vấn đề&amp;quot;&quot;/&gt;&lt;property id=&quot;20307&quot; value=&quot;518&quot;/&gt;&lt;/object&gt;&lt;object type=&quot;3&quot; unique_id=&quot;16693&quot;&gt;&lt;property id=&quot;20148&quot; value=&quot;5&quot;/&gt;&lt;property id=&quot;20300&quot; value=&quot;Slide 76 - &amp;quot; Quy luật về mối quan hệ biện chứng giữa cơ sở hạ tầng và kiến trúc thượng tầng&amp;quot;&quot;/&gt;&lt;property id=&quot;20307&quot; value=&quot;581&quot;/&gt;&lt;/object&gt;&lt;object type=&quot;3&quot; unique_id=&quot;16694&quot;&gt;&lt;property id=&quot;20148&quot; value=&quot;5&quot;/&gt;&lt;property id=&quot;20300&quot; value=&quot;Slide 77 - &amp;quot;Mối quan hệ biện chứng giữa cơ sở hạ tầng và kiến trúc thượng tầng&amp;quot;&quot;/&gt;&lt;property id=&quot;20307&quot; value=&quot;582&quot;/&gt;&lt;/object&gt;&lt;object type=&quot;3&quot; unique_id=&quot;16695&quot;&gt;&lt;property id=&quot;20148&quot; value=&quot;5&quot;/&gt;&lt;property id=&quot;20300&quot; value=&quot;Slide 78&quot;/&gt;&lt;property id=&quot;20307&quot; value=&quot;522&quot;/&gt;&lt;/object&gt;&lt;object type=&quot;3&quot; unique_id=&quot;16696&quot;&gt;&lt;property id=&quot;20148&quot; value=&quot;5&quot;/&gt;&lt;property id=&quot;20300&quot; value=&quot;Slide 79&quot;/&gt;&lt;property id=&quot;20307&quot; value=&quot;523&quot;/&gt;&lt;/object&gt;&lt;object type=&quot;3&quot; unique_id=&quot;16697&quot;&gt;&lt;property id=&quot;20148&quot; value=&quot;5&quot;/&gt;&lt;property id=&quot;20300&quot; value=&quot;Slide 80 - &amp;quot;2. 2. Kinh tế chính trị Mác - Lênin 2.2.1. Học thuyết giá trị và giá trị thặng dư&amp;quot;&quot;/&gt;&lt;property id=&quot;20307&quot; value=&quot;583&quot;/&gt;&lt;/object&gt;&lt;object type=&quot;3&quot; unique_id=&quot;16698&quot;&gt;&lt;property id=&quot;20148&quot; value=&quot;5&quot;/&gt;&lt;property id=&quot;20300&quot; value=&quot;Slide 81&quot;/&gt;&lt;property id=&quot;20307&quot; value=&quot;584&quot;/&gt;&lt;/object&gt;&lt;object type=&quot;3&quot; unique_id=&quot;16699&quot;&gt;&lt;property id=&quot;20148&quot; value=&quot;5&quot;/&gt;&lt;property id=&quot;20300&quot; value=&quot;Slide 82&quot;/&gt;&lt;property id=&quot;20307&quot; value=&quot;585&quot;/&gt;&lt;/object&gt;&lt;object type=&quot;3&quot; unique_id=&quot;16700&quot;&gt;&lt;property id=&quot;20148&quot; value=&quot;5&quot;/&gt;&lt;property id=&quot;20300&quot; value=&quot;Slide 83 - &amp;quot;Giá trị của hàng hóa là lao động xã hội cần thiết của người sản xuất hàng hóa kết tinh trong hàng hóa.  &amp;quot;&quot;/&gt;&lt;property id=&quot;20307&quot; value=&quot;933&quot;/&gt;&lt;/object&gt;&lt;object type=&quot;3&quot; unique_id=&quot;16701&quot;&gt;&lt;property id=&quot;20148&quot; value=&quot;5&quot;/&gt;&lt;property id=&quot;20300&quot; value=&quot;Slide 84 - &amp;quot;QUY LUẬT GIÁ TRỊ &amp;quot;&quot;/&gt;&lt;property id=&quot;20307&quot; value=&quot;590&quot;/&gt;&lt;/object&gt;&lt;object type=&quot;3&quot; unique_id=&quot;16702&quot;&gt;&lt;property id=&quot;20148&quot; value=&quot;5&quot;/&gt;&lt;property id=&quot;20300&quot; value=&quot;Slide 85 - &amp;quot;- Nội dung của quy luật &amp;quot;&quot;/&gt;&lt;property id=&quot;20307&quot; value=&quot;934&quot;/&gt;&lt;/object&gt;&lt;object type=&quot;3&quot; unique_id=&quot;16703&quot;&gt;&lt;property id=&quot;20148&quot; value=&quot;5&quot;/&gt;&lt;property id=&quot;20300&quot; value=&quot;Slide 86&quot;/&gt;&lt;property id=&quot;20307&quot; value=&quot;935&quot;/&gt;&lt;/object&gt;&lt;object type=&quot;3&quot; unique_id=&quot;16704&quot;&gt;&lt;property id=&quot;20148&quot; value=&quot;5&quot;/&gt;&lt;property id=&quot;20300&quot; value=&quot;Slide 87&quot;/&gt;&lt;property id=&quot;20307&quot; value=&quot;1070&quot;/&gt;&lt;/object&gt;&lt;object type=&quot;3&quot; unique_id=&quot;16705&quot;&gt;&lt;property id=&quot;20148&quot; value=&quot;5&quot;/&gt;&lt;property id=&quot;20300&quot; value=&quot;Slide 88&quot;/&gt;&lt;property id=&quot;20307&quot; value=&quot;1071&quot;/&gt;&lt;/object&gt;&lt;object type=&quot;3&quot; unique_id=&quot;16706&quot;&gt;&lt;property id=&quot;20148&quot; value=&quot;5&quot;/&gt;&lt;property id=&quot;20300&quot; value=&quot;Slide 89&quot;/&gt;&lt;property id=&quot;20307&quot; value=&quot;1112&quot;/&gt;&lt;/object&gt;&lt;object type=&quot;3&quot; unique_id=&quot;16707&quot;&gt;&lt;property id=&quot;20148&quot; value=&quot;5&quot;/&gt;&lt;property id=&quot;20300&quot; value=&quot;Slide 90&quot;/&gt;&lt;property id=&quot;20307&quot; value=&quot;1073&quot;/&gt;&lt;/object&gt;&lt;object type=&quot;3&quot; unique_id=&quot;16708&quot;&gt;&lt;property id=&quot;20148&quot; value=&quot;5&quot;/&gt;&lt;property id=&quot;20300&quot; value=&quot;Slide 91 - &amp;quot;Bản chất của chủ nghĩa tư bản chính là quan hệ bóc lột của tư bản đối với công nhân làm thuê nhằm chiếm đoạt giá t&quot;/&gt;&lt;property id=&quot;20307&quot; value=&quot;1074&quot;/&gt;&lt;/object&gt;&lt;object type=&quot;3&quot; unique_id=&quot;16709&quot;&gt;&lt;property id=&quot;20148&quot; value=&quot;5&quot;/&gt;&lt;property id=&quot;20300&quot; value=&quot;Slide 92 - &amp;quot;Ý nghĩa của học thuyết &amp;quot;&quot;/&gt;&lt;property id=&quot;20307&quot; value=&quot;1075&quot;/&gt;&lt;/object&gt;&lt;object type=&quot;3&quot; unique_id=&quot;16710&quot;&gt;&lt;property id=&quot;20148&quot; value=&quot;5&quot;/&gt;&lt;property id=&quot;20300&quot; value=&quot;Slide 93 - &amp;quot;2.2.2. Về chủ nghĩa tư bản độc quyền&amp;quot;&quot;/&gt;&lt;property id=&quot;20307&quot; value=&quot;1076&quot;/&gt;&lt;/object&gt;&lt;object type=&quot;3&quot; unique_id=&quot;16711&quot;&gt;&lt;property id=&quot;20148&quot; value=&quot;5&quot;/&gt;&lt;property id=&quot;20300&quot; value=&quot;Slide 94 - &amp;quot;2.3. Chủ nghĩa xã hội khoa học 2.3.1 Sứ mệnh lịch sử của giai cấp công nhân&amp;quot;&quot;/&gt;&lt;property id=&quot;20307&quot; value=&quot;610&quot;/&gt;&lt;/object&gt;&lt;object type=&quot;3&quot; unique_id=&quot;16712&quot;&gt;&lt;property id=&quot;20148&quot; value=&quot;5&quot;/&gt;&lt;property id=&quot;20300&quot; value=&quot;Slide 95&quot;/&gt;&lt;property id=&quot;20307&quot; value=&quot;942&quot;/&gt;&lt;/object&gt;&lt;object type=&quot;3&quot; unique_id=&quot;16713&quot;&gt;&lt;property id=&quot;20148&quot; value=&quot;5&quot;/&gt;&lt;property id=&quot;20300&quot; value=&quot;Slide 96 - &amp;quot;- Về đặc điểm chính trị - xã hội của giai cấp công nhân&amp;quot;&quot;/&gt;&lt;property id=&quot;20307&quot; value=&quot;598&quot;/&gt;&lt;/object&gt;&lt;object type=&quot;3&quot; unique_id=&quot;16714&quot;&gt;&lt;property id=&quot;20148&quot; value=&quot;5&quot;/&gt;&lt;property id=&quot;20300&quot; value=&quot;Slide 97 - &amp;quot;Thứ hai, giai cấp công nhân là giai cấp có tinh thần cách mạng triệt để&amp;quot;&quot;/&gt;&lt;property id=&quot;20307&quot; value=&quot;599&quot;/&gt;&lt;/object&gt;&lt;object type=&quot;3&quot; unique_id=&quot;16715&quot;&gt;&lt;property id=&quot;20148&quot; value=&quot;5&quot;/&gt;&lt;property id=&quot;20300&quot; value=&quot;Slide 98 - &amp;quot;Thứ ba, giai cấp công nhân là giai cấp có ý thức tổ chức kỷ luật cao&amp;quot;&quot;/&gt;&lt;property id=&quot;20307&quot; value=&quot;600&quot;/&gt;&lt;/object&gt;&lt;object type=&quot;3&quot; unique_id=&quot;16716&quot;&gt;&lt;property id=&quot;20148&quot; value=&quot;5&quot;/&gt;&lt;property id=&quot;20300&quot; value=&quot;Slide 99 - &amp;quot;Thứ tư,  giai cấp công nhân có bản chất quốc tế&amp;quot;&quot;/&gt;&lt;property id=&quot;20307&quot; value=&quot;601&quot;/&gt;&lt;/object&gt;&lt;object type=&quot;3&quot; unique_id=&quot;16717&quot;&gt;&lt;property id=&quot;20148&quot; value=&quot;5&quot;/&gt;&lt;property id=&quot;20300&quot; value=&quot;Slide 100&quot;/&gt;&lt;property id=&quot;20307&quot; value=&quot;943&quot;/&gt;&lt;/object&gt;&lt;object type=&quot;3&quot; unique_id=&quot;16718&quot;&gt;&lt;property id=&quot;20148&quot; value=&quot;5&quot;/&gt;&lt;property id=&quot;20300&quot; value=&quot;Slide 101&quot;/&gt;&lt;property id=&quot;20307&quot; value=&quot;1023&quot;/&gt;&lt;/object&gt;&lt;object type=&quot;3&quot; unique_id=&quot;16719&quot;&gt;&lt;property id=&quot;20148&quot; value=&quot;5&quot;/&gt;&lt;property id=&quot;20300&quot; value=&quot;Slide 102&quot;/&gt;&lt;property id=&quot;20307&quot; value=&quot;1024&quot;/&gt;&lt;/object&gt;&lt;object type=&quot;3&quot; unique_id=&quot;16720&quot;&gt;&lt;property id=&quot;20148&quot; value=&quot;5&quot;/&gt;&lt;property id=&quot;20300&quot; value=&quot;Slide 103&quot;/&gt;&lt;property id=&quot;20307&quot; value=&quot;608&quot;/&gt;&lt;/object&gt;&lt;object type=&quot;3&quot; unique_id=&quot;16721&quot;&gt;&lt;property id=&quot;20148&quot; value=&quot;5&quot;/&gt;&lt;property id=&quot;20300&quot; value=&quot;Slide 104&quot;/&gt;&lt;property id=&quot;20307&quot; value=&quot;609&quot;/&gt;&lt;/object&gt;&lt;object type=&quot;3&quot; unique_id=&quot;16722&quot;&gt;&lt;property id=&quot;20148&quot; value=&quot;5&quot;/&gt;&lt;property id=&quot;20300&quot; value=&quot;Slide 105 - &amp;quot;+ Đặc điểm của thời kỳ quá độ: tồn tại đan xen những yếu tố của xã hội cũ và những nhân tố của xã hội mới. &amp;quot;&quot;/&gt;&lt;property id=&quot;20307&quot; value=&quot;944&quot;/&gt;&lt;/object&gt;&lt;object type=&quot;3&quot; unique_id=&quot;16723&quot;&gt;&lt;property id=&quot;20148&quot; value=&quot;5&quot;/&gt;&lt;property id=&quot;20300&quot; value=&quot;Slide 106&quot;/&gt;&lt;property id=&quot;20307&quot; value=&quot;948&quot;/&gt;&lt;/object&gt;&lt;object type=&quot;3&quot; unique_id=&quot;16724&quot;&gt;&lt;property id=&quot;20148&quot; value=&quot;5&quot;/&gt;&lt;property id=&quot;20300&quot; value=&quot;Slide 107&quot;/&gt;&lt;property id=&quot;20307&quot; value=&quot;949&quot;/&gt;&lt;/object&gt;&lt;object type=&quot;3&quot; unique_id=&quot;16725&quot;&gt;&lt;property id=&quot;20148&quot; value=&quot;5&quot;/&gt;&lt;property id=&quot;20300&quot; value=&quot;Slide 108&quot;/&gt;&lt;property id=&quot;20307&quot; value=&quot;1111&quot;/&gt;&lt;/object&gt;&lt;/object&gt;&lt;object type=&quot;8&quot; unique_id=&quot;16617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44546A"/>
      </a:dk2>
      <a:lt2>
        <a:srgbClr val="C00000"/>
      </a:lt2>
      <a:accent1>
        <a:srgbClr val="9B1320"/>
      </a:accent1>
      <a:accent2>
        <a:srgbClr val="2A6BB0"/>
      </a:accent2>
      <a:accent3>
        <a:srgbClr val="9B1320"/>
      </a:accent3>
      <a:accent4>
        <a:srgbClr val="2A6BB0"/>
      </a:accent4>
      <a:accent5>
        <a:srgbClr val="9B1320"/>
      </a:accent5>
      <a:accent6>
        <a:srgbClr val="2A6BB0"/>
      </a:accent6>
      <a:hlink>
        <a:srgbClr val="C00000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6598</TotalTime>
  <Words>1469</Words>
  <Application>Microsoft Office PowerPoint</Application>
  <PresentationFormat>Widescreen</PresentationFormat>
  <Paragraphs>133</Paragraphs>
  <Slides>34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.VnTime</vt:lpstr>
      <vt:lpstr>Arial</vt:lpstr>
      <vt:lpstr>Arial 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1.1. Khái niệm và nguồn gốc hình thành 1.1.1. Khái niệm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MỘT SỐ NỘI DUNG CƠ BẢN CỦA CHỦ NGHĨA MÁC - LÊNIN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PH. ĂNGGHEN CHIA VẬN ĐỘNG THÀNH 5 HÌNH THỨC CƠ BẢN </vt:lpstr>
      <vt:lpstr>PowerPoint Presentation</vt:lpstr>
      <vt:lpstr>QUAN ĐIỂM CỦA CHỦ NGHĨA DUY VẬT BIỆN CHỨNG VỀ Ý THỨC</vt:lpstr>
      <vt:lpstr>PowerPoint Presentation</vt:lpstr>
      <vt:lpstr>PowerPoint Presentation</vt:lpstr>
      <vt:lpstr>Ý thức tác động trở lại vật chất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Dinh Thi Huyen</cp:lastModifiedBy>
  <cp:revision>39</cp:revision>
  <dcterms:created xsi:type="dcterms:W3CDTF">2022-10-06T03:12:05Z</dcterms:created>
  <dcterms:modified xsi:type="dcterms:W3CDTF">2024-09-01T01:16:36Z</dcterms:modified>
</cp:coreProperties>
</file>