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3" r:id="rId2"/>
  </p:sldMasterIdLst>
  <p:notesMasterIdLst>
    <p:notesMasterId r:id="rId32"/>
  </p:notesMasterIdLst>
  <p:sldIdLst>
    <p:sldId id="309" r:id="rId3"/>
    <p:sldId id="308" r:id="rId4"/>
    <p:sldId id="280" r:id="rId5"/>
    <p:sldId id="281" r:id="rId6"/>
    <p:sldId id="282" r:id="rId7"/>
    <p:sldId id="283" r:id="rId8"/>
    <p:sldId id="306" r:id="rId9"/>
    <p:sldId id="284" r:id="rId10"/>
    <p:sldId id="285" r:id="rId11"/>
    <p:sldId id="286" r:id="rId12"/>
    <p:sldId id="287" r:id="rId13"/>
    <p:sldId id="288" r:id="rId14"/>
    <p:sldId id="289" r:id="rId15"/>
    <p:sldId id="290" r:id="rId16"/>
    <p:sldId id="291" r:id="rId17"/>
    <p:sldId id="292" r:id="rId18"/>
    <p:sldId id="293" r:id="rId19"/>
    <p:sldId id="294" r:id="rId20"/>
    <p:sldId id="295" r:id="rId21"/>
    <p:sldId id="296" r:id="rId22"/>
    <p:sldId id="297" r:id="rId23"/>
    <p:sldId id="298" r:id="rId24"/>
    <p:sldId id="299" r:id="rId25"/>
    <p:sldId id="300" r:id="rId26"/>
    <p:sldId id="310" r:id="rId27"/>
    <p:sldId id="312" r:id="rId28"/>
    <p:sldId id="313" r:id="rId29"/>
    <p:sldId id="314" r:id="rId30"/>
    <p:sldId id="315" r:id="rId31"/>
  </p:sldIdLst>
  <p:sldSz cx="12192000" cy="6858000"/>
  <p:notesSz cx="6858000" cy="9144000"/>
  <p:custDataLst>
    <p:tags r:id="rId33"/>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1"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D01517"/>
    <a:srgbClr val="FCD99A"/>
    <a:srgbClr val="0000FF"/>
    <a:srgbClr val="E3421F"/>
    <a:srgbClr val="2A6BB0"/>
    <a:srgbClr val="DF311D"/>
    <a:srgbClr val="EC6224"/>
    <a:srgbClr val="F4962C"/>
    <a:srgbClr val="FFBFBF"/>
    <a:srgbClr val="BFBFB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173" autoAdjust="0"/>
    <p:restoredTop sz="94660"/>
  </p:normalViewPr>
  <p:slideViewPr>
    <p:cSldViewPr snapToGrid="0">
      <p:cViewPr varScale="1">
        <p:scale>
          <a:sx n="64" d="100"/>
          <a:sy n="64" d="100"/>
        </p:scale>
        <p:origin x="1230" y="45"/>
      </p:cViewPr>
      <p:guideLst/>
    </p:cSldViewPr>
  </p:slideViewPr>
  <p:notesTextViewPr>
    <p:cViewPr>
      <p:scale>
        <a:sx n="1" d="1"/>
        <a:sy n="1" d="1"/>
      </p:scale>
      <p:origin x="0" y="0"/>
    </p:cViewPr>
  </p:notesTextViewPr>
  <p:notesViewPr>
    <p:cSldViewPr snapToGrid="0">
      <p:cViewPr varScale="1">
        <p:scale>
          <a:sx n="63" d="100"/>
          <a:sy n="63" d="100"/>
        </p:scale>
        <p:origin x="3134" y="6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commentAuthors" Target="commentAuthor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gs" Target="tags/tag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notesMaster" Target="notesMasters/notesMaster1.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en-AU"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006D5115-DA4E-47DA-89DA-3BF80E73175F}" type="datetimeFigureOut">
              <a:rPr lang="en-AU" smtClean="0"/>
              <a:pPr/>
              <a:t>29/08/2024</a:t>
            </a:fld>
            <a:endParaRPr lang="en-AU"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en-AU"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8126578F-BF92-469B-AB04-39B4299007B3}" type="slidenum">
              <a:rPr lang="en-AU" smtClean="0"/>
              <a:pPr/>
              <a:t>‹#›</a:t>
            </a:fld>
            <a:endParaRPr lang="en-AU" dirty="0"/>
          </a:p>
        </p:txBody>
      </p:sp>
    </p:spTree>
    <p:extLst>
      <p:ext uri="{BB962C8B-B14F-4D97-AF65-F5344CB8AC3E}">
        <p14:creationId xmlns:p14="http://schemas.microsoft.com/office/powerpoint/2010/main" val="25737267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7294317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9310573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153179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1017214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13687623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7135179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6402694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2640844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2183782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5376417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11452578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4919107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758980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6042479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8596519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F435D-8EC8-4641-A048-CD680137E24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34D94C0A-0D76-44D6-9BEC-A74D7ABD9D7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atin typeface="Arial "/>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4913126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6694A-8D46-4197-90B3-B95AE5AEBE76}"/>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90A0C0E0-767E-4766-BCA1-50A18560296C}"/>
              </a:ext>
            </a:extLst>
          </p:cNvPr>
          <p:cNvSpPr>
            <a:spLocks noGrp="1"/>
          </p:cNvSpPr>
          <p:nvPr>
            <p:ph idx="1"/>
          </p:nvPr>
        </p:nvSpPr>
        <p:spPr>
          <a:xfrm>
            <a:off x="838200" y="1825625"/>
            <a:ext cx="10515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3808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60A1E-1639-4DFE-91A4-7024B59AD535}"/>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79B6D634-A832-49FE-A155-41241E93ED87}"/>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latin typeface="Arial "/>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7044166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C34E6E-1177-4DE8-8985-4993FF974475}"/>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B55C23B-94D8-4823-9CAB-A1A2E3BAD619}"/>
              </a:ext>
            </a:extLst>
          </p:cNvPr>
          <p:cNvSpPr>
            <a:spLocks noGrp="1"/>
          </p:cNvSpPr>
          <p:nvPr>
            <p:ph sz="half" idx="1"/>
          </p:nvPr>
        </p:nvSpPr>
        <p:spPr>
          <a:xfrm>
            <a:off x="838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234C09F4-D477-43D0-A2FD-B2D587795852}"/>
              </a:ext>
            </a:extLst>
          </p:cNvPr>
          <p:cNvSpPr>
            <a:spLocks noGrp="1"/>
          </p:cNvSpPr>
          <p:nvPr>
            <p:ph sz="half" idx="2"/>
          </p:nvPr>
        </p:nvSpPr>
        <p:spPr>
          <a:xfrm>
            <a:off x="6172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869386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4DEAD-70C7-40CA-A98F-0C57DF28BDDF}"/>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1CC3B521-D272-4605-AA27-6E258E4C1245}"/>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atin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6D231607-19AF-4C91-845A-55D2A8E6A657}"/>
              </a:ext>
            </a:extLst>
          </p:cNvPr>
          <p:cNvSpPr>
            <a:spLocks noGrp="1"/>
          </p:cNvSpPr>
          <p:nvPr>
            <p:ph sz="half" idx="2"/>
          </p:nvPr>
        </p:nvSpPr>
        <p:spPr>
          <a:xfrm>
            <a:off x="839788" y="2505075"/>
            <a:ext cx="5157787"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99A50C37-17F5-4047-9DFC-C6DD1F3944DB}"/>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atin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15ECEDAB-E826-4F8C-8493-F53B10DB76D9}"/>
              </a:ext>
            </a:extLst>
          </p:cNvPr>
          <p:cNvSpPr>
            <a:spLocks noGrp="1"/>
          </p:cNvSpPr>
          <p:nvPr>
            <p:ph sz="quarter" idx="4"/>
          </p:nvPr>
        </p:nvSpPr>
        <p:spPr>
          <a:xfrm>
            <a:off x="6172200" y="2505075"/>
            <a:ext cx="5183188"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155973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458946-27B0-42EC-B29A-F109A3B972E5}"/>
              </a:ext>
            </a:extLst>
          </p:cNvPr>
          <p:cNvSpPr>
            <a:spLocks noGrp="1"/>
          </p:cNvSpPr>
          <p:nvPr>
            <p:ph type="title"/>
          </p:nvPr>
        </p:nvSpPr>
        <p:spPr>
          <a:xfrm>
            <a:off x="838200" y="365125"/>
            <a:ext cx="10515600" cy="1325563"/>
          </a:xfrm>
          <a:prstGeom prst="rect">
            <a:avLst/>
          </a:prstGeom>
        </p:spPr>
        <p:txBody>
          <a:bodyPr/>
          <a:lstStyle/>
          <a:p>
            <a:r>
              <a:rPr lang="en-US" dirty="0"/>
              <a:t>Click to edit Master title style</a:t>
            </a:r>
          </a:p>
        </p:txBody>
      </p:sp>
    </p:spTree>
    <p:extLst>
      <p:ext uri="{BB962C8B-B14F-4D97-AF65-F5344CB8AC3E}">
        <p14:creationId xmlns:p14="http://schemas.microsoft.com/office/powerpoint/2010/main" val="18098028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06843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53EC4-A507-45D6-88AC-7919E0BF2293}"/>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7C09557-9665-4348-9A23-251377049367}"/>
              </a:ext>
            </a:extLst>
          </p:cNvPr>
          <p:cNvSpPr>
            <a:spLocks noGrp="1"/>
          </p:cNvSpPr>
          <p:nvPr>
            <p:ph idx="1"/>
          </p:nvPr>
        </p:nvSpPr>
        <p:spPr>
          <a:xfrm>
            <a:off x="5183188" y="987425"/>
            <a:ext cx="6172200" cy="4873625"/>
          </a:xfrm>
          <a:prstGeom prst="rect">
            <a:avLst/>
          </a:prstGeom>
        </p:spPr>
        <p:txBody>
          <a:bodyPr/>
          <a:lstStyle>
            <a:lvl1pPr>
              <a:defRPr sz="3200">
                <a:latin typeface="Arial "/>
              </a:defRPr>
            </a:lvl1pPr>
            <a:lvl2pPr>
              <a:defRPr sz="2800">
                <a:latin typeface="Arial "/>
              </a:defRPr>
            </a:lvl2pPr>
            <a:lvl3pPr>
              <a:defRPr sz="2400">
                <a:latin typeface="Arial "/>
              </a:defRPr>
            </a:lvl3pPr>
            <a:lvl4pPr>
              <a:defRPr sz="2000">
                <a:latin typeface="Arial "/>
              </a:defRPr>
            </a:lvl4pPr>
            <a:lvl5pPr>
              <a:defRPr sz="2000">
                <a:latin typeface="Arial "/>
              </a:defRPr>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09D37A9D-306A-4824-8748-8B0D6646DCDD}"/>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7405253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D8F7C-B11A-4CA7-B2E5-E02F18C71E82}"/>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4" name="Text Placeholder 3">
            <a:extLst>
              <a:ext uri="{FF2B5EF4-FFF2-40B4-BE49-F238E27FC236}">
                <a16:creationId xmlns:a16="http://schemas.microsoft.com/office/drawing/2014/main" id="{12E3762A-300D-48C1-97FA-A58E19BAC27E}"/>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1006837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C41B3-D166-4365-9B77-BEA293EE9B23}"/>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0A5C763-B757-4A80-AD53-B17336D772F9}"/>
              </a:ext>
            </a:extLst>
          </p:cNvPr>
          <p:cNvSpPr>
            <a:spLocks noGrp="1"/>
          </p:cNvSpPr>
          <p:nvPr>
            <p:ph type="body" orient="vert" idx="1"/>
          </p:nvPr>
        </p:nvSpPr>
        <p:spPr>
          <a:xfrm>
            <a:off x="838200" y="1825625"/>
            <a:ext cx="10515600" cy="43513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76642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018A5A3-DFFD-45BA-9A57-D5DAB0966A10}"/>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746A3C6-D97B-4C9A-A71B-1DAE87F0154A}"/>
              </a:ext>
            </a:extLst>
          </p:cNvPr>
          <p:cNvSpPr>
            <a:spLocks noGrp="1"/>
          </p:cNvSpPr>
          <p:nvPr>
            <p:ph type="body" orient="vert" idx="1"/>
          </p:nvPr>
        </p:nvSpPr>
        <p:spPr>
          <a:xfrm>
            <a:off x="838200" y="365125"/>
            <a:ext cx="7734300" cy="58118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76071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 3 columns" userDrawn="1">
  <p:cSld name="Title + 3 columns">
    <p:spTree>
      <p:nvGrpSpPr>
        <p:cNvPr id="1" name="Shape 50"/>
        <p:cNvGrpSpPr/>
        <p:nvPr/>
      </p:nvGrpSpPr>
      <p:grpSpPr>
        <a:xfrm>
          <a:off x="0" y="0"/>
          <a:ext cx="0" cy="0"/>
          <a:chOff x="0" y="0"/>
          <a:chExt cx="0" cy="0"/>
        </a:xfrm>
      </p:grpSpPr>
      <p:sp>
        <p:nvSpPr>
          <p:cNvPr id="53" name="Google Shape;53;p8"/>
          <p:cNvSpPr/>
          <p:nvPr userDrawn="1"/>
        </p:nvSpPr>
        <p:spPr>
          <a:xfrm>
            <a:off x="2485680" y="3357"/>
            <a:ext cx="9706320" cy="911043"/>
          </a:xfrm>
          <a:prstGeom prst="rect">
            <a:avLst/>
          </a:prstGeom>
          <a:solidFill>
            <a:srgbClr val="E3421F"/>
          </a:solidFill>
          <a:ln>
            <a:noFill/>
          </a:ln>
          <a:effectLst>
            <a:outerShdw blurRad="214313" dist="47625" dir="5400000" algn="bl" rotWithShape="0">
              <a:srgbClr val="000000">
                <a:alpha val="20000"/>
              </a:srgb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54" name="Google Shape;54;p8"/>
          <p:cNvSpPr txBox="1">
            <a:spLocks noGrp="1"/>
          </p:cNvSpPr>
          <p:nvPr>
            <p:ph type="title" hasCustomPrompt="1"/>
          </p:nvPr>
        </p:nvSpPr>
        <p:spPr>
          <a:xfrm>
            <a:off x="2485680" y="0"/>
            <a:ext cx="9706320" cy="914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400"/>
              <a:buNone/>
              <a:defRPr sz="2400" b="1">
                <a:solidFill>
                  <a:srgbClr val="002060"/>
                </a:solidFill>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r>
              <a:rPr lang="en-US" dirty="0"/>
              <a:t>TIÊU ĐỀ CỦA SLIDE</a:t>
            </a:r>
          </a:p>
        </p:txBody>
      </p:sp>
      <p:sp>
        <p:nvSpPr>
          <p:cNvPr id="55" name="Google Shape;55;p8"/>
          <p:cNvSpPr txBox="1">
            <a:spLocks noGrp="1"/>
          </p:cNvSpPr>
          <p:nvPr>
            <p:ph type="body" idx="1"/>
          </p:nvPr>
        </p:nvSpPr>
        <p:spPr>
          <a:xfrm>
            <a:off x="678153" y="1579633"/>
            <a:ext cx="3090000" cy="4499600"/>
          </a:xfrm>
          <a:prstGeom prst="rect">
            <a:avLst/>
          </a:prstGeom>
        </p:spPr>
        <p:txBody>
          <a:bodyPr spcFirstLastPara="1" wrap="square" lIns="91425" tIns="91425" rIns="91425" bIns="91425" anchor="t" anchorCtr="0">
            <a:noAutofit/>
          </a:bodyPr>
          <a:lstStyle>
            <a:lvl1pPr marL="609585" lvl="0" indent="-457189" rtl="0">
              <a:spcBef>
                <a:spcPts val="800"/>
              </a:spcBef>
              <a:spcAft>
                <a:spcPts val="0"/>
              </a:spcAft>
              <a:buSzPts val="1800"/>
              <a:buChar char="▪"/>
              <a:defRPr sz="2400"/>
            </a:lvl1pPr>
            <a:lvl2pPr marL="1219170" lvl="1" indent="-457189" rtl="0">
              <a:spcBef>
                <a:spcPts val="0"/>
              </a:spcBef>
              <a:spcAft>
                <a:spcPts val="0"/>
              </a:spcAft>
              <a:buSzPts val="1800"/>
              <a:buChar char="▫"/>
              <a:defRPr sz="2400"/>
            </a:lvl2pPr>
            <a:lvl3pPr marL="1828754" lvl="2" indent="-457189" rtl="0">
              <a:spcBef>
                <a:spcPts val="0"/>
              </a:spcBef>
              <a:spcAft>
                <a:spcPts val="0"/>
              </a:spcAft>
              <a:buSzPts val="1800"/>
              <a:buChar char="▫"/>
              <a:defRPr sz="2400"/>
            </a:lvl3pPr>
            <a:lvl4pPr marL="2438339" lvl="3" indent="-457189" rtl="0">
              <a:spcBef>
                <a:spcPts val="0"/>
              </a:spcBef>
              <a:spcAft>
                <a:spcPts val="0"/>
              </a:spcAft>
              <a:buSzPts val="1800"/>
              <a:buChar char="▫"/>
              <a:defRPr sz="2400"/>
            </a:lvl4pPr>
            <a:lvl5pPr marL="3047924" lvl="4" indent="-457189" rtl="0">
              <a:spcBef>
                <a:spcPts val="0"/>
              </a:spcBef>
              <a:spcAft>
                <a:spcPts val="0"/>
              </a:spcAft>
              <a:buSzPts val="1800"/>
              <a:buChar char="○"/>
              <a:defRPr sz="2400"/>
            </a:lvl5pPr>
            <a:lvl6pPr marL="3657509" lvl="5" indent="-457189" rtl="0">
              <a:spcBef>
                <a:spcPts val="0"/>
              </a:spcBef>
              <a:spcAft>
                <a:spcPts val="0"/>
              </a:spcAft>
              <a:buSzPts val="1800"/>
              <a:buChar char="■"/>
              <a:defRPr sz="2400"/>
            </a:lvl6pPr>
            <a:lvl7pPr marL="4267093" lvl="6" indent="-457189" rtl="0">
              <a:spcBef>
                <a:spcPts val="0"/>
              </a:spcBef>
              <a:spcAft>
                <a:spcPts val="0"/>
              </a:spcAft>
              <a:buSzPts val="1800"/>
              <a:buChar char="●"/>
              <a:defRPr sz="2400"/>
            </a:lvl7pPr>
            <a:lvl8pPr marL="4876678" lvl="7" indent="-457189" rtl="0">
              <a:spcBef>
                <a:spcPts val="0"/>
              </a:spcBef>
              <a:spcAft>
                <a:spcPts val="0"/>
              </a:spcAft>
              <a:buSzPts val="1800"/>
              <a:buChar char="○"/>
              <a:defRPr sz="2400"/>
            </a:lvl8pPr>
            <a:lvl9pPr marL="5486263" lvl="8" indent="-457189" rtl="0">
              <a:spcBef>
                <a:spcPts val="0"/>
              </a:spcBef>
              <a:spcAft>
                <a:spcPts val="0"/>
              </a:spcAft>
              <a:buSzPts val="1800"/>
              <a:buChar char="■"/>
              <a:defRPr sz="2400"/>
            </a:lvl9pPr>
          </a:lstStyle>
          <a:p>
            <a:endParaRPr/>
          </a:p>
        </p:txBody>
      </p:sp>
      <p:sp>
        <p:nvSpPr>
          <p:cNvPr id="56" name="Google Shape;56;p8"/>
          <p:cNvSpPr txBox="1">
            <a:spLocks noGrp="1"/>
          </p:cNvSpPr>
          <p:nvPr>
            <p:ph type="body" idx="2"/>
          </p:nvPr>
        </p:nvSpPr>
        <p:spPr>
          <a:xfrm>
            <a:off x="3997740" y="1569473"/>
            <a:ext cx="3090000" cy="4499600"/>
          </a:xfrm>
          <a:prstGeom prst="rect">
            <a:avLst/>
          </a:prstGeom>
        </p:spPr>
        <p:txBody>
          <a:bodyPr spcFirstLastPara="1" wrap="square" lIns="91425" tIns="91425" rIns="91425" bIns="91425" anchor="t" anchorCtr="0">
            <a:noAutofit/>
          </a:bodyPr>
          <a:lstStyle>
            <a:lvl1pPr marL="609585" lvl="0" indent="-457189" rtl="0">
              <a:spcBef>
                <a:spcPts val="800"/>
              </a:spcBef>
              <a:spcAft>
                <a:spcPts val="0"/>
              </a:spcAft>
              <a:buSzPts val="1800"/>
              <a:buChar char="▪"/>
              <a:defRPr sz="2400"/>
            </a:lvl1pPr>
            <a:lvl2pPr marL="1219170" lvl="1" indent="-457189" rtl="0">
              <a:spcBef>
                <a:spcPts val="0"/>
              </a:spcBef>
              <a:spcAft>
                <a:spcPts val="0"/>
              </a:spcAft>
              <a:buSzPts val="1800"/>
              <a:buChar char="▫"/>
              <a:defRPr sz="2400"/>
            </a:lvl2pPr>
            <a:lvl3pPr marL="1828754" lvl="2" indent="-457189" rtl="0">
              <a:spcBef>
                <a:spcPts val="0"/>
              </a:spcBef>
              <a:spcAft>
                <a:spcPts val="0"/>
              </a:spcAft>
              <a:buSzPts val="1800"/>
              <a:buChar char="▫"/>
              <a:defRPr sz="2400"/>
            </a:lvl3pPr>
            <a:lvl4pPr marL="2438339" lvl="3" indent="-457189" rtl="0">
              <a:spcBef>
                <a:spcPts val="0"/>
              </a:spcBef>
              <a:spcAft>
                <a:spcPts val="0"/>
              </a:spcAft>
              <a:buSzPts val="1800"/>
              <a:buChar char="▫"/>
              <a:defRPr sz="2400"/>
            </a:lvl4pPr>
            <a:lvl5pPr marL="3047924" lvl="4" indent="-457189" rtl="0">
              <a:spcBef>
                <a:spcPts val="0"/>
              </a:spcBef>
              <a:spcAft>
                <a:spcPts val="0"/>
              </a:spcAft>
              <a:buSzPts val="1800"/>
              <a:buChar char="○"/>
              <a:defRPr sz="2400"/>
            </a:lvl5pPr>
            <a:lvl6pPr marL="3657509" lvl="5" indent="-457189" rtl="0">
              <a:spcBef>
                <a:spcPts val="0"/>
              </a:spcBef>
              <a:spcAft>
                <a:spcPts val="0"/>
              </a:spcAft>
              <a:buSzPts val="1800"/>
              <a:buChar char="■"/>
              <a:defRPr sz="2400"/>
            </a:lvl6pPr>
            <a:lvl7pPr marL="4267093" lvl="6" indent="-457189" rtl="0">
              <a:spcBef>
                <a:spcPts val="0"/>
              </a:spcBef>
              <a:spcAft>
                <a:spcPts val="0"/>
              </a:spcAft>
              <a:buSzPts val="1800"/>
              <a:buChar char="●"/>
              <a:defRPr sz="2400"/>
            </a:lvl7pPr>
            <a:lvl8pPr marL="4876678" lvl="7" indent="-457189" rtl="0">
              <a:spcBef>
                <a:spcPts val="0"/>
              </a:spcBef>
              <a:spcAft>
                <a:spcPts val="0"/>
              </a:spcAft>
              <a:buSzPts val="1800"/>
              <a:buChar char="○"/>
              <a:defRPr sz="2400"/>
            </a:lvl8pPr>
            <a:lvl9pPr marL="5486263" lvl="8" indent="-457189" rtl="0">
              <a:spcBef>
                <a:spcPts val="0"/>
              </a:spcBef>
              <a:spcAft>
                <a:spcPts val="0"/>
              </a:spcAft>
              <a:buSzPts val="1800"/>
              <a:buChar char="■"/>
              <a:defRPr sz="2400"/>
            </a:lvl9pPr>
          </a:lstStyle>
          <a:p>
            <a:endParaRPr/>
          </a:p>
        </p:txBody>
      </p:sp>
      <p:sp>
        <p:nvSpPr>
          <p:cNvPr id="57" name="Google Shape;57;p8"/>
          <p:cNvSpPr txBox="1">
            <a:spLocks noGrp="1"/>
          </p:cNvSpPr>
          <p:nvPr>
            <p:ph type="body" idx="3"/>
          </p:nvPr>
        </p:nvSpPr>
        <p:spPr>
          <a:xfrm>
            <a:off x="7398605" y="1559313"/>
            <a:ext cx="3090000" cy="4499600"/>
          </a:xfrm>
          <a:prstGeom prst="rect">
            <a:avLst/>
          </a:prstGeom>
        </p:spPr>
        <p:txBody>
          <a:bodyPr spcFirstLastPara="1" wrap="square" lIns="91425" tIns="91425" rIns="91425" bIns="91425" anchor="t" anchorCtr="0">
            <a:noAutofit/>
          </a:bodyPr>
          <a:lstStyle>
            <a:lvl1pPr marL="609585" lvl="0" indent="-457189" rtl="0">
              <a:spcBef>
                <a:spcPts val="800"/>
              </a:spcBef>
              <a:spcAft>
                <a:spcPts val="0"/>
              </a:spcAft>
              <a:buSzPts val="1800"/>
              <a:buChar char="▪"/>
              <a:defRPr sz="2400"/>
            </a:lvl1pPr>
            <a:lvl2pPr marL="1219170" lvl="1" indent="-457189" rtl="0">
              <a:spcBef>
                <a:spcPts val="0"/>
              </a:spcBef>
              <a:spcAft>
                <a:spcPts val="0"/>
              </a:spcAft>
              <a:buSzPts val="1800"/>
              <a:buChar char="▫"/>
              <a:defRPr sz="2400"/>
            </a:lvl2pPr>
            <a:lvl3pPr marL="1828754" lvl="2" indent="-457189" rtl="0">
              <a:spcBef>
                <a:spcPts val="0"/>
              </a:spcBef>
              <a:spcAft>
                <a:spcPts val="0"/>
              </a:spcAft>
              <a:buSzPts val="1800"/>
              <a:buChar char="▫"/>
              <a:defRPr sz="2400"/>
            </a:lvl3pPr>
            <a:lvl4pPr marL="2438339" lvl="3" indent="-457189" rtl="0">
              <a:spcBef>
                <a:spcPts val="0"/>
              </a:spcBef>
              <a:spcAft>
                <a:spcPts val="0"/>
              </a:spcAft>
              <a:buSzPts val="1800"/>
              <a:buChar char="▫"/>
              <a:defRPr sz="2400"/>
            </a:lvl4pPr>
            <a:lvl5pPr marL="3047924" lvl="4" indent="-457189" rtl="0">
              <a:spcBef>
                <a:spcPts val="0"/>
              </a:spcBef>
              <a:spcAft>
                <a:spcPts val="0"/>
              </a:spcAft>
              <a:buSzPts val="1800"/>
              <a:buChar char="○"/>
              <a:defRPr sz="2400"/>
            </a:lvl5pPr>
            <a:lvl6pPr marL="3657509" lvl="5" indent="-457189" rtl="0">
              <a:spcBef>
                <a:spcPts val="0"/>
              </a:spcBef>
              <a:spcAft>
                <a:spcPts val="0"/>
              </a:spcAft>
              <a:buSzPts val="1800"/>
              <a:buChar char="■"/>
              <a:defRPr sz="2400"/>
            </a:lvl6pPr>
            <a:lvl7pPr marL="4267093" lvl="6" indent="-457189" rtl="0">
              <a:spcBef>
                <a:spcPts val="0"/>
              </a:spcBef>
              <a:spcAft>
                <a:spcPts val="0"/>
              </a:spcAft>
              <a:buSzPts val="1800"/>
              <a:buChar char="●"/>
              <a:defRPr sz="2400"/>
            </a:lvl7pPr>
            <a:lvl8pPr marL="4876678" lvl="7" indent="-457189" rtl="0">
              <a:spcBef>
                <a:spcPts val="0"/>
              </a:spcBef>
              <a:spcAft>
                <a:spcPts val="0"/>
              </a:spcAft>
              <a:buSzPts val="1800"/>
              <a:buChar char="○"/>
              <a:defRPr sz="2400"/>
            </a:lvl8pPr>
            <a:lvl9pPr marL="5486263" lvl="8" indent="-457189" rtl="0">
              <a:spcBef>
                <a:spcPts val="0"/>
              </a:spcBef>
              <a:spcAft>
                <a:spcPts val="0"/>
              </a:spcAft>
              <a:buSzPts val="1800"/>
              <a:buChar char="■"/>
              <a:defRPr sz="2400"/>
            </a:lvl9pPr>
          </a:lstStyle>
          <a:p>
            <a:endParaRPr/>
          </a:p>
        </p:txBody>
      </p:sp>
    </p:spTree>
    <p:extLst>
      <p:ext uri="{BB962C8B-B14F-4D97-AF65-F5344CB8AC3E}">
        <p14:creationId xmlns:p14="http://schemas.microsoft.com/office/powerpoint/2010/main" val="42612787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ver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6844226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End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2463048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792388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microsoft.com/office/2007/relationships/hdphoto" Target="../media/hdphoto1.wdp"/><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slideLayout" Target="../slideLayouts/slideLayout14.xml"/><Relationship Id="rId1" Type="http://schemas.openxmlformats.org/officeDocument/2006/relationships/slideLayout" Target="../slideLayouts/slideLayout13.xml"/><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083C5A0A-A4C0-4EDE-A86B-13CC70530E63}"/>
              </a:ext>
            </a:extLst>
          </p:cNvPr>
          <p:cNvSpPr>
            <a:spLocks noGrp="1"/>
          </p:cNvSpPr>
          <p:nvPr>
            <p:ph type="dt" sz="half" idx="2"/>
          </p:nvPr>
        </p:nvSpPr>
        <p:spPr>
          <a:xfrm>
            <a:off x="838200" y="6397912"/>
            <a:ext cx="2743200" cy="365125"/>
          </a:xfrm>
          <a:prstGeom prst="rect">
            <a:avLst/>
          </a:prstGeom>
        </p:spPr>
        <p:txBody>
          <a:bodyPr vert="horz" lIns="91440" tIns="45720" rIns="91440" bIns="45720" rtlCol="0" anchor="ctr"/>
          <a:lstStyle>
            <a:lvl1pPr algn="l">
              <a:defRPr sz="1200">
                <a:solidFill>
                  <a:schemeClr val="tx1">
                    <a:tint val="75000"/>
                  </a:schemeClr>
                </a:solidFill>
                <a:latin typeface="Arial" panose="020B0604020202020204" pitchFamily="34" charset="0"/>
              </a:defRPr>
            </a:lvl1pPr>
          </a:lstStyle>
          <a:p>
            <a:fld id="{0B863463-0F07-4004-8B4A-EB943E4ACDE2}" type="datetimeFigureOut">
              <a:rPr lang="en-US" smtClean="0"/>
              <a:pPr/>
              <a:t>8/29/2024</a:t>
            </a:fld>
            <a:endParaRPr lang="en-US" dirty="0"/>
          </a:p>
        </p:txBody>
      </p:sp>
      <p:sp>
        <p:nvSpPr>
          <p:cNvPr id="5" name="Footer Placeholder 4">
            <a:extLst>
              <a:ext uri="{FF2B5EF4-FFF2-40B4-BE49-F238E27FC236}">
                <a16:creationId xmlns:a16="http://schemas.microsoft.com/office/drawing/2014/main" id="{5F797C27-86EA-4A9B-B3C0-3AB6E09252DD}"/>
              </a:ext>
            </a:extLst>
          </p:cNvPr>
          <p:cNvSpPr>
            <a:spLocks noGrp="1"/>
          </p:cNvSpPr>
          <p:nvPr>
            <p:ph type="ftr" sz="quarter" idx="3"/>
          </p:nvPr>
        </p:nvSpPr>
        <p:spPr>
          <a:xfrm>
            <a:off x="4038600" y="6397912"/>
            <a:ext cx="4114800" cy="365125"/>
          </a:xfrm>
          <a:prstGeom prst="rect">
            <a:avLst/>
          </a:prstGeom>
        </p:spPr>
        <p:txBody>
          <a:bodyPr vert="horz" lIns="91440" tIns="45720" rIns="91440" bIns="45720" rtlCol="0" anchor="ctr"/>
          <a:lstStyle>
            <a:lvl1pPr algn="ctr">
              <a:defRPr sz="1200" b="0" i="0" u="none">
                <a:solidFill>
                  <a:schemeClr val="tx1">
                    <a:tint val="75000"/>
                  </a:schemeClr>
                </a:solidFill>
                <a:latin typeface="Arial" panose="020B0604020202020204" pitchFamily="34" charset="0"/>
              </a:defRPr>
            </a:lvl1pPr>
          </a:lstStyle>
          <a:p>
            <a:endParaRPr lang="en-US" dirty="0"/>
          </a:p>
        </p:txBody>
      </p:sp>
      <p:sp>
        <p:nvSpPr>
          <p:cNvPr id="6" name="Slide Number Placeholder 5">
            <a:extLst>
              <a:ext uri="{FF2B5EF4-FFF2-40B4-BE49-F238E27FC236}">
                <a16:creationId xmlns:a16="http://schemas.microsoft.com/office/drawing/2014/main" id="{2437AFC0-9654-4E99-BB0B-D9F0D0EFDC33}"/>
              </a:ext>
            </a:extLst>
          </p:cNvPr>
          <p:cNvSpPr>
            <a:spLocks noGrp="1"/>
          </p:cNvSpPr>
          <p:nvPr>
            <p:ph type="sldNum" sz="quarter" idx="4"/>
          </p:nvPr>
        </p:nvSpPr>
        <p:spPr>
          <a:xfrm>
            <a:off x="8610600" y="6397912"/>
            <a:ext cx="2743200" cy="365125"/>
          </a:xfrm>
          <a:prstGeom prst="rect">
            <a:avLst/>
          </a:prstGeom>
        </p:spPr>
        <p:txBody>
          <a:bodyPr vert="horz" lIns="91440" tIns="45720" rIns="91440" bIns="45720" rtlCol="0" anchor="ctr"/>
          <a:lstStyle>
            <a:lvl1pPr algn="r">
              <a:defRPr sz="1200">
                <a:solidFill>
                  <a:schemeClr val="tx1">
                    <a:tint val="75000"/>
                  </a:schemeClr>
                </a:solidFill>
                <a:latin typeface="Arial" panose="020B0604020202020204" pitchFamily="34" charset="0"/>
              </a:defRPr>
            </a:lvl1pPr>
          </a:lstStyle>
          <a:p>
            <a:fld id="{37994CE8-4F3C-4147-BF68-D0950B9DCAEE}" type="slidenum">
              <a:rPr lang="en-US" smtClean="0"/>
              <a:pPr/>
              <a:t>‹#›</a:t>
            </a:fld>
            <a:endParaRPr lang="en-US" dirty="0"/>
          </a:p>
        </p:txBody>
      </p:sp>
      <p:sp>
        <p:nvSpPr>
          <p:cNvPr id="3" name="AutoShape 4" descr="Logo UEF">
            <a:extLst>
              <a:ext uri="{FF2B5EF4-FFF2-40B4-BE49-F238E27FC236}">
                <a16:creationId xmlns:a16="http://schemas.microsoft.com/office/drawing/2014/main" id="{FC7A0AB5-A05C-CE5F-D457-381F45CE7874}"/>
              </a:ext>
            </a:extLst>
          </p:cNvPr>
          <p:cNvSpPr>
            <a:spLocks noChangeAspect="1" noChangeArrowheads="1"/>
          </p:cNvSpPr>
          <p:nvPr userDrawn="1"/>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latin typeface="Arial" panose="020B0604020202020204" pitchFamily="34" charset="0"/>
            </a:endParaRPr>
          </a:p>
        </p:txBody>
      </p:sp>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7" name="Picture 6" descr="GIỚI THIỆU CHUNG">
            <a:extLst>
              <a:ext uri="{FF2B5EF4-FFF2-40B4-BE49-F238E27FC236}">
                <a16:creationId xmlns:a16="http://schemas.microsoft.com/office/drawing/2014/main" id="{ED1D96AC-37B6-B2B6-055D-DAB58C1935DE}"/>
              </a:ext>
            </a:extLst>
          </p:cNvPr>
          <p:cNvPicPr>
            <a:picLocks noChangeAspect="1" noChangeArrowheads="1"/>
          </p:cNvPicPr>
          <p:nvPr userDrawn="1"/>
        </p:nvPicPr>
        <p:blipFill>
          <a:blip r:embed="rId14" cstate="hqprint">
            <a:extLst>
              <a:ext uri="{BEBA8EAE-BF5A-486C-A8C5-ECC9F3942E4B}">
                <a14:imgProps xmlns:a14="http://schemas.microsoft.com/office/drawing/2010/main">
                  <a14:imgLayer r:embed="rId15">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0" y="0"/>
            <a:ext cx="2156960" cy="804739"/>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D08EA363-DAC3-228E-422E-E0286F7AD4D5}"/>
              </a:ext>
            </a:extLst>
          </p:cNvPr>
          <p:cNvSpPr/>
          <p:nvPr userDrawn="1"/>
        </p:nvSpPr>
        <p:spPr>
          <a:xfrm>
            <a:off x="0" y="6347401"/>
            <a:ext cx="12192000" cy="415636"/>
          </a:xfrm>
          <a:prstGeom prst="rect">
            <a:avLst/>
          </a:prstGeom>
          <a:gradFill flip="none" rotWithShape="1">
            <a:gsLst>
              <a:gs pos="0">
                <a:srgbClr val="EC6224"/>
              </a:gs>
              <a:gs pos="50000">
                <a:srgbClr val="DF311D"/>
              </a:gs>
              <a:gs pos="100000">
                <a:srgbClr val="C00000"/>
              </a:gs>
            </a:gsLst>
            <a:lin ang="0" scaled="1"/>
            <a:tileRect/>
          </a:gradFill>
          <a:ln w="19050">
            <a:solidFill>
              <a:schemeClr val="bg1"/>
            </a:solidFill>
          </a:ln>
          <a:effectLst>
            <a:outerShdw blurRad="50800" dist="38100" dir="5400000" algn="t"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endParaRPr>
          </a:p>
        </p:txBody>
      </p:sp>
      <p:sp>
        <p:nvSpPr>
          <p:cNvPr id="10" name="TextBox 9">
            <a:extLst>
              <a:ext uri="{FF2B5EF4-FFF2-40B4-BE49-F238E27FC236}">
                <a16:creationId xmlns:a16="http://schemas.microsoft.com/office/drawing/2014/main" id="{9167CD67-CA01-913B-2112-57E4018AB225}"/>
              </a:ext>
            </a:extLst>
          </p:cNvPr>
          <p:cNvSpPr txBox="1"/>
          <p:nvPr userDrawn="1"/>
        </p:nvSpPr>
        <p:spPr>
          <a:xfrm>
            <a:off x="111789" y="6387476"/>
            <a:ext cx="3151247" cy="369332"/>
          </a:xfrm>
          <a:prstGeom prst="rect">
            <a:avLst/>
          </a:prstGeom>
          <a:noFill/>
        </p:spPr>
        <p:txBody>
          <a:bodyPr wrap="none" rtlCol="0">
            <a:spAutoFit/>
          </a:bodyPr>
          <a:lstStyle/>
          <a:p>
            <a:r>
              <a:rPr lang="en-US" sz="1800" b="1" dirty="0">
                <a:solidFill>
                  <a:schemeClr val="bg1"/>
                </a:solidFill>
                <a:latin typeface="Arial" panose="020B0604020202020204" pitchFamily="34" charset="0"/>
                <a:cs typeface="Arial" panose="020B0604020202020204" pitchFamily="34" charset="0"/>
              </a:rPr>
              <a:t>KHOA LÝ LUẬN CHÍNH TRỊ</a:t>
            </a:r>
          </a:p>
        </p:txBody>
      </p:sp>
      <p:sp>
        <p:nvSpPr>
          <p:cNvPr id="9" name="TextBox 8">
            <a:extLst>
              <a:ext uri="{FF2B5EF4-FFF2-40B4-BE49-F238E27FC236}">
                <a16:creationId xmlns:a16="http://schemas.microsoft.com/office/drawing/2014/main" id="{60D2ACED-60B5-D457-5BFA-014E4A3A7A3B}"/>
              </a:ext>
            </a:extLst>
          </p:cNvPr>
          <p:cNvSpPr txBox="1"/>
          <p:nvPr userDrawn="1"/>
        </p:nvSpPr>
        <p:spPr>
          <a:xfrm>
            <a:off x="6303818" y="6387476"/>
            <a:ext cx="5902033" cy="369332"/>
          </a:xfrm>
          <a:prstGeom prst="rect">
            <a:avLst/>
          </a:prstGeom>
          <a:noFill/>
        </p:spPr>
        <p:txBody>
          <a:bodyPr wrap="square">
            <a:spAutoFit/>
          </a:bodyPr>
          <a:lstStyle/>
          <a:p>
            <a:pPr algn="r"/>
            <a:r>
              <a:rPr lang="en-US" sz="1800" b="1" dirty="0">
                <a:solidFill>
                  <a:srgbClr val="FFC000"/>
                </a:solidFill>
                <a:latin typeface="Arial" panose="020B0604020202020204" pitchFamily="34" charset="0"/>
                <a:cs typeface="Arial" panose="020B0604020202020204" pitchFamily="34" charset="0"/>
              </a:rPr>
              <a:t>BỘ MÔN GDCT	</a:t>
            </a:r>
          </a:p>
        </p:txBody>
      </p:sp>
    </p:spTree>
    <p:extLst>
      <p:ext uri="{BB962C8B-B14F-4D97-AF65-F5344CB8AC3E}">
        <p14:creationId xmlns:p14="http://schemas.microsoft.com/office/powerpoint/2010/main" val="19472090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7" r:id="rId12"/>
  </p:sldLayoutIdLst>
  <p:txStyles>
    <p:titleStyle>
      <a:lvl1pPr algn="l" defTabSz="914400" rtl="0" eaLnBrk="1" latinLnBrk="0" hangingPunct="1">
        <a:lnSpc>
          <a:spcPct val="90000"/>
        </a:lnSpc>
        <a:spcBef>
          <a:spcPct val="0"/>
        </a:spcBef>
        <a:buNone/>
        <a:defRPr sz="4500" b="0" i="0" u="none" kern="1200">
          <a:solidFill>
            <a:schemeClr val="tx1"/>
          </a:solidFill>
          <a:latin typeface="Arial "/>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79275844"/>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Arial Unicode MS" panose="020B0604020202020204" pitchFamily="34" charset="-128"/>
        </a:defRPr>
      </a:lvl1pPr>
      <a:lvl2pPr algn="l" rtl="0" eaLnBrk="0" fontAlgn="base" hangingPunct="0">
        <a:lnSpc>
          <a:spcPct val="90000"/>
        </a:lnSpc>
        <a:spcBef>
          <a:spcPct val="0"/>
        </a:spcBef>
        <a:spcAft>
          <a:spcPct val="0"/>
        </a:spcAft>
        <a:defRPr sz="4400">
          <a:solidFill>
            <a:schemeClr val="tx1"/>
          </a:solidFill>
          <a:latin typeface="Arial" panose="020B0604020202020204" pitchFamily="34" charset="0"/>
          <a:ea typeface="Arial Unicode MS" pitchFamily="34" charset="-128"/>
          <a:cs typeface="Arial Unicode MS" panose="020B0604020202020204" pitchFamily="34" charset="-128"/>
        </a:defRPr>
      </a:lvl2pPr>
      <a:lvl3pPr algn="l" rtl="0" eaLnBrk="0" fontAlgn="base" hangingPunct="0">
        <a:lnSpc>
          <a:spcPct val="90000"/>
        </a:lnSpc>
        <a:spcBef>
          <a:spcPct val="0"/>
        </a:spcBef>
        <a:spcAft>
          <a:spcPct val="0"/>
        </a:spcAft>
        <a:defRPr sz="4400">
          <a:solidFill>
            <a:schemeClr val="tx1"/>
          </a:solidFill>
          <a:latin typeface="Arial" panose="020B0604020202020204" pitchFamily="34" charset="0"/>
          <a:ea typeface="Arial Unicode MS" pitchFamily="34" charset="-128"/>
          <a:cs typeface="Arial Unicode MS" panose="020B0604020202020204" pitchFamily="34" charset="-128"/>
        </a:defRPr>
      </a:lvl3pPr>
      <a:lvl4pPr algn="l" rtl="0" eaLnBrk="0" fontAlgn="base" hangingPunct="0">
        <a:lnSpc>
          <a:spcPct val="90000"/>
        </a:lnSpc>
        <a:spcBef>
          <a:spcPct val="0"/>
        </a:spcBef>
        <a:spcAft>
          <a:spcPct val="0"/>
        </a:spcAft>
        <a:defRPr sz="4400">
          <a:solidFill>
            <a:schemeClr val="tx1"/>
          </a:solidFill>
          <a:latin typeface="Arial" panose="020B0604020202020204" pitchFamily="34" charset="0"/>
          <a:ea typeface="Arial Unicode MS" pitchFamily="34" charset="-128"/>
          <a:cs typeface="Arial Unicode MS" panose="020B0604020202020204" pitchFamily="34" charset="-128"/>
        </a:defRPr>
      </a:lvl4pPr>
      <a:lvl5pPr algn="l" rtl="0" eaLnBrk="0" fontAlgn="base" hangingPunct="0">
        <a:lnSpc>
          <a:spcPct val="90000"/>
        </a:lnSpc>
        <a:spcBef>
          <a:spcPct val="0"/>
        </a:spcBef>
        <a:spcAft>
          <a:spcPct val="0"/>
        </a:spcAft>
        <a:defRPr sz="4400">
          <a:solidFill>
            <a:schemeClr val="tx1"/>
          </a:solidFill>
          <a:latin typeface="Arial" panose="020B0604020202020204" pitchFamily="34" charset="0"/>
          <a:ea typeface="Arial Unicode MS" pitchFamily="34" charset="-128"/>
          <a:cs typeface="Arial Unicode MS" panose="020B0604020202020204" pitchFamily="34" charset="-128"/>
        </a:defRPr>
      </a:lvl5pPr>
      <a:lvl6pPr marL="457200" algn="l" rtl="0" fontAlgn="base">
        <a:lnSpc>
          <a:spcPct val="90000"/>
        </a:lnSpc>
        <a:spcBef>
          <a:spcPct val="0"/>
        </a:spcBef>
        <a:spcAft>
          <a:spcPct val="0"/>
        </a:spcAft>
        <a:defRPr sz="4400">
          <a:solidFill>
            <a:schemeClr val="tx1"/>
          </a:solidFill>
          <a:latin typeface="Arial" panose="020B0604020202020204" pitchFamily="34" charset="0"/>
          <a:ea typeface="Arial Unicode MS" pitchFamily="34" charset="-128"/>
        </a:defRPr>
      </a:lvl6pPr>
      <a:lvl7pPr marL="914400" algn="l" rtl="0" fontAlgn="base">
        <a:lnSpc>
          <a:spcPct val="90000"/>
        </a:lnSpc>
        <a:spcBef>
          <a:spcPct val="0"/>
        </a:spcBef>
        <a:spcAft>
          <a:spcPct val="0"/>
        </a:spcAft>
        <a:defRPr sz="4400">
          <a:solidFill>
            <a:schemeClr val="tx1"/>
          </a:solidFill>
          <a:latin typeface="Arial" panose="020B0604020202020204" pitchFamily="34" charset="0"/>
          <a:ea typeface="Arial Unicode MS" pitchFamily="34" charset="-128"/>
        </a:defRPr>
      </a:lvl7pPr>
      <a:lvl8pPr marL="1371600" algn="l" rtl="0" fontAlgn="base">
        <a:lnSpc>
          <a:spcPct val="90000"/>
        </a:lnSpc>
        <a:spcBef>
          <a:spcPct val="0"/>
        </a:spcBef>
        <a:spcAft>
          <a:spcPct val="0"/>
        </a:spcAft>
        <a:defRPr sz="4400">
          <a:solidFill>
            <a:schemeClr val="tx1"/>
          </a:solidFill>
          <a:latin typeface="Arial" panose="020B0604020202020204" pitchFamily="34" charset="0"/>
          <a:ea typeface="Arial Unicode MS" pitchFamily="34" charset="-128"/>
        </a:defRPr>
      </a:lvl8pPr>
      <a:lvl9pPr marL="1828800" algn="l" rtl="0" fontAlgn="base">
        <a:lnSpc>
          <a:spcPct val="90000"/>
        </a:lnSpc>
        <a:spcBef>
          <a:spcPct val="0"/>
        </a:spcBef>
        <a:spcAft>
          <a:spcPct val="0"/>
        </a:spcAft>
        <a:defRPr sz="4400">
          <a:solidFill>
            <a:schemeClr val="tx1"/>
          </a:solidFill>
          <a:latin typeface="Arial" panose="020B0604020202020204" pitchFamily="34" charset="0"/>
          <a:ea typeface="Arial Unicode MS" pitchFamily="34" charset="-128"/>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Arial Unicode MS" panose="020B0604020202020204" pitchFamily="34" charset="-128"/>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Arial Unicode MS" panose="020B0604020202020204" pitchFamily="34" charset="-128"/>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Arial Unicode MS" panose="020B0604020202020204" pitchFamily="34" charset="-128"/>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Arial Unicode MS" panose="020B0604020202020204" pitchFamily="34" charset="-128"/>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Arial Unicode MS" panose="020B0604020202020204" pitchFamily="34" charset="-128"/>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4D0B562-A32D-14D7-0B8C-3F5E29D6D7BA}"/>
              </a:ext>
            </a:extLst>
          </p:cNvPr>
          <p:cNvPicPr>
            <a:picLocks noChangeAspect="1"/>
          </p:cNvPicPr>
          <p:nvPr/>
        </p:nvPicPr>
        <p:blipFill>
          <a:blip r:embed="rId2"/>
          <a:stretch>
            <a:fillRect/>
          </a:stretch>
        </p:blipFill>
        <p:spPr>
          <a:xfrm>
            <a:off x="328684" y="2084715"/>
            <a:ext cx="11534632" cy="2688569"/>
          </a:xfrm>
          <a:prstGeom prst="rect">
            <a:avLst/>
          </a:prstGeom>
        </p:spPr>
      </p:pic>
    </p:spTree>
    <p:extLst>
      <p:ext uri="{BB962C8B-B14F-4D97-AF65-F5344CB8AC3E}">
        <p14:creationId xmlns:p14="http://schemas.microsoft.com/office/powerpoint/2010/main" val="38001683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75F832-0417-4164-B9DA-B94463642AA3}"/>
              </a:ext>
            </a:extLst>
          </p:cNvPr>
          <p:cNvSpPr>
            <a:spLocks noGrp="1"/>
          </p:cNvSpPr>
          <p:nvPr>
            <p:ph type="title"/>
          </p:nvPr>
        </p:nvSpPr>
        <p:spPr>
          <a:xfrm>
            <a:off x="2501082" y="0"/>
            <a:ext cx="9690917" cy="914400"/>
          </a:xfrm>
        </p:spPr>
        <p:txBody>
          <a:bodyPr/>
          <a:lstStyle/>
          <a:p>
            <a:r>
              <a:rPr lang="pl-PL" dirty="0">
                <a:latin typeface="Arial" panose="020B0604020202020204" pitchFamily="34" charset="0"/>
                <a:ea typeface="Times New Roman" panose="02020603050405020304" pitchFamily="18" charset="0"/>
                <a:cs typeface="Arial" panose="020B0604020202020204" pitchFamily="34" charset="0"/>
              </a:rPr>
              <a:t>MỤC TIÊU CỦA BÀI HỌC</a:t>
            </a:r>
            <a:endParaRPr lang="en-US" b="0" dirty="0">
              <a:latin typeface="Arial" panose="020B0604020202020204" pitchFamily="34" charset="0"/>
              <a:cs typeface="Arial" panose="020B0604020202020204" pitchFamily="34" charset="0"/>
            </a:endParaRPr>
          </a:p>
        </p:txBody>
      </p:sp>
      <p:sp>
        <p:nvSpPr>
          <p:cNvPr id="7" name="Text Placeholder 2">
            <a:extLst>
              <a:ext uri="{FF2B5EF4-FFF2-40B4-BE49-F238E27FC236}">
                <a16:creationId xmlns:a16="http://schemas.microsoft.com/office/drawing/2014/main" id="{655559C0-C68E-1BDF-FD0F-E94A312527F9}"/>
              </a:ext>
            </a:extLst>
          </p:cNvPr>
          <p:cNvSpPr>
            <a:spLocks noGrp="1"/>
          </p:cNvSpPr>
          <p:nvPr>
            <p:ph type="body" idx="1"/>
          </p:nvPr>
        </p:nvSpPr>
        <p:spPr>
          <a:xfrm>
            <a:off x="92529" y="838368"/>
            <a:ext cx="12006941" cy="5513195"/>
          </a:xfrm>
        </p:spPr>
        <p:txBody>
          <a:bodyPr/>
          <a:lstStyle/>
          <a:p>
            <a:pPr marL="150813" indent="193675" algn="just">
              <a:lnSpc>
                <a:spcPct val="150000"/>
              </a:lnSpc>
              <a:buNone/>
              <a:tabLst>
                <a:tab pos="7010225" algn="l"/>
              </a:tabLst>
            </a:pPr>
            <a:r>
              <a:rPr lang="pl-PL" dirty="0">
                <a:latin typeface="Arial" panose="020B0604020202020204" pitchFamily="34" charset="0"/>
                <a:ea typeface="Times New Roman" panose="02020603050405020304" pitchFamily="18" charset="0"/>
                <a:cs typeface="Arial" panose="020B0604020202020204" pitchFamily="34" charset="0"/>
              </a:rPr>
              <a:t>Sau khi học xong bài này, người học đạt được:</a:t>
            </a:r>
            <a:endParaRPr lang="en-US" dirty="0">
              <a:latin typeface="Arial" panose="020B0604020202020204" pitchFamily="34" charset="0"/>
              <a:ea typeface="Times New Roman" panose="02020603050405020304" pitchFamily="18" charset="0"/>
              <a:cs typeface="Arial" panose="020B0604020202020204" pitchFamily="34" charset="0"/>
            </a:endParaRPr>
          </a:p>
          <a:p>
            <a:pPr marL="380990" indent="-380990" algn="just">
              <a:lnSpc>
                <a:spcPct val="150000"/>
              </a:lnSpc>
              <a:buFontTx/>
              <a:buChar char="-"/>
              <a:tabLst>
                <a:tab pos="7010225" algn="l"/>
              </a:tabLst>
            </a:pPr>
            <a:r>
              <a:rPr lang="pl-PL" b="1" dirty="0">
                <a:solidFill>
                  <a:srgbClr val="000000"/>
                </a:solidFill>
                <a:latin typeface="Arial" panose="020B0604020202020204" pitchFamily="34" charset="0"/>
                <a:ea typeface="SimSun" panose="02010600030101010101" pitchFamily="2" charset="-122"/>
                <a:cs typeface="Arial" panose="020B0604020202020204" pitchFamily="34" charset="0"/>
              </a:rPr>
              <a:t>Về kiến thức:</a:t>
            </a:r>
            <a:r>
              <a:rPr lang="pl-PL" dirty="0">
                <a:solidFill>
                  <a:srgbClr val="000000"/>
                </a:solidFill>
                <a:latin typeface="Arial" panose="020B0604020202020204" pitchFamily="34" charset="0"/>
                <a:ea typeface="SimSun" panose="02010600030101010101" pitchFamily="2" charset="-122"/>
                <a:cs typeface="Arial" panose="020B0604020202020204" pitchFamily="34" charset="0"/>
              </a:rPr>
              <a:t> Trình bày </a:t>
            </a:r>
            <a:r>
              <a:rPr lang="vi-VN" dirty="0">
                <a:solidFill>
                  <a:srgbClr val="000000"/>
                </a:solidFill>
                <a:latin typeface="Arial" panose="020B0604020202020204" pitchFamily="34" charset="0"/>
                <a:ea typeface="SimSun" panose="02010600030101010101" pitchFamily="2" charset="-122"/>
                <a:cs typeface="Arial" panose="020B0604020202020204" pitchFamily="34" charset="0"/>
              </a:rPr>
              <a:t>được </a:t>
            </a:r>
            <a:r>
              <a:rPr lang="pl-PL" dirty="0">
                <a:solidFill>
                  <a:srgbClr val="000000"/>
                </a:solidFill>
                <a:latin typeface="Arial" panose="020B0604020202020204" pitchFamily="34" charset="0"/>
                <a:ea typeface="SimSun" panose="02010600030101010101" pitchFamily="2" charset="-122"/>
                <a:cs typeface="Arial" panose="020B0604020202020204" pitchFamily="34" charset="0"/>
              </a:rPr>
              <a:t>t</a:t>
            </a:r>
            <a:r>
              <a:rPr lang="vi-VN" dirty="0">
                <a:solidFill>
                  <a:srgbClr val="000000"/>
                </a:solidFill>
                <a:latin typeface="Arial" panose="020B0604020202020204" pitchFamily="34" charset="0"/>
                <a:ea typeface="SimSun" panose="02010600030101010101" pitchFamily="2" charset="-122"/>
                <a:cs typeface="Arial" panose="020B0604020202020204" pitchFamily="34" charset="0"/>
              </a:rPr>
              <a:t>ầm quan trọng</a:t>
            </a:r>
            <a:r>
              <a:rPr lang="en-US" dirty="0">
                <a:solidFill>
                  <a:srgbClr val="000000"/>
                </a:solidFill>
                <a:latin typeface="Arial" panose="020B0604020202020204" pitchFamily="34" charset="0"/>
                <a:ea typeface="SimSun" panose="02010600030101010101" pitchFamily="2" charset="-122"/>
                <a:cs typeface="Arial" panose="020B0604020202020204" pitchFamily="34" charset="0"/>
              </a:rPr>
              <a:t>, </a:t>
            </a:r>
            <a:r>
              <a:rPr lang="vi-VN" dirty="0">
                <a:solidFill>
                  <a:srgbClr val="000000"/>
                </a:solidFill>
                <a:latin typeface="Arial" panose="020B0604020202020204" pitchFamily="34" charset="0"/>
                <a:ea typeface="SimSun" panose="02010600030101010101" pitchFamily="2" charset="-122"/>
                <a:cs typeface="Arial" panose="020B0604020202020204" pitchFamily="34" charset="0"/>
              </a:rPr>
              <a:t>quan điểm và phương hướng của Đảng về phát huy sức mạnh của khối đại đoàn kết toàn dân tộc trong xây dựng và bảo vệ tổ quốc</a:t>
            </a:r>
            <a:r>
              <a:rPr lang="en-US" dirty="0">
                <a:solidFill>
                  <a:srgbClr val="000000"/>
                </a:solidFill>
                <a:latin typeface="Arial" panose="020B0604020202020204" pitchFamily="34" charset="0"/>
                <a:ea typeface="SimSun" panose="02010600030101010101" pitchFamily="2" charset="-122"/>
                <a:cs typeface="Arial" panose="020B0604020202020204" pitchFamily="34" charset="0"/>
              </a:rPr>
              <a:t>.</a:t>
            </a:r>
            <a:endParaRPr lang="en-US" b="1" dirty="0">
              <a:latin typeface="Arial" panose="020B0604020202020204" pitchFamily="34" charset="0"/>
              <a:ea typeface="SimSun" panose="02010600030101010101" pitchFamily="2" charset="-122"/>
              <a:cs typeface="Arial" panose="020B0604020202020204" pitchFamily="34" charset="0"/>
            </a:endParaRPr>
          </a:p>
          <a:p>
            <a:pPr marL="380990" indent="-380990" algn="just">
              <a:lnSpc>
                <a:spcPct val="150000"/>
              </a:lnSpc>
              <a:buFontTx/>
              <a:buChar char="-"/>
              <a:tabLst>
                <a:tab pos="7010225" algn="l"/>
              </a:tabLst>
            </a:pPr>
            <a:r>
              <a:rPr lang="pl-PL" b="1" dirty="0">
                <a:latin typeface="Arial" panose="020B0604020202020204" pitchFamily="34" charset="0"/>
                <a:ea typeface="Times New Roman" panose="02020603050405020304" pitchFamily="18" charset="0"/>
                <a:cs typeface="Arial" panose="020B0604020202020204" pitchFamily="34" charset="0"/>
              </a:rPr>
              <a:t>Về kỹ năng: </a:t>
            </a:r>
            <a:r>
              <a:rPr lang="pl-PL" dirty="0">
                <a:latin typeface="Arial" panose="020B0604020202020204" pitchFamily="34" charset="0"/>
                <a:ea typeface="Times New Roman" panose="02020603050405020304" pitchFamily="18" charset="0"/>
                <a:cs typeface="Arial" panose="020B0604020202020204" pitchFamily="34" charset="0"/>
              </a:rPr>
              <a:t>Vận dụng được các kiến thức đã học vào trong học tập và cuộc sống của bản thân để góp phần xây dựng và phát huy khối đại đoàn kết của toàn dân tộc.</a:t>
            </a:r>
            <a:endParaRPr lang="en-US" dirty="0">
              <a:latin typeface="Arial" panose="020B0604020202020204" pitchFamily="34" charset="0"/>
              <a:ea typeface="Times New Roman" panose="02020603050405020304" pitchFamily="18" charset="0"/>
              <a:cs typeface="Arial" panose="020B0604020202020204" pitchFamily="34" charset="0"/>
            </a:endParaRPr>
          </a:p>
          <a:p>
            <a:pPr marL="344488" indent="-344488" algn="just">
              <a:lnSpc>
                <a:spcPct val="150000"/>
              </a:lnSpc>
              <a:buNone/>
              <a:tabLst>
                <a:tab pos="7010225" algn="l"/>
              </a:tabLst>
            </a:pPr>
            <a:r>
              <a:rPr lang="pl-PL" b="1" dirty="0">
                <a:latin typeface="Arial" panose="020B0604020202020204" pitchFamily="34" charset="0"/>
                <a:ea typeface="Times New Roman" panose="02020603050405020304" pitchFamily="18" charset="0"/>
                <a:cs typeface="Arial" panose="020B0604020202020204" pitchFamily="34" charset="0"/>
              </a:rPr>
              <a:t>- </a:t>
            </a:r>
            <a:r>
              <a:rPr lang="en-US" b="1" dirty="0">
                <a:latin typeface="Arial" panose="020B0604020202020204" pitchFamily="34" charset="0"/>
                <a:ea typeface="Times New Roman" panose="02020603050405020304" pitchFamily="18" charset="0"/>
                <a:cs typeface="Arial" panose="020B0604020202020204" pitchFamily="34" charset="0"/>
              </a:rPr>
              <a:t>  </a:t>
            </a:r>
            <a:r>
              <a:rPr lang="pl-PL" b="1" dirty="0">
                <a:latin typeface="Arial" panose="020B0604020202020204" pitchFamily="34" charset="0"/>
                <a:ea typeface="Times New Roman" panose="02020603050405020304" pitchFamily="18" charset="0"/>
                <a:cs typeface="Arial" panose="020B0604020202020204" pitchFamily="34" charset="0"/>
              </a:rPr>
              <a:t>Về năng lực tự chủ và trách nhiệm:</a:t>
            </a:r>
            <a:r>
              <a:rPr lang="en-US" b="1" dirty="0">
                <a:latin typeface="Arial" panose="020B0604020202020204" pitchFamily="34" charset="0"/>
                <a:ea typeface="Times New Roman" panose="02020603050405020304" pitchFamily="18" charset="0"/>
                <a:cs typeface="Arial" panose="020B0604020202020204" pitchFamily="34" charset="0"/>
              </a:rPr>
              <a:t> </a:t>
            </a:r>
            <a:r>
              <a:rPr lang="vi-VN" dirty="0">
                <a:latin typeface="Arial" panose="020B0604020202020204" pitchFamily="34" charset="0"/>
                <a:ea typeface="Times New Roman" panose="02020603050405020304" pitchFamily="18" charset="0"/>
                <a:cs typeface="Arial" panose="020B0604020202020204" pitchFamily="34" charset="0"/>
              </a:rPr>
              <a:t>Khẳng định được tầm quan trọng và thực hiện tốt vai trò của cá nhân trong xây dựng khối đại đoàn kết toàn dân tộc trong xây dựng và bảo vệ Tổ quốc.</a:t>
            </a:r>
            <a:endParaRPr lang="en-US" dirty="0">
              <a:latin typeface="Arial" panose="020B0604020202020204" pitchFamily="34" charset="0"/>
              <a:ea typeface="Times New Roman" panose="02020603050405020304" pitchFamily="18" charset="0"/>
              <a:cs typeface="Arial" panose="020B0604020202020204" pitchFamily="34" charset="0"/>
            </a:endParaRPr>
          </a:p>
          <a:p>
            <a:pPr>
              <a:lnSpc>
                <a:spcPct val="150000"/>
              </a:lnSpc>
            </a:pP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11643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up)">
                                      <p:cBhvr>
                                        <p:cTn id="7" dur="500"/>
                                        <p:tgtEl>
                                          <p:spTgt spid="7">
                                            <p:txEl>
                                              <p:pRg st="0" end="0"/>
                                            </p:txEl>
                                          </p:spTgt>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animEffect transition="in" filter="wipe(up)">
                                      <p:cBhvr>
                                        <p:cTn id="11" dur="500"/>
                                        <p:tgtEl>
                                          <p:spTgt spid="7">
                                            <p:txEl>
                                              <p:pRg st="1" end="1"/>
                                            </p:txEl>
                                          </p:spTgt>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animEffect transition="in" filter="wipe(up)">
                                      <p:cBhvr>
                                        <p:cTn id="15" dur="500"/>
                                        <p:tgtEl>
                                          <p:spTgt spid="7">
                                            <p:txEl>
                                              <p:pRg st="2" end="2"/>
                                            </p:txEl>
                                          </p:spTgt>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animEffect transition="in" filter="wipe(up)">
                                      <p:cBhvr>
                                        <p:cTn id="19"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E456B-34B4-56FC-32E6-9962D86822F4}"/>
              </a:ext>
            </a:extLst>
          </p:cNvPr>
          <p:cNvSpPr>
            <a:spLocks noGrp="1"/>
          </p:cNvSpPr>
          <p:nvPr>
            <p:ph type="title"/>
          </p:nvPr>
        </p:nvSpPr>
        <p:spPr>
          <a:xfrm>
            <a:off x="2504048" y="1"/>
            <a:ext cx="9687951" cy="935502"/>
          </a:xfrm>
        </p:spPr>
        <p:txBody>
          <a:bodyPr/>
          <a:lstStyle/>
          <a:p>
            <a:pPr>
              <a:lnSpc>
                <a:spcPct val="150000"/>
              </a:lnSpc>
            </a:pPr>
            <a:r>
              <a:rPr lang="en-US" dirty="0">
                <a:latin typeface="Arial" panose="020B0604020202020204" pitchFamily="34" charset="0"/>
                <a:cs typeface="Arial" panose="020B0604020202020204" pitchFamily="34" charset="0"/>
              </a:rPr>
              <a:t>NỘI DUNG</a:t>
            </a:r>
          </a:p>
        </p:txBody>
      </p:sp>
      <p:sp>
        <p:nvSpPr>
          <p:cNvPr id="3" name="Text Placeholder 2">
            <a:extLst>
              <a:ext uri="{FF2B5EF4-FFF2-40B4-BE49-F238E27FC236}">
                <a16:creationId xmlns:a16="http://schemas.microsoft.com/office/drawing/2014/main" id="{E0B1E9BF-5000-9086-0964-99385D55139E}"/>
              </a:ext>
            </a:extLst>
          </p:cNvPr>
          <p:cNvSpPr>
            <a:spLocks noGrp="1"/>
          </p:cNvSpPr>
          <p:nvPr>
            <p:ph type="body" idx="1"/>
          </p:nvPr>
        </p:nvSpPr>
        <p:spPr>
          <a:xfrm>
            <a:off x="155080" y="914402"/>
            <a:ext cx="11881840" cy="5421531"/>
          </a:xfrm>
        </p:spPr>
        <p:txBody>
          <a:bodyPr/>
          <a:lstStyle/>
          <a:p>
            <a:pPr marL="0" indent="0" algn="just">
              <a:lnSpc>
                <a:spcPct val="115000"/>
              </a:lnSpc>
              <a:buFont typeface="+mj-lt"/>
              <a:buAutoNum type="arabicPeriod"/>
              <a:tabLst>
                <a:tab pos="7010225" algn="l"/>
              </a:tabLst>
            </a:pPr>
            <a:r>
              <a:rPr lang="en-US" b="1" dirty="0">
                <a:solidFill>
                  <a:srgbClr val="000000"/>
                </a:solidFill>
                <a:effectLst/>
                <a:latin typeface="Arial" panose="020B0604020202020204" pitchFamily="34" charset="0"/>
                <a:ea typeface="SimSun" panose="02010600030101010101" pitchFamily="2" charset="-122"/>
                <a:cs typeface="Arial" panose="020B0604020202020204" pitchFamily="34" charset="0"/>
              </a:rPr>
              <a:t> </a:t>
            </a:r>
            <a:r>
              <a:rPr lang="pl-PL" b="1" dirty="0">
                <a:solidFill>
                  <a:srgbClr val="000000"/>
                </a:solidFill>
                <a:effectLst/>
                <a:latin typeface="Arial" panose="020B0604020202020204" pitchFamily="34" charset="0"/>
                <a:ea typeface="SimSun" panose="02010600030101010101" pitchFamily="2" charset="-122"/>
                <a:cs typeface="Arial" panose="020B0604020202020204" pitchFamily="34" charset="0"/>
              </a:rPr>
              <a:t>TẦM QUAN TRỌNG CỦA ĐẠI ĐOÀN KẾT TOÀN DÂN TỘC TRONG XÂY DỰNG VÀ BẢO VỆ TỔ QUỐC</a:t>
            </a:r>
            <a:endParaRPr lang="en-US" b="1" dirty="0">
              <a:latin typeface="Arial" panose="020B0604020202020204" pitchFamily="34" charset="0"/>
              <a:ea typeface="SimSun" panose="02010600030101010101" pitchFamily="2" charset="-122"/>
              <a:cs typeface="Arial" panose="020B0604020202020204" pitchFamily="34" charset="0"/>
            </a:endParaRPr>
          </a:p>
          <a:p>
            <a:pPr marL="914400" indent="-512763" algn="just">
              <a:lnSpc>
                <a:spcPct val="100000"/>
              </a:lnSpc>
              <a:buNone/>
              <a:tabLst>
                <a:tab pos="7010225" algn="l"/>
              </a:tabLst>
            </a:pPr>
            <a:r>
              <a:rPr lang="en-US" dirty="0">
                <a:latin typeface="Arial" panose="020B0604020202020204" pitchFamily="34" charset="0"/>
                <a:ea typeface="SimSun" panose="02010600030101010101" pitchFamily="2" charset="-122"/>
                <a:cs typeface="Arial" panose="020B0604020202020204" pitchFamily="34" charset="0"/>
              </a:rPr>
              <a:t>1.1 </a:t>
            </a:r>
            <a:r>
              <a:rPr lang="pl-PL" dirty="0">
                <a:latin typeface="Arial" panose="020B0604020202020204" pitchFamily="34" charset="0"/>
                <a:ea typeface="SimSun" panose="02010600030101010101" pitchFamily="2" charset="-122"/>
                <a:cs typeface="Arial" panose="020B0604020202020204" pitchFamily="34" charset="0"/>
              </a:rPr>
              <a:t>Cơ sở lý luận của đường lối, chính sách đại đoàn kết toàn dân tộc trong xây dựng và bảo vệ Tổ quốc</a:t>
            </a:r>
            <a:endParaRPr lang="en-US" dirty="0">
              <a:latin typeface="Arial" panose="020B0604020202020204" pitchFamily="34" charset="0"/>
              <a:ea typeface="SimSun" panose="02010600030101010101" pitchFamily="2" charset="-122"/>
              <a:cs typeface="Arial" panose="020B0604020202020204" pitchFamily="34" charset="0"/>
            </a:endParaRPr>
          </a:p>
          <a:p>
            <a:pPr marL="914400" indent="-512763" algn="just">
              <a:lnSpc>
                <a:spcPct val="100000"/>
              </a:lnSpc>
              <a:buNone/>
              <a:tabLst>
                <a:tab pos="7010225" algn="l"/>
              </a:tabLst>
            </a:pPr>
            <a:r>
              <a:rPr lang="en-US" dirty="0">
                <a:latin typeface="Arial" panose="020B0604020202020204" pitchFamily="34" charset="0"/>
                <a:ea typeface="SimSun" panose="02010600030101010101" pitchFamily="2" charset="-122"/>
                <a:cs typeface="Arial" panose="020B0604020202020204" pitchFamily="34" charset="0"/>
              </a:rPr>
              <a:t>1.2 </a:t>
            </a:r>
            <a:r>
              <a:rPr lang="pl-PL" dirty="0">
                <a:latin typeface="Arial" panose="020B0604020202020204" pitchFamily="34" charset="0"/>
                <a:ea typeface="SimSun" panose="02010600030101010101" pitchFamily="2" charset="-122"/>
                <a:cs typeface="Arial" panose="020B0604020202020204" pitchFamily="34" charset="0"/>
              </a:rPr>
              <a:t>Cơ sở thực tiễn của đường lối, chính sách đại đoàn kết toàn dân tộc trong xây dựng và bảo vệ Tổ quốc</a:t>
            </a:r>
            <a:endParaRPr lang="en-US" dirty="0">
              <a:latin typeface="Arial" panose="020B0604020202020204" pitchFamily="34" charset="0"/>
              <a:ea typeface="SimSun" panose="02010600030101010101" pitchFamily="2" charset="-122"/>
              <a:cs typeface="Arial" panose="020B0604020202020204" pitchFamily="34" charset="0"/>
            </a:endParaRPr>
          </a:p>
          <a:p>
            <a:pPr marL="0" indent="0" algn="just">
              <a:lnSpc>
                <a:spcPct val="115000"/>
              </a:lnSpc>
              <a:buNone/>
              <a:tabLst>
                <a:tab pos="7010225" algn="l"/>
              </a:tabLst>
            </a:pPr>
            <a:r>
              <a:rPr lang="en-US" b="1" dirty="0">
                <a:solidFill>
                  <a:srgbClr val="000000"/>
                </a:solidFill>
                <a:latin typeface="Arial" panose="020B0604020202020204" pitchFamily="34" charset="0"/>
                <a:ea typeface="SimSun" panose="02010600030101010101" pitchFamily="2" charset="-122"/>
                <a:cs typeface="Arial" panose="020B0604020202020204" pitchFamily="34" charset="0"/>
              </a:rPr>
              <a:t>2. </a:t>
            </a:r>
            <a:r>
              <a:rPr lang="vi-VN" b="1" dirty="0">
                <a:solidFill>
                  <a:srgbClr val="000000"/>
                </a:solidFill>
                <a:latin typeface="Arial" panose="020B0604020202020204" pitchFamily="34" charset="0"/>
                <a:ea typeface="SimSun" panose="02010600030101010101" pitchFamily="2" charset="-122"/>
                <a:cs typeface="Arial" panose="020B0604020202020204" pitchFamily="34" charset="0"/>
              </a:rPr>
              <a:t>QUAN ĐIỂM VÀ PHƯƠNG HƯỚNG CỦA ĐẢNG VỀ PHÁT HUY SỨC MẠNH CỦA KHỐI ĐẠI ĐOÀN KẾT TOÀN DÂN TỘC TRONG XÂY DỰNG VÀ BẢO VỆ TỔ QUỐC</a:t>
            </a:r>
            <a:endParaRPr lang="en-US" b="1" dirty="0">
              <a:solidFill>
                <a:srgbClr val="000000"/>
              </a:solidFill>
              <a:latin typeface="Arial" panose="020B0604020202020204" pitchFamily="34" charset="0"/>
              <a:ea typeface="SimSun" panose="02010600030101010101" pitchFamily="2" charset="-122"/>
              <a:cs typeface="Arial" panose="020B0604020202020204" pitchFamily="34" charset="0"/>
            </a:endParaRPr>
          </a:p>
          <a:p>
            <a:pPr marL="914400" indent="-512763">
              <a:lnSpc>
                <a:spcPct val="100000"/>
              </a:lnSpc>
              <a:buNone/>
            </a:pPr>
            <a:r>
              <a:rPr lang="en-US" dirty="0">
                <a:solidFill>
                  <a:srgbClr val="000000"/>
                </a:solidFill>
                <a:highlight>
                  <a:srgbClr val="FFFFFF"/>
                </a:highlight>
                <a:latin typeface="Arial" panose="020B0604020202020204" pitchFamily="34" charset="0"/>
                <a:ea typeface="Times New Roman" panose="02020603050405020304" pitchFamily="18" charset="0"/>
                <a:cs typeface="Arial" panose="020B0604020202020204" pitchFamily="34" charset="0"/>
              </a:rPr>
              <a:t>2.1 </a:t>
            </a:r>
            <a:r>
              <a:rPr lang="vi-VN" dirty="0">
                <a:solidFill>
                  <a:srgbClr val="000000"/>
                </a:solidFill>
                <a:highlight>
                  <a:srgbClr val="FFFFFF"/>
                </a:highlight>
                <a:latin typeface="Arial" panose="020B0604020202020204" pitchFamily="34" charset="0"/>
                <a:ea typeface="Times New Roman" panose="02020603050405020304" pitchFamily="18" charset="0"/>
                <a:cs typeface="Arial" panose="020B0604020202020204" pitchFamily="34" charset="0"/>
              </a:rPr>
              <a:t>Quan điểm của Đảng về đại đoàn kết </a:t>
            </a:r>
            <a:r>
              <a:rPr lang="vi-VN" dirty="0">
                <a:latin typeface="Arial" panose="020B0604020202020204" pitchFamily="34" charset="0"/>
                <a:ea typeface="Times New Roman" panose="02020603050405020304" pitchFamily="18" charset="0"/>
                <a:cs typeface="Arial" panose="020B0604020202020204" pitchFamily="34" charset="0"/>
              </a:rPr>
              <a:t>toàn dân tộc trong xây dựng và bảo vệ </a:t>
            </a:r>
            <a:r>
              <a:rPr lang="en-US" dirty="0">
                <a:latin typeface="Arial" panose="020B0604020202020204" pitchFamily="34" charset="0"/>
                <a:ea typeface="Times New Roman" panose="02020603050405020304" pitchFamily="18" charset="0"/>
                <a:cs typeface="Arial" panose="020B0604020202020204" pitchFamily="34" charset="0"/>
              </a:rPr>
              <a:t> </a:t>
            </a:r>
            <a:r>
              <a:rPr lang="vi-VN" dirty="0">
                <a:latin typeface="Arial" panose="020B0604020202020204" pitchFamily="34" charset="0"/>
                <a:ea typeface="Times New Roman" panose="02020603050405020304" pitchFamily="18" charset="0"/>
                <a:cs typeface="Arial" panose="020B0604020202020204" pitchFamily="34" charset="0"/>
              </a:rPr>
              <a:t>Tổ quốc</a:t>
            </a:r>
            <a:endParaRPr lang="en-US" dirty="0">
              <a:latin typeface="Arial" panose="020B0604020202020204" pitchFamily="34" charset="0"/>
              <a:ea typeface="Times New Roman" panose="02020603050405020304" pitchFamily="18" charset="0"/>
              <a:cs typeface="Arial" panose="020B0604020202020204" pitchFamily="34" charset="0"/>
            </a:endParaRPr>
          </a:p>
          <a:p>
            <a:pPr marL="914400" indent="-512763">
              <a:lnSpc>
                <a:spcPct val="100000"/>
              </a:lnSpc>
              <a:buNone/>
            </a:pPr>
            <a:r>
              <a:rPr lang="en-US" dirty="0">
                <a:latin typeface="Arial" panose="020B0604020202020204" pitchFamily="34" charset="0"/>
                <a:ea typeface="SimSun" panose="02010600030101010101" pitchFamily="2" charset="-122"/>
                <a:cs typeface="Arial" panose="020B0604020202020204" pitchFamily="34" charset="0"/>
              </a:rPr>
              <a:t>2.2 </a:t>
            </a:r>
            <a:r>
              <a:rPr lang="pl-PL" dirty="0">
                <a:solidFill>
                  <a:srgbClr val="000000"/>
                </a:solidFill>
                <a:highlight>
                  <a:srgbClr val="FFFFFF"/>
                </a:highlight>
                <a:latin typeface="Arial" panose="020B0604020202020204" pitchFamily="34" charset="0"/>
                <a:ea typeface="SimSun" panose="02010600030101010101" pitchFamily="2" charset="-122"/>
                <a:cs typeface="Arial" panose="020B0604020202020204" pitchFamily="34" charset="0"/>
              </a:rPr>
              <a:t>P</a:t>
            </a:r>
            <a:r>
              <a:rPr lang="vi-VN" dirty="0">
                <a:solidFill>
                  <a:srgbClr val="000000"/>
                </a:solidFill>
                <a:highlight>
                  <a:srgbClr val="FFFFFF"/>
                </a:highlight>
                <a:latin typeface="Arial" panose="020B0604020202020204" pitchFamily="34" charset="0"/>
                <a:ea typeface="SimSun" panose="02010600030101010101" pitchFamily="2" charset="-122"/>
                <a:cs typeface="Arial" panose="020B0604020202020204" pitchFamily="34" charset="0"/>
              </a:rPr>
              <a:t>hương hướng</a:t>
            </a:r>
            <a:r>
              <a:rPr lang="pl-PL" dirty="0">
                <a:solidFill>
                  <a:srgbClr val="000000"/>
                </a:solidFill>
                <a:highlight>
                  <a:srgbClr val="FFFFFF"/>
                </a:highlight>
                <a:latin typeface="Arial" panose="020B0604020202020204" pitchFamily="34" charset="0"/>
                <a:ea typeface="SimSun" panose="02010600030101010101" pitchFamily="2" charset="-122"/>
                <a:cs typeface="Arial" panose="020B0604020202020204" pitchFamily="34" charset="0"/>
              </a:rPr>
              <a:t> và giải pháp </a:t>
            </a:r>
            <a:r>
              <a:rPr lang="pl-PL" dirty="0">
                <a:latin typeface="Arial" panose="020B0604020202020204" pitchFamily="34" charset="0"/>
                <a:ea typeface="SimSun" panose="02010600030101010101" pitchFamily="2" charset="-122"/>
                <a:cs typeface="Arial" panose="020B0604020202020204" pitchFamily="34" charset="0"/>
              </a:rPr>
              <a:t>phát huy sức mạnh đại đoàn kết toàn dân tộc trong xây dựng và bảo vệ Tổ quốc</a:t>
            </a:r>
            <a:endParaRPr lang="en-US" dirty="0">
              <a:latin typeface="Arial" panose="020B0604020202020204" pitchFamily="34" charset="0"/>
              <a:ea typeface="SimSun" panose="02010600030101010101" pitchFamily="2" charset="-122"/>
              <a:cs typeface="Arial" panose="020B0604020202020204" pitchFamily="34" charset="0"/>
            </a:endParaRPr>
          </a:p>
          <a:p>
            <a:pPr marL="152396" indent="0">
              <a:buNone/>
            </a:pPr>
            <a:endParaRPr lang="en-US" b="1" dirty="0">
              <a:latin typeface="Arial" panose="020B0604020202020204" pitchFamily="34" charset="0"/>
              <a:ea typeface="SimSun" panose="02010600030101010101" pitchFamily="2" charset="-122"/>
              <a:cs typeface="Arial" panose="020B0604020202020204" pitchFamily="34" charset="0"/>
            </a:endParaRPr>
          </a:p>
          <a:p>
            <a:pPr marL="609585" lvl="1" indent="0" algn="just">
              <a:lnSpc>
                <a:spcPct val="115000"/>
              </a:lnSpc>
              <a:spcBef>
                <a:spcPts val="800"/>
              </a:spcBef>
              <a:buNone/>
              <a:tabLst>
                <a:tab pos="7010225" algn="l"/>
              </a:tabLst>
            </a:pPr>
            <a:endParaRPr lang="en-US" b="1" dirty="0">
              <a:latin typeface="Arial" panose="020B0604020202020204" pitchFamily="34" charset="0"/>
              <a:ea typeface="SimSun" panose="02010600030101010101" pitchFamily="2" charset="-122"/>
              <a:cs typeface="Arial" panose="020B0604020202020204" pitchFamily="34" charset="0"/>
            </a:endParaRPr>
          </a:p>
          <a:p>
            <a:pPr marL="152396" indent="0">
              <a:buNone/>
            </a:pP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819341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up)">
                                      <p:cBhvr>
                                        <p:cTn id="7" dur="500"/>
                                        <p:tgtEl>
                                          <p:spTgt spid="3">
                                            <p:txEl>
                                              <p:pRg st="0" end="0"/>
                                            </p:txEl>
                                          </p:spTgt>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wipe(up)">
                                      <p:cBhvr>
                                        <p:cTn id="11" dur="500"/>
                                        <p:tgtEl>
                                          <p:spTgt spid="3">
                                            <p:txEl>
                                              <p:pRg st="1" end="1"/>
                                            </p:txEl>
                                          </p:spTgt>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up)">
                                      <p:cBhvr>
                                        <p:cTn id="15" dur="500"/>
                                        <p:tgtEl>
                                          <p:spTgt spid="3">
                                            <p:txEl>
                                              <p:pRg st="2" end="2"/>
                                            </p:txEl>
                                          </p:spTgt>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wipe(up)">
                                      <p:cBhvr>
                                        <p:cTn id="19" dur="500"/>
                                        <p:tgtEl>
                                          <p:spTgt spid="3">
                                            <p:txEl>
                                              <p:pRg st="3" end="3"/>
                                            </p:txEl>
                                          </p:spTgt>
                                        </p:tgtEl>
                                      </p:cBhvr>
                                    </p:animEffect>
                                  </p:childTnLst>
                                </p:cTn>
                              </p:par>
                            </p:childTnLst>
                          </p:cTn>
                        </p:par>
                        <p:par>
                          <p:cTn id="20" fill="hold">
                            <p:stCondLst>
                              <p:cond delay="2000"/>
                            </p:stCondLst>
                            <p:childTnLst>
                              <p:par>
                                <p:cTn id="21" presetID="22" presetClass="entr" presetSubtype="1"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up)">
                                      <p:cBhvr>
                                        <p:cTn id="23" dur="500"/>
                                        <p:tgtEl>
                                          <p:spTgt spid="3">
                                            <p:txEl>
                                              <p:pRg st="4" end="4"/>
                                            </p:txEl>
                                          </p:spTgt>
                                        </p:tgtEl>
                                      </p:cBhvr>
                                    </p:animEffect>
                                  </p:childTnLst>
                                </p:cTn>
                              </p:par>
                            </p:childTnLst>
                          </p:cTn>
                        </p:par>
                        <p:par>
                          <p:cTn id="24" fill="hold">
                            <p:stCondLst>
                              <p:cond delay="2500"/>
                            </p:stCondLst>
                            <p:childTnLst>
                              <p:par>
                                <p:cTn id="25" presetID="22" presetClass="entr" presetSubtype="1"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ipe(up)">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7E75DE2-C5FF-C4E3-EBE4-AB014F5F1868}"/>
              </a:ext>
            </a:extLst>
          </p:cNvPr>
          <p:cNvSpPr>
            <a:spLocks noGrp="1"/>
          </p:cNvSpPr>
          <p:nvPr>
            <p:ph type="title"/>
          </p:nvPr>
        </p:nvSpPr>
        <p:spPr>
          <a:xfrm>
            <a:off x="2538215" y="23735"/>
            <a:ext cx="9488658" cy="849433"/>
          </a:xfrm>
          <a:prstGeom prst="rect">
            <a:avLst/>
          </a:prstGeom>
        </p:spPr>
        <p:txBody>
          <a:bodyPr wrap="square">
            <a:spAutoFit/>
          </a:bodyPr>
          <a:lstStyle/>
          <a:p>
            <a:pPr marL="625475" indent="-625475" algn="just"/>
            <a:r>
              <a:rPr lang="en-US" dirty="0">
                <a:latin typeface="Arial" panose="020B0604020202020204" pitchFamily="34" charset="0"/>
                <a:ea typeface="Times New Roman" panose="02020603050405020304" pitchFamily="18" charset="0"/>
                <a:cs typeface="Arial" panose="020B0604020202020204" pitchFamily="34" charset="0"/>
              </a:rPr>
              <a:t>1.1 </a:t>
            </a:r>
            <a:r>
              <a:rPr lang="en-US" dirty="0" err="1">
                <a:latin typeface="Arial" panose="020B0604020202020204" pitchFamily="34" charset="0"/>
                <a:ea typeface="Times New Roman" panose="02020603050405020304" pitchFamily="18" charset="0"/>
                <a:cs typeface="Arial" panose="020B0604020202020204" pitchFamily="34" charset="0"/>
              </a:rPr>
              <a:t>Cơ</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sở</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lý</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luận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của</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đường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lối</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chính</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sách</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đại</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đoàn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kết</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toàn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dân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tộc</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trong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xây</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dựng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và</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bảo</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vệ</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Tổ</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quốc</a:t>
            </a:r>
            <a:endParaRPr lang="en-US" dirty="0">
              <a:latin typeface="Arial" panose="020B0604020202020204" pitchFamily="34" charset="0"/>
              <a:ea typeface="Times New Roman" panose="02020603050405020304" pitchFamily="18" charset="0"/>
              <a:cs typeface="Arial" panose="020B0604020202020204" pitchFamily="34" charset="0"/>
            </a:endParaRPr>
          </a:p>
        </p:txBody>
      </p:sp>
      <p:grpSp>
        <p:nvGrpSpPr>
          <p:cNvPr id="4" name="Group 3">
            <a:extLst>
              <a:ext uri="{FF2B5EF4-FFF2-40B4-BE49-F238E27FC236}">
                <a16:creationId xmlns:a16="http://schemas.microsoft.com/office/drawing/2014/main" id="{554AB0F3-9D99-1F2C-1133-A0C115588754}"/>
              </a:ext>
            </a:extLst>
          </p:cNvPr>
          <p:cNvGrpSpPr/>
          <p:nvPr/>
        </p:nvGrpSpPr>
        <p:grpSpPr>
          <a:xfrm>
            <a:off x="1315342" y="1516327"/>
            <a:ext cx="9561315" cy="4406964"/>
            <a:chOff x="1288953" y="1579632"/>
            <a:chExt cx="9561315" cy="4406964"/>
          </a:xfrm>
        </p:grpSpPr>
        <p:sp>
          <p:nvSpPr>
            <p:cNvPr id="7" name="Rectangle 6">
              <a:extLst>
                <a:ext uri="{FF2B5EF4-FFF2-40B4-BE49-F238E27FC236}">
                  <a16:creationId xmlns:a16="http://schemas.microsoft.com/office/drawing/2014/main" id="{EC614E3F-C314-6F78-752B-17CA3F814EFF}"/>
                </a:ext>
              </a:extLst>
            </p:cNvPr>
            <p:cNvSpPr/>
            <p:nvPr/>
          </p:nvSpPr>
          <p:spPr>
            <a:xfrm>
              <a:off x="2848429" y="1579632"/>
              <a:ext cx="6495143" cy="461665"/>
            </a:xfrm>
            <a:prstGeom prst="rect">
              <a:avLst/>
            </a:prstGeom>
            <a:solidFill>
              <a:schemeClr val="bg1"/>
            </a:solidFill>
            <a:ln>
              <a:solidFill>
                <a:srgbClr val="0000FF"/>
              </a:solidFill>
            </a:ln>
          </p:spPr>
          <p:style>
            <a:lnRef idx="1">
              <a:schemeClr val="accent3"/>
            </a:lnRef>
            <a:fillRef idx="2">
              <a:schemeClr val="accent3"/>
            </a:fillRef>
            <a:effectRef idx="1">
              <a:schemeClr val="accent3"/>
            </a:effectRef>
            <a:fontRef idx="minor">
              <a:schemeClr val="dk1"/>
            </a:fontRef>
          </p:style>
          <p:txBody>
            <a:bodyPr wrap="square">
              <a:spAutoFit/>
            </a:bodyPr>
            <a:lstStyle/>
            <a:p>
              <a:pPr marL="457189" indent="-457189" algn="ctr">
                <a:buFont typeface="Wingdings" panose="05000000000000000000" pitchFamily="2" charset="2"/>
                <a:buChar char="v"/>
                <a:defRPr/>
              </a:pPr>
              <a:r>
                <a:rPr lang="en-US" sz="2400" b="1" dirty="0" err="1">
                  <a:solidFill>
                    <a:srgbClr val="000099"/>
                  </a:solidFill>
                  <a:latin typeface="Arial" panose="020B0604020202020204" pitchFamily="34" charset="0"/>
                  <a:cs typeface="Arial" panose="020B0604020202020204" pitchFamily="34" charset="0"/>
                </a:rPr>
                <a:t>Cơ</a:t>
              </a:r>
              <a:r>
                <a:rPr lang="en-US" sz="2400" b="1" dirty="0">
                  <a:solidFill>
                    <a:srgbClr val="000099"/>
                  </a:solidFill>
                  <a:latin typeface="Arial" panose="020B0604020202020204" pitchFamily="34" charset="0"/>
                  <a:cs typeface="Arial" panose="020B0604020202020204" pitchFamily="34" charset="0"/>
                </a:rPr>
                <a:t> </a:t>
              </a:r>
              <a:r>
                <a:rPr lang="en-US" sz="2400" b="1" dirty="0" err="1">
                  <a:solidFill>
                    <a:srgbClr val="000099"/>
                  </a:solidFill>
                  <a:latin typeface="Arial" panose="020B0604020202020204" pitchFamily="34" charset="0"/>
                  <a:cs typeface="Arial" panose="020B0604020202020204" pitchFamily="34" charset="0"/>
                </a:rPr>
                <a:t>sở</a:t>
              </a:r>
              <a:r>
                <a:rPr lang="en-US" sz="2400" b="1" dirty="0">
                  <a:solidFill>
                    <a:srgbClr val="000099"/>
                  </a:solidFill>
                  <a:latin typeface="Arial" panose="020B0604020202020204" pitchFamily="34" charset="0"/>
                  <a:cs typeface="Arial" panose="020B0604020202020204" pitchFamily="34" charset="0"/>
                </a:rPr>
                <a:t> </a:t>
              </a:r>
              <a:r>
                <a:rPr lang="en-US" sz="2400" b="1" dirty="0" err="1">
                  <a:solidFill>
                    <a:srgbClr val="000099"/>
                  </a:solidFill>
                  <a:latin typeface="Arial" panose="020B0604020202020204" pitchFamily="34" charset="0"/>
                  <a:cs typeface="Arial" panose="020B0604020202020204" pitchFamily="34" charset="0"/>
                </a:rPr>
                <a:t>lý</a:t>
              </a:r>
              <a:r>
                <a:rPr lang="en-US" sz="2400" b="1" dirty="0">
                  <a:solidFill>
                    <a:srgbClr val="000099"/>
                  </a:solidFill>
                  <a:latin typeface="Arial" panose="020B0604020202020204" pitchFamily="34" charset="0"/>
                  <a:cs typeface="Arial" panose="020B0604020202020204" pitchFamily="34" charset="0"/>
                </a:rPr>
                <a:t> </a:t>
              </a:r>
              <a:r>
                <a:rPr lang="en-US" sz="2400" b="1" dirty="0" err="1">
                  <a:solidFill>
                    <a:srgbClr val="000099"/>
                  </a:solidFill>
                  <a:latin typeface="Arial" panose="020B0604020202020204" pitchFamily="34" charset="0"/>
                  <a:cs typeface="Arial" panose="020B0604020202020204" pitchFamily="34" charset="0"/>
                </a:rPr>
                <a:t>luận</a:t>
              </a:r>
              <a:endParaRPr lang="en-US" sz="2400" dirty="0">
                <a:solidFill>
                  <a:srgbClr val="000099"/>
                </a:solidFill>
                <a:latin typeface="Arial" panose="020B0604020202020204" pitchFamily="34" charset="0"/>
                <a:cs typeface="Arial" panose="020B0604020202020204" pitchFamily="34" charset="0"/>
              </a:endParaRPr>
            </a:p>
          </p:txBody>
        </p:sp>
        <p:sp>
          <p:nvSpPr>
            <p:cNvPr id="8" name="Rounded Rectangle 8">
              <a:extLst>
                <a:ext uri="{FF2B5EF4-FFF2-40B4-BE49-F238E27FC236}">
                  <a16:creationId xmlns:a16="http://schemas.microsoft.com/office/drawing/2014/main" id="{342471FB-956D-ADBC-B7EB-36980243E8C9}"/>
                </a:ext>
              </a:extLst>
            </p:cNvPr>
            <p:cNvSpPr/>
            <p:nvPr/>
          </p:nvSpPr>
          <p:spPr>
            <a:xfrm>
              <a:off x="1288953" y="3343917"/>
              <a:ext cx="3457219" cy="2642679"/>
            </a:xfrm>
            <a:prstGeom prst="roundRect">
              <a:avLst/>
            </a:prstGeom>
            <a:solidFill>
              <a:schemeClr val="bg1"/>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b="1" dirty="0">
                  <a:solidFill>
                    <a:srgbClr val="000099"/>
                  </a:solidFill>
                  <a:latin typeface="Arial" panose="020B0604020202020204" pitchFamily="34" charset="0"/>
                  <a:cs typeface="Arial" panose="020B0604020202020204" pitchFamily="34" charset="0"/>
                </a:rPr>
                <a:t>Quan </a:t>
              </a:r>
              <a:r>
                <a:rPr lang="en-US" sz="2400" b="1" dirty="0" err="1">
                  <a:solidFill>
                    <a:srgbClr val="000099"/>
                  </a:solidFill>
                  <a:latin typeface="Arial" panose="020B0604020202020204" pitchFamily="34" charset="0"/>
                  <a:cs typeface="Arial" panose="020B0604020202020204" pitchFamily="34" charset="0"/>
                </a:rPr>
                <a:t>điểm</a:t>
              </a:r>
              <a:r>
                <a:rPr lang="en-US" sz="2400" b="1" dirty="0">
                  <a:solidFill>
                    <a:srgbClr val="000099"/>
                  </a:solidFill>
                  <a:latin typeface="Arial" panose="020B0604020202020204" pitchFamily="34" charset="0"/>
                  <a:cs typeface="Arial" panose="020B0604020202020204" pitchFamily="34" charset="0"/>
                </a:rPr>
                <a:t> </a:t>
              </a:r>
              <a:r>
                <a:rPr lang="en-US" sz="2400" b="1" dirty="0" err="1">
                  <a:solidFill>
                    <a:srgbClr val="000099"/>
                  </a:solidFill>
                  <a:latin typeface="Arial" panose="020B0604020202020204" pitchFamily="34" charset="0"/>
                  <a:cs typeface="Arial" panose="020B0604020202020204" pitchFamily="34" charset="0"/>
                </a:rPr>
                <a:t>của</a:t>
              </a:r>
              <a:r>
                <a:rPr lang="en-US" sz="2400" b="1" dirty="0">
                  <a:solidFill>
                    <a:srgbClr val="000099"/>
                  </a:solidFill>
                  <a:latin typeface="Arial" panose="020B0604020202020204" pitchFamily="34" charset="0"/>
                  <a:cs typeface="Arial" panose="020B0604020202020204" pitchFamily="34" charset="0"/>
                </a:rPr>
                <a:t> </a:t>
              </a:r>
              <a:r>
                <a:rPr lang="en-US" sz="2400" b="1" dirty="0" err="1">
                  <a:solidFill>
                    <a:srgbClr val="000099"/>
                  </a:solidFill>
                  <a:latin typeface="Arial" panose="020B0604020202020204" pitchFamily="34" charset="0"/>
                  <a:cs typeface="Arial" panose="020B0604020202020204" pitchFamily="34" charset="0"/>
                </a:rPr>
                <a:t>chủ</a:t>
              </a:r>
              <a:r>
                <a:rPr lang="en-US" sz="2400" b="1" dirty="0">
                  <a:solidFill>
                    <a:srgbClr val="000099"/>
                  </a:solidFill>
                  <a:latin typeface="Arial" panose="020B0604020202020204" pitchFamily="34" charset="0"/>
                  <a:cs typeface="Arial" panose="020B0604020202020204" pitchFamily="34" charset="0"/>
                </a:rPr>
                <a:t> </a:t>
              </a:r>
              <a:r>
                <a:rPr lang="en-US" sz="2400" b="1" dirty="0" err="1">
                  <a:solidFill>
                    <a:srgbClr val="000099"/>
                  </a:solidFill>
                  <a:latin typeface="Arial" panose="020B0604020202020204" pitchFamily="34" charset="0"/>
                  <a:cs typeface="Arial" panose="020B0604020202020204" pitchFamily="34" charset="0"/>
                </a:rPr>
                <a:t>nghĩa</a:t>
              </a:r>
              <a:r>
                <a:rPr lang="en-US" sz="2400" b="1" dirty="0">
                  <a:solidFill>
                    <a:srgbClr val="000099"/>
                  </a:solidFill>
                  <a:latin typeface="Arial" panose="020B0604020202020204" pitchFamily="34" charset="0"/>
                  <a:cs typeface="Arial" panose="020B0604020202020204" pitchFamily="34" charset="0"/>
                </a:rPr>
                <a:t> </a:t>
              </a:r>
              <a:r>
                <a:rPr lang="en-US" sz="2400" b="1" dirty="0" err="1">
                  <a:solidFill>
                    <a:srgbClr val="000099"/>
                  </a:solidFill>
                  <a:latin typeface="Arial" panose="020B0604020202020204" pitchFamily="34" charset="0"/>
                  <a:cs typeface="Arial" panose="020B0604020202020204" pitchFamily="34" charset="0"/>
                </a:rPr>
                <a:t>Mác</a:t>
              </a:r>
              <a:r>
                <a:rPr lang="en-US" sz="2400" b="1" dirty="0">
                  <a:solidFill>
                    <a:srgbClr val="000099"/>
                  </a:solidFill>
                  <a:latin typeface="Arial" panose="020B0604020202020204" pitchFamily="34" charset="0"/>
                  <a:cs typeface="Arial" panose="020B0604020202020204" pitchFamily="34" charset="0"/>
                </a:rPr>
                <a:t> - </a:t>
              </a:r>
              <a:r>
                <a:rPr lang="en-US" sz="2400" b="1" dirty="0" err="1">
                  <a:solidFill>
                    <a:srgbClr val="000099"/>
                  </a:solidFill>
                  <a:latin typeface="Arial" panose="020B0604020202020204" pitchFamily="34" charset="0"/>
                  <a:cs typeface="Arial" panose="020B0604020202020204" pitchFamily="34" charset="0"/>
                </a:rPr>
                <a:t>Lênin</a:t>
              </a:r>
              <a:endParaRPr lang="en-US" sz="2400" b="1" dirty="0">
                <a:solidFill>
                  <a:srgbClr val="000099"/>
                </a:solidFill>
                <a:latin typeface="Arial" panose="020B0604020202020204" pitchFamily="34" charset="0"/>
                <a:cs typeface="Arial" panose="020B0604020202020204" pitchFamily="34" charset="0"/>
              </a:endParaRPr>
            </a:p>
          </p:txBody>
        </p:sp>
        <p:sp>
          <p:nvSpPr>
            <p:cNvPr id="9" name="Rounded Rectangle 9">
              <a:extLst>
                <a:ext uri="{FF2B5EF4-FFF2-40B4-BE49-F238E27FC236}">
                  <a16:creationId xmlns:a16="http://schemas.microsoft.com/office/drawing/2014/main" id="{8F665940-5F78-BB10-245F-1D32C842FFC7}"/>
                </a:ext>
              </a:extLst>
            </p:cNvPr>
            <p:cNvSpPr/>
            <p:nvPr/>
          </p:nvSpPr>
          <p:spPr>
            <a:xfrm>
              <a:off x="7507628" y="3343917"/>
              <a:ext cx="3342640" cy="2642679"/>
            </a:xfrm>
            <a:prstGeom prst="roundRect">
              <a:avLst/>
            </a:prstGeom>
            <a:solidFill>
              <a:schemeClr val="bg1"/>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b="1" dirty="0" err="1">
                  <a:solidFill>
                    <a:srgbClr val="000099"/>
                  </a:solidFill>
                  <a:latin typeface="Arial" panose="020B0604020202020204" pitchFamily="34" charset="0"/>
                  <a:cs typeface="Arial" panose="020B0604020202020204" pitchFamily="34" charset="0"/>
                </a:rPr>
                <a:t>Tư</a:t>
              </a:r>
              <a:r>
                <a:rPr lang="en-US" sz="2400" b="1" dirty="0">
                  <a:solidFill>
                    <a:srgbClr val="000099"/>
                  </a:solidFill>
                  <a:latin typeface="Arial" panose="020B0604020202020204" pitchFamily="34" charset="0"/>
                  <a:cs typeface="Arial" panose="020B0604020202020204" pitchFamily="34" charset="0"/>
                </a:rPr>
                <a:t> </a:t>
              </a:r>
              <a:r>
                <a:rPr lang="en-US" sz="2400" b="1" dirty="0" err="1">
                  <a:solidFill>
                    <a:srgbClr val="000099"/>
                  </a:solidFill>
                  <a:latin typeface="Arial" panose="020B0604020202020204" pitchFamily="34" charset="0"/>
                  <a:cs typeface="Arial" panose="020B0604020202020204" pitchFamily="34" charset="0"/>
                </a:rPr>
                <a:t>tưởng</a:t>
              </a:r>
              <a:endParaRPr lang="en-US" sz="2400" b="1" dirty="0">
                <a:solidFill>
                  <a:srgbClr val="000099"/>
                </a:solidFill>
                <a:latin typeface="Arial" panose="020B0604020202020204" pitchFamily="34" charset="0"/>
                <a:cs typeface="Arial" panose="020B0604020202020204" pitchFamily="34" charset="0"/>
              </a:endParaRPr>
            </a:p>
            <a:p>
              <a:pPr algn="ctr">
                <a:defRPr/>
              </a:pPr>
              <a:r>
                <a:rPr lang="en-US" sz="2400" b="1" dirty="0" err="1">
                  <a:solidFill>
                    <a:srgbClr val="000099"/>
                  </a:solidFill>
                  <a:latin typeface="Arial" panose="020B0604020202020204" pitchFamily="34" charset="0"/>
                  <a:cs typeface="Arial" panose="020B0604020202020204" pitchFamily="34" charset="0"/>
                </a:rPr>
                <a:t>Hồ</a:t>
              </a:r>
              <a:r>
                <a:rPr lang="en-US" sz="2400" b="1" dirty="0">
                  <a:solidFill>
                    <a:srgbClr val="000099"/>
                  </a:solidFill>
                  <a:latin typeface="Arial" panose="020B0604020202020204" pitchFamily="34" charset="0"/>
                  <a:cs typeface="Arial" panose="020B0604020202020204" pitchFamily="34" charset="0"/>
                </a:rPr>
                <a:t> Chí Minh</a:t>
              </a:r>
            </a:p>
          </p:txBody>
        </p:sp>
        <p:cxnSp>
          <p:nvCxnSpPr>
            <p:cNvPr id="10" name="Straight Arrow Connector 9">
              <a:extLst>
                <a:ext uri="{FF2B5EF4-FFF2-40B4-BE49-F238E27FC236}">
                  <a16:creationId xmlns:a16="http://schemas.microsoft.com/office/drawing/2014/main" id="{8628C5C6-AB1B-4154-2F8B-FEE1D4E1861A}"/>
                </a:ext>
              </a:extLst>
            </p:cNvPr>
            <p:cNvCxnSpPr>
              <a:cxnSpLocks/>
              <a:stCxn id="7" idx="2"/>
              <a:endCxn id="8" idx="0"/>
            </p:cNvCxnSpPr>
            <p:nvPr/>
          </p:nvCxnSpPr>
          <p:spPr>
            <a:xfrm flipH="1">
              <a:off x="3017563" y="2041297"/>
              <a:ext cx="3078438" cy="1302620"/>
            </a:xfrm>
            <a:prstGeom prst="straightConnector1">
              <a:avLst/>
            </a:prstGeom>
            <a:ln>
              <a:solidFill>
                <a:srgbClr val="0000FF"/>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7EEC323B-8BB0-E905-A589-B2E186EAB46C}"/>
                </a:ext>
              </a:extLst>
            </p:cNvPr>
            <p:cNvCxnSpPr>
              <a:cxnSpLocks/>
              <a:stCxn id="7" idx="2"/>
              <a:endCxn id="9" idx="0"/>
            </p:cNvCxnSpPr>
            <p:nvPr/>
          </p:nvCxnSpPr>
          <p:spPr>
            <a:xfrm>
              <a:off x="6096001" y="2041297"/>
              <a:ext cx="3082947" cy="1302620"/>
            </a:xfrm>
            <a:prstGeom prst="straightConnector1">
              <a:avLst/>
            </a:prstGeom>
            <a:ln>
              <a:solidFill>
                <a:srgbClr val="0000FF"/>
              </a:solidFill>
              <a:tailEnd type="arrow"/>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454760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0B1E9BF-5000-9086-0964-99385D55139E}"/>
              </a:ext>
            </a:extLst>
          </p:cNvPr>
          <p:cNvSpPr>
            <a:spLocks noGrp="1"/>
          </p:cNvSpPr>
          <p:nvPr>
            <p:ph type="body" idx="1"/>
          </p:nvPr>
        </p:nvSpPr>
        <p:spPr>
          <a:xfrm>
            <a:off x="3843491" y="1753223"/>
            <a:ext cx="7713115" cy="3828441"/>
          </a:xfrm>
        </p:spPr>
        <p:txBody>
          <a:bodyPr/>
          <a:lstStyle/>
          <a:p>
            <a:pPr marL="152396" indent="0" algn="ctr">
              <a:lnSpc>
                <a:spcPct val="150000"/>
              </a:lnSpc>
              <a:buNone/>
            </a:pPr>
            <a:r>
              <a:rPr lang="nl-NL" dirty="0">
                <a:latin typeface="Arial" panose="020B0604020202020204" pitchFamily="34" charset="0"/>
                <a:cs typeface="Arial" panose="020B0604020202020204" pitchFamily="34" charset="0"/>
              </a:rPr>
              <a:t>Đại đoàn kết dân tộc </a:t>
            </a:r>
            <a:r>
              <a:rPr lang="nl-NL" b="1" dirty="0">
                <a:latin typeface="Arial" panose="020B0604020202020204" pitchFamily="34" charset="0"/>
                <a:cs typeface="Arial" panose="020B0604020202020204" pitchFamily="34" charset="0"/>
              </a:rPr>
              <a:t>là nội dung, là nhiệm vụ   chiến lược</a:t>
            </a:r>
            <a:r>
              <a:rPr lang="nl-NL" dirty="0">
                <a:latin typeface="Arial" panose="020B0604020202020204" pitchFamily="34" charset="0"/>
                <a:cs typeface="Arial" panose="020B0604020202020204" pitchFamily="34" charset="0"/>
              </a:rPr>
              <a:t> của cách mạng</a:t>
            </a:r>
            <a:endParaRPr lang="en-US" b="1" dirty="0">
              <a:latin typeface="Arial" panose="020B0604020202020204" pitchFamily="34" charset="0"/>
              <a:cs typeface="Arial" panose="020B0604020202020204" pitchFamily="34" charset="0"/>
            </a:endParaRPr>
          </a:p>
          <a:p>
            <a:pPr marL="152396" indent="0" algn="ctr">
              <a:lnSpc>
                <a:spcPct val="150000"/>
              </a:lnSpc>
              <a:buNone/>
            </a:pPr>
            <a:r>
              <a:rPr lang="en-US" altLang="en-US" dirty="0" err="1">
                <a:latin typeface="Arial" panose="020B0604020202020204" pitchFamily="34" charset="0"/>
                <a:cs typeface="Arial" panose="020B0604020202020204" pitchFamily="34" charset="0"/>
              </a:rPr>
              <a:t>Cách</a:t>
            </a:r>
            <a:r>
              <a:rPr lang="en-US" altLang="en-US" dirty="0">
                <a:latin typeface="Arial" panose="020B0604020202020204" pitchFamily="34" charset="0"/>
                <a:cs typeface="Arial" panose="020B0604020202020204" pitchFamily="34" charset="0"/>
              </a:rPr>
              <a:t> </a:t>
            </a:r>
            <a:r>
              <a:rPr lang="en-US" altLang="en-US" dirty="0" err="1">
                <a:latin typeface="Arial" panose="020B0604020202020204" pitchFamily="34" charset="0"/>
                <a:cs typeface="Arial" panose="020B0604020202020204" pitchFamily="34" charset="0"/>
              </a:rPr>
              <a:t>mạng</a:t>
            </a:r>
            <a:r>
              <a:rPr lang="en-US" altLang="en-US" dirty="0">
                <a:latin typeface="Arial" panose="020B0604020202020204" pitchFamily="34" charset="0"/>
                <a:cs typeface="Arial" panose="020B0604020202020204" pitchFamily="34" charset="0"/>
              </a:rPr>
              <a:t> </a:t>
            </a:r>
            <a:r>
              <a:rPr lang="en-US" altLang="en-US" dirty="0" err="1">
                <a:latin typeface="Arial" panose="020B0604020202020204" pitchFamily="34" charset="0"/>
                <a:cs typeface="Arial" panose="020B0604020202020204" pitchFamily="34" charset="0"/>
              </a:rPr>
              <a:t>là</a:t>
            </a:r>
            <a:r>
              <a:rPr lang="en-US" altLang="en-US"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sự</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nghiệp</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của</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quần</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chúng</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nhân</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dân</a:t>
            </a:r>
            <a:r>
              <a:rPr lang="en-US" altLang="en-US" dirty="0">
                <a:latin typeface="Arial" panose="020B0604020202020204" pitchFamily="34" charset="0"/>
                <a:cs typeface="Arial" panose="020B0604020202020204" pitchFamily="34" charset="0"/>
              </a:rPr>
              <a:t>, </a:t>
            </a:r>
            <a:r>
              <a:rPr lang="en-US" altLang="en-US" dirty="0" err="1">
                <a:latin typeface="Arial" panose="020B0604020202020204" pitchFamily="34" charset="0"/>
                <a:cs typeface="Arial" panose="020B0604020202020204" pitchFamily="34" charset="0"/>
              </a:rPr>
              <a:t>nhân</a:t>
            </a:r>
            <a:r>
              <a:rPr lang="en-US" altLang="en-US" dirty="0">
                <a:latin typeface="Arial" panose="020B0604020202020204" pitchFamily="34" charset="0"/>
                <a:cs typeface="Arial" panose="020B0604020202020204" pitchFamily="34" charset="0"/>
              </a:rPr>
              <a:t> </a:t>
            </a:r>
            <a:r>
              <a:rPr lang="en-US" altLang="en-US" dirty="0" err="1">
                <a:latin typeface="Arial" panose="020B0604020202020204" pitchFamily="34" charset="0"/>
                <a:cs typeface="Arial" panose="020B0604020202020204" pitchFamily="34" charset="0"/>
              </a:rPr>
              <a:t>dân</a:t>
            </a:r>
            <a:r>
              <a:rPr lang="en-US" altLang="en-US" dirty="0">
                <a:latin typeface="Arial" panose="020B0604020202020204" pitchFamily="34" charset="0"/>
                <a:cs typeface="Arial" panose="020B0604020202020204" pitchFamily="34" charset="0"/>
              </a:rPr>
              <a:t> </a:t>
            </a:r>
            <a:r>
              <a:rPr lang="en-US" altLang="en-US" dirty="0" err="1">
                <a:latin typeface="Arial" panose="020B0604020202020204" pitchFamily="34" charset="0"/>
                <a:cs typeface="Arial" panose="020B0604020202020204" pitchFamily="34" charset="0"/>
              </a:rPr>
              <a:t>là</a:t>
            </a:r>
            <a:r>
              <a:rPr lang="en-US" altLang="en-US" dirty="0">
                <a:latin typeface="Arial" panose="020B0604020202020204" pitchFamily="34" charset="0"/>
                <a:cs typeface="Arial" panose="020B0604020202020204" pitchFamily="34" charset="0"/>
              </a:rPr>
              <a:t> </a:t>
            </a:r>
            <a:r>
              <a:rPr lang="en-US" altLang="en-US" dirty="0" err="1">
                <a:latin typeface="Arial" panose="020B0604020202020204" pitchFamily="34" charset="0"/>
                <a:cs typeface="Arial" panose="020B0604020202020204" pitchFamily="34" charset="0"/>
              </a:rPr>
              <a:t>người</a:t>
            </a:r>
            <a:r>
              <a:rPr lang="en-US" altLang="en-US" dirty="0">
                <a:latin typeface="Arial" panose="020B0604020202020204" pitchFamily="34" charset="0"/>
                <a:cs typeface="Arial" panose="020B0604020202020204" pitchFamily="34" charset="0"/>
              </a:rPr>
              <a:t> </a:t>
            </a:r>
            <a:r>
              <a:rPr lang="en-US" altLang="en-US" dirty="0" err="1">
                <a:latin typeface="Arial" panose="020B0604020202020204" pitchFamily="34" charset="0"/>
                <a:cs typeface="Arial" panose="020B0604020202020204" pitchFamily="34" charset="0"/>
              </a:rPr>
              <a:t>sáng</a:t>
            </a:r>
            <a:r>
              <a:rPr lang="en-US" altLang="en-US" dirty="0">
                <a:latin typeface="Arial" panose="020B0604020202020204" pitchFamily="34" charset="0"/>
                <a:cs typeface="Arial" panose="020B0604020202020204" pitchFamily="34" charset="0"/>
              </a:rPr>
              <a:t> </a:t>
            </a:r>
            <a:r>
              <a:rPr lang="en-US" altLang="en-US" dirty="0" err="1">
                <a:latin typeface="Arial" panose="020B0604020202020204" pitchFamily="34" charset="0"/>
                <a:cs typeface="Arial" panose="020B0604020202020204" pitchFamily="34" charset="0"/>
              </a:rPr>
              <a:t>tạo</a:t>
            </a:r>
            <a:r>
              <a:rPr lang="en-US" altLang="en-US" dirty="0">
                <a:latin typeface="Arial" panose="020B0604020202020204" pitchFamily="34" charset="0"/>
                <a:cs typeface="Arial" panose="020B0604020202020204" pitchFamily="34" charset="0"/>
              </a:rPr>
              <a:t> </a:t>
            </a:r>
            <a:r>
              <a:rPr lang="en-US" altLang="en-US" dirty="0" err="1">
                <a:latin typeface="Arial" panose="020B0604020202020204" pitchFamily="34" charset="0"/>
                <a:cs typeface="Arial" panose="020B0604020202020204" pitchFamily="34" charset="0"/>
              </a:rPr>
              <a:t>ra</a:t>
            </a:r>
            <a:r>
              <a:rPr lang="en-US" altLang="en-US" dirty="0">
                <a:latin typeface="Arial" panose="020B0604020202020204" pitchFamily="34" charset="0"/>
                <a:cs typeface="Arial" panose="020B0604020202020204" pitchFamily="34" charset="0"/>
              </a:rPr>
              <a:t> </a:t>
            </a:r>
            <a:r>
              <a:rPr lang="en-US" altLang="en-US" dirty="0" err="1">
                <a:latin typeface="Arial" panose="020B0604020202020204" pitchFamily="34" charset="0"/>
                <a:cs typeface="Arial" panose="020B0604020202020204" pitchFamily="34" charset="0"/>
              </a:rPr>
              <a:t>lịch</a:t>
            </a:r>
            <a:r>
              <a:rPr lang="en-US" altLang="en-US" dirty="0">
                <a:latin typeface="Arial" panose="020B0604020202020204" pitchFamily="34" charset="0"/>
                <a:cs typeface="Arial" panose="020B0604020202020204" pitchFamily="34" charset="0"/>
              </a:rPr>
              <a:t> </a:t>
            </a:r>
            <a:r>
              <a:rPr lang="en-US" altLang="en-US" dirty="0" err="1">
                <a:latin typeface="Arial" panose="020B0604020202020204" pitchFamily="34" charset="0"/>
                <a:cs typeface="Arial" panose="020B0604020202020204" pitchFamily="34" charset="0"/>
              </a:rPr>
              <a:t>sử</a:t>
            </a:r>
            <a:r>
              <a:rPr lang="en-US" altLang="en-US" dirty="0">
                <a:latin typeface="Arial" panose="020B0604020202020204" pitchFamily="34" charset="0"/>
                <a:cs typeface="Arial" panose="020B0604020202020204" pitchFamily="34" charset="0"/>
              </a:rPr>
              <a:t>.</a:t>
            </a:r>
            <a:endParaRPr lang="nl-NL" dirty="0">
              <a:latin typeface="Arial" panose="020B0604020202020204" pitchFamily="34" charset="0"/>
              <a:cs typeface="Arial" panose="020B0604020202020204" pitchFamily="34" charset="0"/>
            </a:endParaRPr>
          </a:p>
          <a:p>
            <a:pPr marL="152396" indent="0" algn="ctr">
              <a:lnSpc>
                <a:spcPct val="150000"/>
              </a:lnSpc>
              <a:buNone/>
            </a:pPr>
            <a:r>
              <a:rPr lang="nl-NL" dirty="0">
                <a:latin typeface="Arial" panose="020B0604020202020204" pitchFamily="34" charset="0"/>
                <a:cs typeface="Arial" panose="020B0604020202020204" pitchFamily="34" charset="0"/>
              </a:rPr>
              <a:t>Cơ sở của đoàn kết dân tộc, đoàn kết tôn giáo từ sự </a:t>
            </a:r>
            <a:r>
              <a:rPr lang="nl-NL" b="1" dirty="0">
                <a:latin typeface="Arial" panose="020B0604020202020204" pitchFamily="34" charset="0"/>
                <a:cs typeface="Arial" panose="020B0604020202020204" pitchFamily="34" charset="0"/>
              </a:rPr>
              <a:t>thống nhất về lợi ích căn bản </a:t>
            </a:r>
            <a:endParaRPr lang="en-US" dirty="0">
              <a:latin typeface="Arial" panose="020B0604020202020204" pitchFamily="34" charset="0"/>
              <a:cs typeface="Arial" panose="020B0604020202020204" pitchFamily="34" charset="0"/>
            </a:endParaRPr>
          </a:p>
          <a:p>
            <a:pPr marL="152396" indent="0" algn="ctr">
              <a:buNone/>
            </a:pPr>
            <a:endParaRPr lang="en-US" dirty="0">
              <a:latin typeface="Arial" panose="020B0604020202020204" pitchFamily="34" charset="0"/>
              <a:cs typeface="Arial" panose="020B0604020202020204" pitchFamily="34" charset="0"/>
            </a:endParaRPr>
          </a:p>
        </p:txBody>
      </p:sp>
      <p:sp>
        <p:nvSpPr>
          <p:cNvPr id="4" name="Title 3">
            <a:extLst>
              <a:ext uri="{FF2B5EF4-FFF2-40B4-BE49-F238E27FC236}">
                <a16:creationId xmlns:a16="http://schemas.microsoft.com/office/drawing/2014/main" id="{0F2AE562-8E41-5295-020A-4C6FA732FC46}"/>
              </a:ext>
            </a:extLst>
          </p:cNvPr>
          <p:cNvSpPr>
            <a:spLocks noGrp="1"/>
          </p:cNvSpPr>
          <p:nvPr>
            <p:ph type="title"/>
          </p:nvPr>
        </p:nvSpPr>
        <p:spPr>
          <a:xfrm>
            <a:off x="2960245" y="30917"/>
            <a:ext cx="8807380" cy="849433"/>
          </a:xfrm>
          <a:prstGeom prst="rect">
            <a:avLst/>
          </a:prstGeom>
        </p:spPr>
        <p:txBody>
          <a:bodyPr wrap="square">
            <a:spAutoFit/>
          </a:bodyPr>
          <a:lstStyle/>
          <a:p>
            <a:r>
              <a:rPr lang="en-US">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Quan</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điểm</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của</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chủ</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nghĩa</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Mác</a:t>
            </a:r>
            <a:r>
              <a:rPr lang="en-US" dirty="0">
                <a:latin typeface="Arial" panose="020B0604020202020204" pitchFamily="34" charset="0"/>
                <a:ea typeface="Calibri" panose="020F0502020204030204" pitchFamily="34" charset="0"/>
                <a:cs typeface="Arial" panose="020B0604020202020204" pitchFamily="34" charset="0"/>
              </a:rPr>
              <a:t> - </a:t>
            </a:r>
            <a:r>
              <a:rPr lang="en-US" dirty="0" err="1">
                <a:latin typeface="Arial" panose="020B0604020202020204" pitchFamily="34" charset="0"/>
                <a:ea typeface="Calibri" panose="020F0502020204030204" pitchFamily="34" charset="0"/>
                <a:cs typeface="Arial" panose="020B0604020202020204" pitchFamily="34" charset="0"/>
              </a:rPr>
              <a:t>Lênin</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về</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đoàn</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kết</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dân</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tộc</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trong</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cách</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mạng</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xã</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hội</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chủ</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nghĩa</a:t>
            </a:r>
            <a:endParaRPr lang="en-US" dirty="0">
              <a:latin typeface="Arial" panose="020B060402020202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A3548FD7-68A1-6D2F-216A-8586667FB4F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46274" y="2092642"/>
            <a:ext cx="3292677" cy="3428809"/>
          </a:xfrm>
          <a:prstGeom prst="flowChartConnector">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663065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500"/>
                                        <p:tgtEl>
                                          <p:spTgt spid="5"/>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up)">
                                      <p:cBhvr>
                                        <p:cTn id="10"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83DEF4B-339D-0122-8920-A6769C58D2A0}"/>
              </a:ext>
            </a:extLst>
          </p:cNvPr>
          <p:cNvSpPr>
            <a:spLocks noGrp="1"/>
          </p:cNvSpPr>
          <p:nvPr>
            <p:ph type="title"/>
          </p:nvPr>
        </p:nvSpPr>
        <p:spPr>
          <a:xfrm>
            <a:off x="3377913" y="21102"/>
            <a:ext cx="7904377" cy="877133"/>
          </a:xfrm>
          <a:prstGeom prst="rect">
            <a:avLst/>
          </a:prstGeom>
        </p:spPr>
        <p:txBody>
          <a:bodyPr wrap="square">
            <a:spAutoFit/>
          </a:bodyPr>
          <a:lstStyle/>
          <a:p>
            <a:pPr indent="609585">
              <a:lnSpc>
                <a:spcPts val="2667"/>
              </a:lnSpc>
            </a:pPr>
            <a:r>
              <a:rPr lang="en-US" dirty="0" err="1">
                <a:latin typeface="Arial" panose="020B0604020202020204" pitchFamily="34" charset="0"/>
                <a:ea typeface="Calibri" panose="020F0502020204030204" pitchFamily="34" charset="0"/>
                <a:cs typeface="Arial" panose="020B0604020202020204" pitchFamily="34" charset="0"/>
              </a:rPr>
              <a:t>Tư</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tưởng</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Hồ</a:t>
            </a:r>
            <a:r>
              <a:rPr lang="en-US" dirty="0">
                <a:latin typeface="Arial" panose="020B0604020202020204" pitchFamily="34" charset="0"/>
                <a:ea typeface="Calibri" panose="020F0502020204030204" pitchFamily="34" charset="0"/>
                <a:cs typeface="Arial" panose="020B0604020202020204" pitchFamily="34" charset="0"/>
              </a:rPr>
              <a:t> Chí Minh </a:t>
            </a:r>
            <a:r>
              <a:rPr lang="en-US" dirty="0" err="1">
                <a:latin typeface="Arial" panose="020B0604020202020204" pitchFamily="34" charset="0"/>
                <a:ea typeface="Calibri" panose="020F0502020204030204" pitchFamily="34" charset="0"/>
                <a:cs typeface="Arial" panose="020B0604020202020204" pitchFamily="34" charset="0"/>
              </a:rPr>
              <a:t>về</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đại</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đoàn</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kết</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dân</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tộc</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trong</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sự</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nghiệp</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cách</a:t>
            </a:r>
            <a:r>
              <a:rPr lang="en-US" dirty="0">
                <a:latin typeface="Arial" panose="020B0604020202020204" pitchFamily="34" charset="0"/>
                <a:ea typeface="Calibri" panose="020F0502020204030204" pitchFamily="34" charset="0"/>
                <a:cs typeface="Arial" panose="020B0604020202020204" pitchFamily="34" charset="0"/>
              </a:rPr>
              <a:t> </a:t>
            </a:r>
            <a:r>
              <a:rPr lang="en-US" dirty="0" err="1">
                <a:latin typeface="Arial" panose="020B0604020202020204" pitchFamily="34" charset="0"/>
                <a:ea typeface="Calibri" panose="020F0502020204030204" pitchFamily="34" charset="0"/>
                <a:cs typeface="Arial" panose="020B0604020202020204" pitchFamily="34" charset="0"/>
              </a:rPr>
              <a:t>mạng</a:t>
            </a:r>
            <a:r>
              <a:rPr lang="en-US" dirty="0">
                <a:latin typeface="Arial" panose="020B0604020202020204" pitchFamily="34" charset="0"/>
                <a:ea typeface="Calibri" panose="020F0502020204030204" pitchFamily="34" charset="0"/>
                <a:cs typeface="Arial" panose="020B0604020202020204" pitchFamily="34" charset="0"/>
              </a:rPr>
              <a:t> </a:t>
            </a:r>
          </a:p>
        </p:txBody>
      </p:sp>
      <p:sp>
        <p:nvSpPr>
          <p:cNvPr id="5" name="Rectangle 8">
            <a:extLst>
              <a:ext uri="{FF2B5EF4-FFF2-40B4-BE49-F238E27FC236}">
                <a16:creationId xmlns:a16="http://schemas.microsoft.com/office/drawing/2014/main" id="{3AA5C47F-6A1F-1CE7-0C75-51408EE619D3}"/>
              </a:ext>
            </a:extLst>
          </p:cNvPr>
          <p:cNvSpPr>
            <a:spLocks noGrp="1" noChangeArrowheads="1"/>
          </p:cNvSpPr>
          <p:nvPr>
            <p:ph type="body" idx="1"/>
          </p:nvPr>
        </p:nvSpPr>
        <p:spPr bwMode="auto">
          <a:xfrm>
            <a:off x="823524" y="2566933"/>
            <a:ext cx="10544951" cy="1949221"/>
          </a:xfrm>
          <a:prstGeom prst="rect">
            <a:avLst/>
          </a:prstGeom>
          <a:noFill/>
          <a:ln w="9525">
            <a:noFill/>
            <a:miter lim="800000"/>
            <a:headEnd/>
            <a:tailEnd/>
          </a:ln>
        </p:spPr>
        <p:txBody>
          <a:bodyPr wrap="square">
            <a:spAutoFit/>
          </a:bodyPr>
          <a:lstStyle/>
          <a:p>
            <a:pPr marL="401638" indent="-250825" algn="just">
              <a:lnSpc>
                <a:spcPct val="150000"/>
              </a:lnSpc>
              <a:buNone/>
            </a:pPr>
            <a:r>
              <a:rPr lang="nl-NL" i="1" dirty="0">
                <a:solidFill>
                  <a:srgbClr val="FF0000"/>
                </a:solidFill>
                <a:latin typeface="Arial" panose="020B0604020202020204" pitchFamily="34" charset="0"/>
                <a:cs typeface="Arial" panose="020B0604020202020204" pitchFamily="34" charset="0"/>
              </a:rPr>
              <a:t>- Về vị trí, vai trò của đại đoàn kết dân tộc: </a:t>
            </a:r>
            <a:r>
              <a:rPr lang="nl-NL" dirty="0">
                <a:solidFill>
                  <a:srgbClr val="FF0000"/>
                </a:solidFill>
                <a:latin typeface="Arial" panose="020B0604020202020204" pitchFamily="34" charset="0"/>
                <a:cs typeface="Arial" panose="020B0604020202020204" pitchFamily="34" charset="0"/>
              </a:rPr>
              <a:t> </a:t>
            </a:r>
            <a:r>
              <a:rPr lang="pl-PL" dirty="0">
                <a:latin typeface="Arial" panose="020B0604020202020204" pitchFamily="34" charset="0"/>
                <a:ea typeface="Times New Roman" panose="02020603050405020304" pitchFamily="18" charset="0"/>
                <a:cs typeface="Arial" panose="020B0604020202020204" pitchFamily="34" charset="0"/>
              </a:rPr>
              <a:t>đại đoàn kết dân tộc là một chiến lược cơ bản, nhất quán, lâu dài, là nguồn sức mạnh vô địch, là động lực chủ yếu, quyết định thành công của cách mạng Việt Nam. </a:t>
            </a:r>
            <a:endParaRPr lang="nl-NL"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51289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8">
            <a:extLst>
              <a:ext uri="{FF2B5EF4-FFF2-40B4-BE49-F238E27FC236}">
                <a16:creationId xmlns:a16="http://schemas.microsoft.com/office/drawing/2014/main" id="{3AA5C47F-6A1F-1CE7-0C75-51408EE619D3}"/>
              </a:ext>
            </a:extLst>
          </p:cNvPr>
          <p:cNvSpPr>
            <a:spLocks noGrp="1" noChangeArrowheads="1"/>
          </p:cNvSpPr>
          <p:nvPr>
            <p:ph type="body" idx="1"/>
          </p:nvPr>
        </p:nvSpPr>
        <p:spPr bwMode="auto">
          <a:xfrm>
            <a:off x="783414" y="1452241"/>
            <a:ext cx="10625171" cy="4370397"/>
          </a:xfrm>
          <a:prstGeom prst="rect">
            <a:avLst/>
          </a:prstGeom>
          <a:noFill/>
          <a:ln w="9525">
            <a:noFill/>
            <a:miter lim="800000"/>
            <a:headEnd/>
            <a:tailEnd/>
          </a:ln>
        </p:spPr>
        <p:txBody>
          <a:bodyPr wrap="square">
            <a:spAutoFit/>
          </a:bodyPr>
          <a:lstStyle/>
          <a:p>
            <a:pPr marL="401638" indent="-250825" algn="just">
              <a:lnSpc>
                <a:spcPct val="150000"/>
              </a:lnSpc>
              <a:buNone/>
            </a:pPr>
            <a:r>
              <a:rPr lang="nl-NL" i="1" dirty="0">
                <a:solidFill>
                  <a:srgbClr val="FF0000"/>
                </a:solidFill>
                <a:latin typeface="Arial" panose="020B0604020202020204" pitchFamily="34" charset="0"/>
                <a:cs typeface="Arial" panose="020B0604020202020204" pitchFamily="34" charset="0"/>
              </a:rPr>
              <a:t>- Về nội dung</a:t>
            </a:r>
            <a:r>
              <a:rPr lang="nl-NL" dirty="0">
                <a:solidFill>
                  <a:srgbClr val="FF0000"/>
                </a:solidFill>
                <a:latin typeface="Arial" panose="020B0604020202020204" pitchFamily="34" charset="0"/>
                <a:cs typeface="Arial" panose="020B0604020202020204" pitchFamily="34" charset="0"/>
              </a:rPr>
              <a:t>, </a:t>
            </a:r>
            <a:r>
              <a:rPr lang="nl-NL" dirty="0">
                <a:latin typeface="Arial" panose="020B0604020202020204" pitchFamily="34" charset="0"/>
                <a:cs typeface="Arial" panose="020B0604020202020204" pitchFamily="34" charset="0"/>
              </a:rPr>
              <a:t>đại đoàn kết toàn dân, là tập hợp được mọi người dân vào một khối; phải kế thừa truyền thống yêu nước, nhân nghĩa, tinh thần cộng đồng của dân tộc Việt Nam; phải có lòng khoan dung, độ lượng, tin vào nhân dân, tin vào con người; thực hiện phương châm “lấy dân làm gốc”</a:t>
            </a:r>
          </a:p>
          <a:p>
            <a:pPr marL="401638" indent="-250825" algn="just">
              <a:lnSpc>
                <a:spcPct val="150000"/>
              </a:lnSpc>
              <a:buNone/>
            </a:pPr>
            <a:endParaRPr lang="nl-NL" dirty="0">
              <a:latin typeface="Arial" panose="020B0604020202020204" pitchFamily="34" charset="0"/>
              <a:cs typeface="Arial" panose="020B0604020202020204" pitchFamily="34" charset="0"/>
            </a:endParaRPr>
          </a:p>
          <a:p>
            <a:pPr marL="401638" indent="-250825" algn="just">
              <a:lnSpc>
                <a:spcPct val="150000"/>
              </a:lnSpc>
              <a:buNone/>
            </a:pPr>
            <a:r>
              <a:rPr lang="nl-NL" i="1" dirty="0">
                <a:solidFill>
                  <a:srgbClr val="FF0000"/>
                </a:solidFill>
                <a:latin typeface="Arial" panose="020B0604020202020204" pitchFamily="34" charset="0"/>
                <a:cs typeface="Arial" panose="020B0604020202020204" pitchFamily="34" charset="0"/>
              </a:rPr>
              <a:t>-Về hình thức, </a:t>
            </a:r>
            <a:r>
              <a:rPr lang="nl-NL" dirty="0">
                <a:latin typeface="Arial" panose="020B0604020202020204" pitchFamily="34" charset="0"/>
                <a:cs typeface="Arial" panose="020B0604020202020204" pitchFamily="34" charset="0"/>
              </a:rPr>
              <a:t>đại đoàn kết dân tộc phải có tổ chức là Mặt trận dân tộc thống nhất, dưới sự lãnh đạo của Đảng. </a:t>
            </a:r>
          </a:p>
        </p:txBody>
      </p:sp>
      <p:sp>
        <p:nvSpPr>
          <p:cNvPr id="7" name="Title 3">
            <a:extLst>
              <a:ext uri="{FF2B5EF4-FFF2-40B4-BE49-F238E27FC236}">
                <a16:creationId xmlns:a16="http://schemas.microsoft.com/office/drawing/2014/main" id="{92BCF2F2-B817-1672-0D33-B756258E81EC}"/>
              </a:ext>
            </a:extLst>
          </p:cNvPr>
          <p:cNvSpPr txBox="1">
            <a:spLocks/>
          </p:cNvSpPr>
          <p:nvPr/>
        </p:nvSpPr>
        <p:spPr>
          <a:xfrm>
            <a:off x="3377913" y="21102"/>
            <a:ext cx="7904377" cy="877133"/>
          </a:xfrm>
          <a:prstGeom prst="rect">
            <a:avLst/>
          </a:prstGeom>
        </p:spPr>
        <p:txBody>
          <a:bodyPr spcFirstLastPara="1" vert="horz" wrap="square" lIns="91425" tIns="91425" rIns="91425" bIns="91425" rtlCol="0" anchor="ctr" anchorCtr="0">
            <a:spAutoFit/>
          </a:bodyPr>
          <a:lstStyle>
            <a:lvl1pPr lvl="0" algn="ctr" defTabSz="914400" rtl="0" eaLnBrk="1" latinLnBrk="0" hangingPunct="1">
              <a:lnSpc>
                <a:spcPct val="90000"/>
              </a:lnSpc>
              <a:spcBef>
                <a:spcPts val="0"/>
              </a:spcBef>
              <a:spcAft>
                <a:spcPts val="0"/>
              </a:spcAft>
              <a:buSzPts val="2400"/>
              <a:buNone/>
              <a:defRPr sz="2400" b="1" i="0" u="none" kern="1200">
                <a:solidFill>
                  <a:srgbClr val="002060"/>
                </a:solidFill>
                <a:latin typeface="Arial "/>
                <a:ea typeface="+mj-ea"/>
                <a:cs typeface="+mj-cs"/>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pPr indent="609585">
              <a:lnSpc>
                <a:spcPts val="2667"/>
              </a:lnSpc>
            </a:pPr>
            <a:r>
              <a:rPr lang="en-US">
                <a:latin typeface="Arial" panose="020B0604020202020204" pitchFamily="34" charset="0"/>
                <a:ea typeface="Calibri" panose="020F0502020204030204" pitchFamily="34" charset="0"/>
                <a:cs typeface="Arial" panose="020B0604020202020204" pitchFamily="34" charset="0"/>
              </a:rPr>
              <a:t>Tư tưởng Hồ Chí Minh về đại đoàn kết dân tộc trong sự nghiệp cách mạng </a:t>
            </a:r>
            <a:endParaRPr lang="en-US" dirty="0">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1073446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0B1E9BF-5000-9086-0964-99385D55139E}"/>
              </a:ext>
            </a:extLst>
          </p:cNvPr>
          <p:cNvSpPr>
            <a:spLocks noGrp="1"/>
          </p:cNvSpPr>
          <p:nvPr>
            <p:ph type="body" idx="1"/>
          </p:nvPr>
        </p:nvSpPr>
        <p:spPr>
          <a:xfrm>
            <a:off x="843280" y="1039519"/>
            <a:ext cx="10505440" cy="4891505"/>
          </a:xfrm>
        </p:spPr>
        <p:txBody>
          <a:bodyPr/>
          <a:lstStyle/>
          <a:p>
            <a:pPr marL="401638" indent="-250825" algn="just">
              <a:lnSpc>
                <a:spcPct val="150000"/>
              </a:lnSpc>
              <a:buNone/>
            </a:pPr>
            <a:r>
              <a:rPr lang="nl-NL" i="1" dirty="0">
                <a:solidFill>
                  <a:srgbClr val="FF0000"/>
                </a:solidFill>
                <a:latin typeface="Arial" panose="020B0604020202020204" pitchFamily="34" charset="0"/>
                <a:cs typeface="Arial" panose="020B0604020202020204" pitchFamily="34" charset="0"/>
              </a:rPr>
              <a:t>- Về các nguyên tắc cơ bản</a:t>
            </a:r>
            <a:r>
              <a:rPr lang="nl-NL" i="1" dirty="0">
                <a:latin typeface="Arial" panose="020B0604020202020204" pitchFamily="34" charset="0"/>
                <a:cs typeface="Arial" panose="020B0604020202020204" pitchFamily="34" charset="0"/>
              </a:rPr>
              <a:t>,</a:t>
            </a:r>
            <a:r>
              <a:rPr lang="nl-NL" dirty="0">
                <a:latin typeface="Arial" panose="020B0604020202020204" pitchFamily="34" charset="0"/>
                <a:cs typeface="Arial" panose="020B0604020202020204" pitchFamily="34" charset="0"/>
              </a:rPr>
              <a:t> bảo đảm lợi ích tối cao của dân tộc và quyền lợi cơ bản của các tầng lớp nhân dân; phải hoạt động theo nguyên tắc hiệp thương dân chủ, bảo đảm đoàn kết ngày càng rộng rãi, bền vững và đoàn kết lâu dài, chặt chẽ, chân thành, thân ái, giúp đỡ nhau cùng tiến bộ. Đoàn kết trong Đảng là hạt nhân đoàn kết toàn bộ xã hội. </a:t>
            </a:r>
          </a:p>
          <a:p>
            <a:pPr marL="401638" indent="-250825" algn="just">
              <a:lnSpc>
                <a:spcPct val="150000"/>
              </a:lnSpc>
            </a:pPr>
            <a:endParaRPr lang="en-US" dirty="0">
              <a:latin typeface="Arial" panose="020B0604020202020204" pitchFamily="34" charset="0"/>
              <a:cs typeface="Arial" panose="020B0604020202020204" pitchFamily="34" charset="0"/>
            </a:endParaRPr>
          </a:p>
          <a:p>
            <a:pPr marL="401638" indent="-250825" algn="just">
              <a:lnSpc>
                <a:spcPct val="150000"/>
              </a:lnSpc>
              <a:buNone/>
            </a:pPr>
            <a:r>
              <a:rPr lang="nl-NL" i="1" dirty="0">
                <a:solidFill>
                  <a:srgbClr val="FF0000"/>
                </a:solidFill>
                <a:latin typeface="Arial" panose="020B0604020202020204" pitchFamily="34" charset="0"/>
                <a:cs typeface="Arial" panose="020B0604020202020204" pitchFamily="34" charset="0"/>
              </a:rPr>
              <a:t>- Về phương pháp thực hiện</a:t>
            </a:r>
            <a:r>
              <a:rPr lang="nl-NL" i="1" dirty="0">
                <a:latin typeface="Arial" panose="020B0604020202020204" pitchFamily="34" charset="0"/>
                <a:cs typeface="Arial" panose="020B0604020202020204" pitchFamily="34" charset="0"/>
              </a:rPr>
              <a:t>,</a:t>
            </a:r>
            <a:r>
              <a:rPr lang="nl-NL" dirty="0">
                <a:latin typeface="Arial" panose="020B0604020202020204" pitchFamily="34" charset="0"/>
                <a:cs typeface="Arial" panose="020B0604020202020204" pitchFamily="34" charset="0"/>
              </a:rPr>
              <a:t> Hồ Chí Minh rất coi trọng việc tuyên truyền, giáo dục, vận động quần chúng.</a:t>
            </a:r>
            <a:endParaRPr lang="en-US" dirty="0">
              <a:latin typeface="Arial" panose="020B0604020202020204" pitchFamily="34" charset="0"/>
              <a:cs typeface="Arial" panose="020B0604020202020204" pitchFamily="34" charset="0"/>
            </a:endParaRPr>
          </a:p>
        </p:txBody>
      </p:sp>
      <p:sp>
        <p:nvSpPr>
          <p:cNvPr id="5" name="Title 3">
            <a:extLst>
              <a:ext uri="{FF2B5EF4-FFF2-40B4-BE49-F238E27FC236}">
                <a16:creationId xmlns:a16="http://schemas.microsoft.com/office/drawing/2014/main" id="{C5CB3097-E125-DE6E-4BA2-5E226952D951}"/>
              </a:ext>
            </a:extLst>
          </p:cNvPr>
          <p:cNvSpPr txBox="1">
            <a:spLocks/>
          </p:cNvSpPr>
          <p:nvPr/>
        </p:nvSpPr>
        <p:spPr>
          <a:xfrm>
            <a:off x="3377913" y="21102"/>
            <a:ext cx="7904377" cy="877133"/>
          </a:xfrm>
          <a:prstGeom prst="rect">
            <a:avLst/>
          </a:prstGeom>
        </p:spPr>
        <p:txBody>
          <a:bodyPr spcFirstLastPara="1" vert="horz" wrap="square" lIns="91425" tIns="91425" rIns="91425" bIns="91425" rtlCol="0" anchor="ctr" anchorCtr="0">
            <a:spAutoFit/>
          </a:bodyPr>
          <a:lstStyle>
            <a:lvl1pPr lvl="0" algn="ctr" defTabSz="914400" rtl="0" eaLnBrk="1" latinLnBrk="0" hangingPunct="1">
              <a:lnSpc>
                <a:spcPct val="90000"/>
              </a:lnSpc>
              <a:spcBef>
                <a:spcPts val="0"/>
              </a:spcBef>
              <a:spcAft>
                <a:spcPts val="0"/>
              </a:spcAft>
              <a:buSzPts val="2400"/>
              <a:buNone/>
              <a:defRPr sz="2400" b="1" i="0" u="none" kern="1200">
                <a:solidFill>
                  <a:srgbClr val="002060"/>
                </a:solidFill>
                <a:latin typeface="Arial "/>
                <a:ea typeface="+mj-ea"/>
                <a:cs typeface="+mj-cs"/>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pPr indent="609585">
              <a:lnSpc>
                <a:spcPts val="2667"/>
              </a:lnSpc>
            </a:pPr>
            <a:r>
              <a:rPr lang="en-US">
                <a:latin typeface="Arial" panose="020B0604020202020204" pitchFamily="34" charset="0"/>
                <a:ea typeface="Calibri" panose="020F0502020204030204" pitchFamily="34" charset="0"/>
                <a:cs typeface="Arial" panose="020B0604020202020204" pitchFamily="34" charset="0"/>
              </a:rPr>
              <a:t>Tư tưởng Hồ Chí Minh về đại đoàn kết dân tộc trong sự nghiệp cách mạng </a:t>
            </a:r>
            <a:endParaRPr lang="en-US" dirty="0">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85804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71189EF-B1C2-A470-F00C-101360F803E5}"/>
              </a:ext>
            </a:extLst>
          </p:cNvPr>
          <p:cNvSpPr>
            <a:spLocks noGrp="1"/>
          </p:cNvSpPr>
          <p:nvPr>
            <p:ph type="title"/>
          </p:nvPr>
        </p:nvSpPr>
        <p:spPr>
          <a:xfrm>
            <a:off x="2670519" y="-123877"/>
            <a:ext cx="9132276" cy="1043845"/>
          </a:xfrm>
          <a:prstGeom prst="rect">
            <a:avLst/>
          </a:prstGeom>
        </p:spPr>
        <p:txBody>
          <a:bodyPr wrap="square">
            <a:spAutoFit/>
          </a:bodyPr>
          <a:lstStyle/>
          <a:p>
            <a:pPr marL="569913" indent="-569913" algn="just">
              <a:lnSpc>
                <a:spcPts val="2667"/>
              </a:lnSpc>
              <a:spcBef>
                <a:spcPts val="1333"/>
              </a:spcBef>
            </a:pPr>
            <a:r>
              <a:rPr lang="en-US" dirty="0">
                <a:latin typeface="Arial" panose="020B0604020202020204" pitchFamily="34" charset="0"/>
                <a:ea typeface="Times New Roman" panose="02020603050405020304" pitchFamily="18" charset="0"/>
                <a:cs typeface="Arial" panose="020B0604020202020204" pitchFamily="34" charset="0"/>
              </a:rPr>
              <a:t>1.2 </a:t>
            </a:r>
            <a:r>
              <a:rPr lang="en-US" dirty="0" err="1">
                <a:latin typeface="Arial" panose="020B0604020202020204" pitchFamily="34" charset="0"/>
                <a:ea typeface="Times New Roman" panose="02020603050405020304" pitchFamily="18" charset="0"/>
                <a:cs typeface="Arial" panose="020B0604020202020204" pitchFamily="34" charset="0"/>
              </a:rPr>
              <a:t>Cơ</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sở</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thực</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tiễn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của</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đường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lối</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chính</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sách</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đại</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đoàn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kết</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toàn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dân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tộc</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trong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xây</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dựng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và</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bảo</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vệ</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Tổ</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quốc</a:t>
            </a:r>
            <a:endParaRPr lang="en-US" dirty="0">
              <a:latin typeface="Arial" panose="020B0604020202020204" pitchFamily="34" charset="0"/>
              <a:ea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7D7EBB42-3186-51DB-5DF8-4BEBDC513288}"/>
              </a:ext>
            </a:extLst>
          </p:cNvPr>
          <p:cNvSpPr/>
          <p:nvPr/>
        </p:nvSpPr>
        <p:spPr>
          <a:xfrm>
            <a:off x="1011268" y="1878670"/>
            <a:ext cx="10169463" cy="3347840"/>
          </a:xfrm>
          <a:prstGeom prst="rect">
            <a:avLst/>
          </a:prstGeom>
        </p:spPr>
        <p:txBody>
          <a:bodyPr wrap="square">
            <a:spAutoFit/>
          </a:bodyPr>
          <a:lstStyle/>
          <a:p>
            <a:pPr marL="380990" indent="-380990" algn="just">
              <a:lnSpc>
                <a:spcPct val="150000"/>
              </a:lnSpc>
              <a:buFont typeface="Wingdings" panose="05000000000000000000" pitchFamily="2" charset="2"/>
              <a:buChar char="Ø"/>
            </a:pPr>
            <a:r>
              <a:rPr lang="nl-NL" sz="2400" dirty="0">
                <a:latin typeface="Arial" panose="020B0604020202020204" pitchFamily="34" charset="0"/>
                <a:cs typeface="Arial" panose="020B0604020202020204" pitchFamily="34" charset="0"/>
              </a:rPr>
              <a:t> Đoàn kết là truyền thống quý báu và là bài học lịch sử vô giá của dân tộc Việt Nam trong suốt quá trình dựng nước và giữ nước. </a:t>
            </a:r>
          </a:p>
          <a:p>
            <a:pPr algn="just">
              <a:lnSpc>
                <a:spcPct val="150000"/>
              </a:lnSpc>
            </a:pPr>
            <a:endParaRPr lang="nl-NL" sz="2400" dirty="0">
              <a:latin typeface="Arial" panose="020B0604020202020204" pitchFamily="34" charset="0"/>
              <a:cs typeface="Arial" panose="020B0604020202020204" pitchFamily="34" charset="0"/>
            </a:endParaRPr>
          </a:p>
          <a:p>
            <a:pPr marL="380990" indent="-380990" algn="just">
              <a:lnSpc>
                <a:spcPct val="150000"/>
              </a:lnSpc>
              <a:buFont typeface="Wingdings" panose="05000000000000000000" pitchFamily="2" charset="2"/>
              <a:buChar char="Ø"/>
            </a:pPr>
            <a:r>
              <a:rPr lang="en-US" sz="2400" dirty="0" err="1">
                <a:latin typeface="Arial" panose="020B0604020202020204" pitchFamily="34" charset="0"/>
                <a:ea typeface="Calibri" panose="020F0502020204030204" pitchFamily="34" charset="0"/>
                <a:cs typeface="Arial" panose="020B0604020202020204" pitchFamily="34" charset="0"/>
              </a:rPr>
              <a:t>Hiện</a:t>
            </a:r>
            <a:r>
              <a:rPr lang="en-US" sz="2400" dirty="0">
                <a:latin typeface="Arial" panose="020B0604020202020204" pitchFamily="34" charset="0"/>
                <a:ea typeface="Calibri" panose="020F0502020204030204" pitchFamily="34" charset="0"/>
                <a:cs typeface="Arial" panose="020B0604020202020204" pitchFamily="34" charset="0"/>
              </a:rPr>
              <a:t> nay, </a:t>
            </a:r>
            <a:r>
              <a:rPr lang="nl-NL" sz="2400" dirty="0">
                <a:latin typeface="Arial" panose="020B0604020202020204" pitchFamily="34" charset="0"/>
                <a:cs typeface="Arial" panose="020B0604020202020204" pitchFamily="34" charset="0"/>
              </a:rPr>
              <a:t>trong bối cảnh đất nước còn nhiều khó khăn, thách thức, nhưng dưới sự lãnh đạo của Đảng, Nhà nước, khối đại đoàn kết toàn dân tộc Việt Nam tiếp tục được mở rộng, củng cố và tăng cường.</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167862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
            <a:extLst>
              <a:ext uri="{FF2B5EF4-FFF2-40B4-BE49-F238E27FC236}">
                <a16:creationId xmlns:a16="http://schemas.microsoft.com/office/drawing/2014/main" id="{D123BB92-23AF-9245-6A02-939A0E22F3E6}"/>
              </a:ext>
            </a:extLst>
          </p:cNvPr>
          <p:cNvSpPr>
            <a:spLocks noGrp="1"/>
          </p:cNvSpPr>
          <p:nvPr>
            <p:ph type="body" idx="1"/>
          </p:nvPr>
        </p:nvSpPr>
        <p:spPr>
          <a:xfrm>
            <a:off x="1105746" y="1661469"/>
            <a:ext cx="9980507" cy="4096031"/>
          </a:xfrm>
        </p:spPr>
        <p:txBody>
          <a:bodyPr/>
          <a:lstStyle/>
          <a:p>
            <a:pPr marL="152396" indent="0" algn="just">
              <a:lnSpc>
                <a:spcPct val="150000"/>
              </a:lnSpc>
              <a:buNone/>
            </a:pPr>
            <a:r>
              <a:rPr lang="nl-NL" i="1" dirty="0">
                <a:latin typeface="Arial" panose="020B0604020202020204" pitchFamily="34" charset="0"/>
                <a:cs typeface="Arial" panose="020B0604020202020204" pitchFamily="34" charset="0"/>
              </a:rPr>
              <a:t>Tuy nhiên,</a:t>
            </a:r>
            <a:r>
              <a:rPr lang="nl-NL" dirty="0">
                <a:latin typeface="Arial" panose="020B0604020202020204" pitchFamily="34" charset="0"/>
                <a:cs typeface="Arial" panose="020B0604020202020204" pitchFamily="34" charset="0"/>
              </a:rPr>
              <a:t> sức mạnh đại đoàn kết toàn dân tộc chưa được phát huy đầy đủ, có lúc, có nơi chưa phát huy được vai trò, sức mạnh của nhân dân. Chủ trương, quan điểm của Đảng về đại đoàn kết toàn dân tộc, về quyền và lợi ích hợp pháp của các giai cấp, tầng lớp nhân dân chưa được kịp thời thể chế hóa, hoặc đã thể chế hóa nhưng chưa được thực hiện nghiêm túc. </a:t>
            </a:r>
            <a:endParaRPr lang="en-US" dirty="0">
              <a:latin typeface="Arial" panose="020B0604020202020204" pitchFamily="34" charset="0"/>
              <a:cs typeface="Arial" panose="020B0604020202020204" pitchFamily="34" charset="0"/>
            </a:endParaRPr>
          </a:p>
          <a:p>
            <a:pPr algn="just"/>
            <a:endParaRPr lang="en-US" dirty="0">
              <a:latin typeface="Arial" panose="020B0604020202020204" pitchFamily="34" charset="0"/>
              <a:cs typeface="Arial" panose="020B0604020202020204" pitchFamily="34" charset="0"/>
            </a:endParaRPr>
          </a:p>
        </p:txBody>
      </p:sp>
      <p:sp>
        <p:nvSpPr>
          <p:cNvPr id="7" name="Title 3">
            <a:extLst>
              <a:ext uri="{FF2B5EF4-FFF2-40B4-BE49-F238E27FC236}">
                <a16:creationId xmlns:a16="http://schemas.microsoft.com/office/drawing/2014/main" id="{B89BF9EA-A44C-270C-7994-54D1416E9242}"/>
              </a:ext>
            </a:extLst>
          </p:cNvPr>
          <p:cNvSpPr>
            <a:spLocks noGrp="1"/>
          </p:cNvSpPr>
          <p:nvPr>
            <p:ph type="title"/>
          </p:nvPr>
        </p:nvSpPr>
        <p:spPr>
          <a:xfrm>
            <a:off x="2670519" y="-123877"/>
            <a:ext cx="9132276" cy="1043845"/>
          </a:xfrm>
          <a:prstGeom prst="rect">
            <a:avLst/>
          </a:prstGeom>
        </p:spPr>
        <p:txBody>
          <a:bodyPr wrap="square">
            <a:spAutoFit/>
          </a:bodyPr>
          <a:lstStyle/>
          <a:p>
            <a:pPr marL="569913" indent="-569913" algn="just">
              <a:lnSpc>
                <a:spcPts val="2667"/>
              </a:lnSpc>
              <a:spcBef>
                <a:spcPts val="1333"/>
              </a:spcBef>
            </a:pPr>
            <a:r>
              <a:rPr lang="en-US" dirty="0">
                <a:latin typeface="Arial" panose="020B0604020202020204" pitchFamily="34" charset="0"/>
                <a:ea typeface="Times New Roman" panose="02020603050405020304" pitchFamily="18" charset="0"/>
                <a:cs typeface="Arial" panose="020B0604020202020204" pitchFamily="34" charset="0"/>
              </a:rPr>
              <a:t>1.2 </a:t>
            </a:r>
            <a:r>
              <a:rPr lang="en-US" dirty="0" err="1">
                <a:latin typeface="Arial" panose="020B0604020202020204" pitchFamily="34" charset="0"/>
                <a:ea typeface="Times New Roman" panose="02020603050405020304" pitchFamily="18" charset="0"/>
                <a:cs typeface="Arial" panose="020B0604020202020204" pitchFamily="34" charset="0"/>
              </a:rPr>
              <a:t>Cơ</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sở</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thực</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tiễn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của</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đường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lối</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chính</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sách</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đại</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đoàn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kết</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toàn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dân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tộc</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trong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xây</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dựng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và</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bảo</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vệ</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Tổ</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quốc</a:t>
            </a:r>
            <a:endParaRPr lang="en-US" dirty="0">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18542214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AutoShape 3">
            <a:extLst>
              <a:ext uri="{FF2B5EF4-FFF2-40B4-BE49-F238E27FC236}">
                <a16:creationId xmlns:a16="http://schemas.microsoft.com/office/drawing/2014/main" id="{03F56A73-1110-5819-63F5-C98CAED926D8}"/>
              </a:ext>
            </a:extLst>
          </p:cNvPr>
          <p:cNvSpPr>
            <a:spLocks noChangeArrowheads="1"/>
          </p:cNvSpPr>
          <p:nvPr/>
        </p:nvSpPr>
        <p:spPr bwMode="gray">
          <a:xfrm>
            <a:off x="220808" y="969332"/>
            <a:ext cx="9272691" cy="5330429"/>
          </a:xfrm>
          <a:prstGeom prst="rightArrow">
            <a:avLst>
              <a:gd name="adj1" fmla="val 79306"/>
              <a:gd name="adj2" fmla="val 32922"/>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en-US" sz="240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3486CD61-CE7F-C7AA-9A4F-2EBDC04F4614}"/>
              </a:ext>
            </a:extLst>
          </p:cNvPr>
          <p:cNvSpPr txBox="1"/>
          <p:nvPr/>
        </p:nvSpPr>
        <p:spPr>
          <a:xfrm>
            <a:off x="347594" y="1727650"/>
            <a:ext cx="7733731" cy="830997"/>
          </a:xfrm>
          <a:prstGeom prst="rect">
            <a:avLst/>
          </a:prstGeom>
          <a:solidFill>
            <a:schemeClr val="bg1"/>
          </a:solidFill>
        </p:spPr>
        <p:txBody>
          <a:bodyPr wrap="square" rtlCol="0">
            <a:spAutoFit/>
          </a:bodyPr>
          <a:lstStyle/>
          <a:p>
            <a:r>
              <a:rPr lang="nl-NL" sz="2400" dirty="0">
                <a:latin typeface="Arial" panose="020B0604020202020204" pitchFamily="34" charset="0"/>
                <a:cs typeface="Arial" panose="020B0604020202020204" pitchFamily="34" charset="0"/>
              </a:rPr>
              <a:t>Chậm đổi mới nội dung, phương thức hoạt động của Mặt trận Tổ quốc và các đoàn thể nhân dân</a:t>
            </a:r>
            <a:endParaRPr lang="en-US" sz="2400" dirty="0">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D094FB42-7F9C-E367-C335-D72994DBD28A}"/>
              </a:ext>
            </a:extLst>
          </p:cNvPr>
          <p:cNvSpPr txBox="1"/>
          <p:nvPr/>
        </p:nvSpPr>
        <p:spPr>
          <a:xfrm>
            <a:off x="347594" y="2864658"/>
            <a:ext cx="7733731" cy="1569660"/>
          </a:xfrm>
          <a:prstGeom prst="rect">
            <a:avLst/>
          </a:prstGeom>
          <a:solidFill>
            <a:schemeClr val="bg1"/>
          </a:solidFill>
        </p:spPr>
        <p:txBody>
          <a:bodyPr wrap="square" rtlCol="0">
            <a:spAutoFit/>
          </a:bodyPr>
          <a:lstStyle/>
          <a:p>
            <a:r>
              <a:rPr lang="nl-NL" sz="2400" dirty="0">
                <a:latin typeface="Arial" panose="020B0604020202020204" pitchFamily="34" charset="0"/>
                <a:cs typeface="Arial" panose="020B0604020202020204" pitchFamily="34" charset="0"/>
              </a:rPr>
              <a:t>Một bộ phận cán bộ, đảng viên, công chức, viên chức chưa thật sự tôn trọng, lắng nghe ý kiến để giải quyết kịp thời, có hiệu quả những yêu cầu, nguyện vọng chính đáng của nhân dân</a:t>
            </a:r>
            <a:endParaRPr lang="en-US" sz="2400" dirty="0">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38F8A1FB-013B-D976-7C74-E1F87F1AD8A0}"/>
              </a:ext>
            </a:extLst>
          </p:cNvPr>
          <p:cNvSpPr txBox="1"/>
          <p:nvPr/>
        </p:nvSpPr>
        <p:spPr>
          <a:xfrm>
            <a:off x="347594" y="4712713"/>
            <a:ext cx="7733731" cy="830997"/>
          </a:xfrm>
          <a:prstGeom prst="rect">
            <a:avLst/>
          </a:prstGeom>
          <a:solidFill>
            <a:schemeClr val="bg1"/>
          </a:solidFill>
        </p:spPr>
        <p:txBody>
          <a:bodyPr wrap="square" rtlCol="0">
            <a:spAutoFit/>
          </a:bodyPr>
          <a:lstStyle/>
          <a:p>
            <a:r>
              <a:rPr lang="nl-NL" sz="2400" dirty="0">
                <a:latin typeface="Arial" panose="020B0604020202020204" pitchFamily="34" charset="0"/>
                <a:cs typeface="Arial" panose="020B0604020202020204" pitchFamily="34" charset="0"/>
              </a:rPr>
              <a:t>Hệ thống pháp luật, cơ chế, chính sách còn thiếu và chưa đồng bộ. </a:t>
            </a:r>
            <a:endParaRPr lang="en-US" sz="2400" dirty="0">
              <a:latin typeface="Arial" panose="020B0604020202020204" pitchFamily="34" charset="0"/>
              <a:cs typeface="Arial" panose="020B0604020202020204" pitchFamily="34" charset="0"/>
            </a:endParaRPr>
          </a:p>
        </p:txBody>
      </p:sp>
      <p:sp>
        <p:nvSpPr>
          <p:cNvPr id="14" name="AutoShape 7">
            <a:extLst>
              <a:ext uri="{FF2B5EF4-FFF2-40B4-BE49-F238E27FC236}">
                <a16:creationId xmlns:a16="http://schemas.microsoft.com/office/drawing/2014/main" id="{9DF43167-304B-C6E6-9EAE-517D2D090D8B}"/>
              </a:ext>
            </a:extLst>
          </p:cNvPr>
          <p:cNvSpPr>
            <a:spLocks noGrp="1" noChangeArrowheads="1"/>
          </p:cNvSpPr>
          <p:nvPr>
            <p:ph type="body" idx="1"/>
          </p:nvPr>
        </p:nvSpPr>
        <p:spPr bwMode="auto">
          <a:xfrm>
            <a:off x="9493499" y="2696710"/>
            <a:ext cx="2511170" cy="1875671"/>
          </a:xfrm>
          <a:prstGeom prst="roundRect">
            <a:avLst>
              <a:gd name="adj" fmla="val 9106"/>
            </a:avLst>
          </a:prstGeom>
          <a:solidFill>
            <a:schemeClr val="bg1"/>
          </a:solidFill>
          <a:ln>
            <a:solidFill>
              <a:srgbClr val="FF0000"/>
            </a:solidFill>
            <a:headEnd/>
            <a:tailEnd/>
          </a:ln>
        </p:spPr>
        <p:style>
          <a:lnRef idx="1">
            <a:schemeClr val="accent5"/>
          </a:lnRef>
          <a:fillRef idx="2">
            <a:schemeClr val="accent5"/>
          </a:fillRef>
          <a:effectRef idx="1">
            <a:schemeClr val="accent5"/>
          </a:effectRef>
          <a:fontRef idx="minor">
            <a:schemeClr val="dk1"/>
          </a:fontRef>
        </p:style>
        <p:txBody>
          <a:bodyPr anchor="ctr"/>
          <a:lstStyle/>
          <a:p>
            <a:pPr marL="152396" indent="0" algn="ctr">
              <a:buNone/>
            </a:pPr>
            <a:r>
              <a:rPr lang="nl-NL" b="1" dirty="0">
                <a:latin typeface="Arial" panose="020B0604020202020204" pitchFamily="34" charset="0"/>
                <a:cs typeface="Arial" panose="020B0604020202020204" pitchFamily="34" charset="0"/>
              </a:rPr>
              <a:t>Nguyên nhân</a:t>
            </a:r>
            <a:endParaRPr lang="en-US" b="1" dirty="0">
              <a:latin typeface="Arial" panose="020B0604020202020204" pitchFamily="34" charset="0"/>
              <a:cs typeface="Arial" panose="020B0604020202020204" pitchFamily="34" charset="0"/>
            </a:endParaRPr>
          </a:p>
        </p:txBody>
      </p:sp>
      <p:sp>
        <p:nvSpPr>
          <p:cNvPr id="4" name="Title 3">
            <a:extLst>
              <a:ext uri="{FF2B5EF4-FFF2-40B4-BE49-F238E27FC236}">
                <a16:creationId xmlns:a16="http://schemas.microsoft.com/office/drawing/2014/main" id="{AFC62BBE-834C-AC2B-BCC9-65E3B0DA0099}"/>
              </a:ext>
            </a:extLst>
          </p:cNvPr>
          <p:cNvSpPr>
            <a:spLocks noGrp="1"/>
          </p:cNvSpPr>
          <p:nvPr>
            <p:ph type="title"/>
          </p:nvPr>
        </p:nvSpPr>
        <p:spPr>
          <a:xfrm>
            <a:off x="2670519" y="-123877"/>
            <a:ext cx="9132276" cy="1043845"/>
          </a:xfrm>
          <a:prstGeom prst="rect">
            <a:avLst/>
          </a:prstGeom>
        </p:spPr>
        <p:txBody>
          <a:bodyPr wrap="square">
            <a:spAutoFit/>
          </a:bodyPr>
          <a:lstStyle/>
          <a:p>
            <a:pPr marL="569913" indent="-569913" algn="just">
              <a:lnSpc>
                <a:spcPts val="2667"/>
              </a:lnSpc>
              <a:spcBef>
                <a:spcPts val="1333"/>
              </a:spcBef>
            </a:pPr>
            <a:r>
              <a:rPr lang="en-US" dirty="0">
                <a:latin typeface="Arial" panose="020B0604020202020204" pitchFamily="34" charset="0"/>
                <a:ea typeface="Times New Roman" panose="02020603050405020304" pitchFamily="18" charset="0"/>
                <a:cs typeface="Arial" panose="020B0604020202020204" pitchFamily="34" charset="0"/>
              </a:rPr>
              <a:t>1.2 </a:t>
            </a:r>
            <a:r>
              <a:rPr lang="en-US" dirty="0" err="1">
                <a:latin typeface="Arial" panose="020B0604020202020204" pitchFamily="34" charset="0"/>
                <a:ea typeface="Times New Roman" panose="02020603050405020304" pitchFamily="18" charset="0"/>
                <a:cs typeface="Arial" panose="020B0604020202020204" pitchFamily="34" charset="0"/>
              </a:rPr>
              <a:t>Cơ</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sở</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thực</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tiễn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của</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đường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lối</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chính</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sách</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đại</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đoàn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kết</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toàn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dân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tộc</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trong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xây</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dựng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và</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bảo</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vệ</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Tổ</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quốc</a:t>
            </a:r>
            <a:endParaRPr lang="en-US" dirty="0">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3034577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1000"/>
                                        <p:tgtEl>
                                          <p:spTgt spid="10"/>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left)">
                                      <p:cBhvr>
                                        <p:cTn id="10" dur="1000"/>
                                        <p:tgtEl>
                                          <p:spTgt spid="11"/>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left)">
                                      <p:cBhvr>
                                        <p:cTn id="13" dur="1000"/>
                                        <p:tgtEl>
                                          <p:spTgt spid="12"/>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wipe(left)">
                                      <p:cBhvr>
                                        <p:cTn id="16" dur="1000"/>
                                        <p:tgtEl>
                                          <p:spTgt spid="13"/>
                                        </p:tgtEl>
                                      </p:cBhvr>
                                    </p:animEffect>
                                  </p:childTnLst>
                                </p:cTn>
                              </p:par>
                            </p:childTnLst>
                          </p:cTn>
                        </p:par>
                        <p:par>
                          <p:cTn id="17" fill="hold">
                            <p:stCondLst>
                              <p:cond delay="1000"/>
                            </p:stCondLst>
                            <p:childTnLst>
                              <p:par>
                                <p:cTn id="18" presetID="22" presetClass="entr" presetSubtype="8" fill="hold" grpId="0" nodeType="afterEffect">
                                  <p:stCondLst>
                                    <p:cond delay="0"/>
                                  </p:stCondLst>
                                  <p:childTnLst>
                                    <p:set>
                                      <p:cBhvr>
                                        <p:cTn id="19" dur="1" fill="hold">
                                          <p:stCondLst>
                                            <p:cond delay="0"/>
                                          </p:stCondLst>
                                        </p:cTn>
                                        <p:tgtEl>
                                          <p:spTgt spid="14">
                                            <p:bg/>
                                          </p:spTgt>
                                        </p:tgtEl>
                                        <p:attrNameLst>
                                          <p:attrName>style.visibility</p:attrName>
                                        </p:attrNameLst>
                                      </p:cBhvr>
                                      <p:to>
                                        <p:strVal val="visible"/>
                                      </p:to>
                                    </p:set>
                                    <p:animEffect transition="in" filter="wipe(left)">
                                      <p:cBhvr>
                                        <p:cTn id="20" dur="500"/>
                                        <p:tgtEl>
                                          <p:spTgt spid="14">
                                            <p:bg/>
                                          </p:spTgt>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14">
                                            <p:txEl>
                                              <p:pRg st="0" end="0"/>
                                            </p:txEl>
                                          </p:spTgt>
                                        </p:tgtEl>
                                        <p:attrNameLst>
                                          <p:attrName>style.visibility</p:attrName>
                                        </p:attrNameLst>
                                      </p:cBhvr>
                                      <p:to>
                                        <p:strVal val="visible"/>
                                      </p:to>
                                    </p:set>
                                    <p:animEffect transition="in" filter="wipe(left)">
                                      <p:cBhvr>
                                        <p:cTn id="23" dur="500"/>
                                        <p:tgtEl>
                                          <p:spTgt spid="1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uiExpand="1"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a:extLst>
              <a:ext uri="{FF2B5EF4-FFF2-40B4-BE49-F238E27FC236}">
                <a16:creationId xmlns:a16="http://schemas.microsoft.com/office/drawing/2014/main" id="{2E04130C-D69C-1E36-58FE-6C2F12A67DB7}"/>
              </a:ext>
            </a:extLst>
          </p:cNvPr>
          <p:cNvSpPr>
            <a:spLocks noGrp="1"/>
          </p:cNvSpPr>
          <p:nvPr>
            <p:ph type="body" idx="1"/>
          </p:nvPr>
        </p:nvSpPr>
        <p:spPr>
          <a:xfrm>
            <a:off x="1059879" y="1372156"/>
            <a:ext cx="10072241" cy="4500033"/>
          </a:xfrm>
        </p:spPr>
        <p:txBody>
          <a:bodyPr/>
          <a:lstStyle/>
          <a:p>
            <a:pPr>
              <a:lnSpc>
                <a:spcPct val="150000"/>
              </a:lnSpc>
            </a:pPr>
            <a:r>
              <a:rPr lang="nl-NL" dirty="0">
                <a:latin typeface="Arial" panose="020B0604020202020204" pitchFamily="34" charset="0"/>
                <a:cs typeface="Arial" panose="020B0604020202020204" pitchFamily="34" charset="0"/>
              </a:rPr>
              <a:t>Hiện nay vấn đề dân tộc đang trở thành một vấn đề quốc tế mang tính thời sự sâu sắc.</a:t>
            </a:r>
          </a:p>
          <a:p>
            <a:pPr marL="152396" indent="0">
              <a:lnSpc>
                <a:spcPct val="150000"/>
              </a:lnSpc>
              <a:buNone/>
            </a:pPr>
            <a:endParaRPr lang="nl-NL" dirty="0">
              <a:latin typeface="Arial" panose="020B0604020202020204" pitchFamily="34" charset="0"/>
              <a:cs typeface="Arial" panose="020B0604020202020204" pitchFamily="34" charset="0"/>
            </a:endParaRPr>
          </a:p>
          <a:p>
            <a:pPr>
              <a:lnSpc>
                <a:spcPct val="150000"/>
              </a:lnSpc>
            </a:pPr>
            <a:r>
              <a:rPr lang="nl-NL" sz="2400" dirty="0">
                <a:latin typeface="Arial" panose="020B0604020202020204" pitchFamily="34" charset="0"/>
                <a:cs typeface="Arial" panose="020B0604020202020204" pitchFamily="34" charset="0"/>
              </a:rPr>
              <a:t>Lợi dụng cách mạng công nghệ thông tin các thế lực thù địch vẫn tiếp tục dùng “Diễn biến hòa bình”, xuyên tạc lịch sử, tìm cách chia rẽ Đảng, Nhà nước với nhân dân, với lực lượng vũ trang; kích động ly khai, chia rẽ các dân tộc, các tôn giáo,các tầng lớp nhân dân</a:t>
            </a:r>
            <a:endParaRPr lang="en-US" sz="2400" dirty="0">
              <a:latin typeface="Arial" panose="020B0604020202020204" pitchFamily="34" charset="0"/>
              <a:cs typeface="Arial" panose="020B0604020202020204" pitchFamily="34" charset="0"/>
            </a:endParaRPr>
          </a:p>
          <a:p>
            <a:pPr>
              <a:lnSpc>
                <a:spcPct val="150000"/>
              </a:lnSpc>
            </a:pPr>
            <a:endParaRPr lang="nl-NL" dirty="0">
              <a:latin typeface="Arial" panose="020B0604020202020204" pitchFamily="34" charset="0"/>
              <a:cs typeface="Arial" panose="020B0604020202020204" pitchFamily="34" charset="0"/>
            </a:endParaRPr>
          </a:p>
        </p:txBody>
      </p:sp>
      <p:sp>
        <p:nvSpPr>
          <p:cNvPr id="8" name="Title 3">
            <a:extLst>
              <a:ext uri="{FF2B5EF4-FFF2-40B4-BE49-F238E27FC236}">
                <a16:creationId xmlns:a16="http://schemas.microsoft.com/office/drawing/2014/main" id="{DA9FC7BE-8B6A-1BCD-A4A2-9D92DFB2FFBD}"/>
              </a:ext>
            </a:extLst>
          </p:cNvPr>
          <p:cNvSpPr>
            <a:spLocks noGrp="1"/>
          </p:cNvSpPr>
          <p:nvPr>
            <p:ph type="title"/>
          </p:nvPr>
        </p:nvSpPr>
        <p:spPr>
          <a:xfrm>
            <a:off x="2670519" y="-123877"/>
            <a:ext cx="9132276" cy="1043845"/>
          </a:xfrm>
          <a:prstGeom prst="rect">
            <a:avLst/>
          </a:prstGeom>
        </p:spPr>
        <p:txBody>
          <a:bodyPr wrap="square">
            <a:spAutoFit/>
          </a:bodyPr>
          <a:lstStyle/>
          <a:p>
            <a:pPr marL="569913" indent="-569913" algn="just">
              <a:lnSpc>
                <a:spcPts val="2667"/>
              </a:lnSpc>
              <a:spcBef>
                <a:spcPts val="1333"/>
              </a:spcBef>
            </a:pPr>
            <a:r>
              <a:rPr lang="en-US" dirty="0">
                <a:latin typeface="Arial" panose="020B0604020202020204" pitchFamily="34" charset="0"/>
                <a:ea typeface="Times New Roman" panose="02020603050405020304" pitchFamily="18" charset="0"/>
                <a:cs typeface="Arial" panose="020B0604020202020204" pitchFamily="34" charset="0"/>
              </a:rPr>
              <a:t>1.2 </a:t>
            </a:r>
            <a:r>
              <a:rPr lang="en-US" dirty="0" err="1">
                <a:latin typeface="Arial" panose="020B0604020202020204" pitchFamily="34" charset="0"/>
                <a:ea typeface="Times New Roman" panose="02020603050405020304" pitchFamily="18" charset="0"/>
                <a:cs typeface="Arial" panose="020B0604020202020204" pitchFamily="34" charset="0"/>
              </a:rPr>
              <a:t>Cơ</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sở</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thực</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tiễn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của</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đường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lối</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chính</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sách</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đại</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đoàn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kết</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toàn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dân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tộc</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trong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xây</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dựng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và</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bảo</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vệ</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Tổ</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quốc</a:t>
            </a:r>
            <a:endParaRPr lang="en-US" dirty="0">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37279566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
            <a:extLst>
              <a:ext uri="{FF2B5EF4-FFF2-40B4-BE49-F238E27FC236}">
                <a16:creationId xmlns:a16="http://schemas.microsoft.com/office/drawing/2014/main" id="{4EC83A26-8FF1-48FC-E8D7-3B672202F20D}"/>
              </a:ext>
            </a:extLst>
          </p:cNvPr>
          <p:cNvSpPr>
            <a:spLocks noGrp="1" noChangeArrowheads="1"/>
          </p:cNvSpPr>
          <p:nvPr>
            <p:ph type="body" idx="1"/>
          </p:nvPr>
        </p:nvSpPr>
        <p:spPr bwMode="auto">
          <a:xfrm>
            <a:off x="340851" y="1656087"/>
            <a:ext cx="5203975" cy="4001095"/>
          </a:xfrm>
          <a:prstGeom prst="rect">
            <a:avLst/>
          </a:prstGeom>
          <a:noFill/>
          <a:ln w="9525">
            <a:noFill/>
            <a:miter lim="800000"/>
            <a:headEnd/>
            <a:tailEnd/>
          </a:ln>
          <a:effectLst/>
        </p:spPr>
        <p:txBody>
          <a:bodyPr spcFirstLastPara="1" vert="horz" wrap="square" lIns="121920" tIns="60960" rIns="121920" bIns="60960" numCol="1" anchor="ctr" anchorCtr="0" compatLnSpc="1">
            <a:prstTxWarp prst="textNoShape">
              <a:avLst/>
            </a:prstTxWarp>
            <a:spAutoFit/>
          </a:bodyPr>
          <a:lstStyle/>
          <a:p>
            <a:pPr marL="0" indent="609585" algn="just" defTabSz="1219170" fontAlgn="base">
              <a:lnSpc>
                <a:spcPct val="150000"/>
              </a:lnSpc>
              <a:spcBef>
                <a:spcPct val="0"/>
              </a:spcBef>
              <a:spcAft>
                <a:spcPct val="0"/>
              </a:spcAft>
              <a:buSzTx/>
              <a:buNone/>
            </a:pPr>
            <a:r>
              <a:rPr lang="nl-NL" dirty="0">
                <a:solidFill>
                  <a:srgbClr val="000000"/>
                </a:solidFill>
                <a:latin typeface="Arial" panose="020B0604020202020204" pitchFamily="34" charset="0"/>
                <a:ea typeface="Calibri" pitchFamily="34" charset="0"/>
                <a:cs typeface="Arial" panose="020B0604020202020204" pitchFamily="34" charset="0"/>
              </a:rPr>
              <a:t>Tình hình khu vực và trong nước có những diễn biến nhanh, phức tạp, khó dự báo; đan xen cả thời cơ và thách thức, thuận lợi và khó khăn đối với sự nghiệp đổi mới nói chung và với củng cố đoàn kết toàn dân tộc nói riêng. </a:t>
            </a:r>
            <a:endParaRPr lang="nl-NL" dirty="0">
              <a:latin typeface="Arial" panose="020B0604020202020204" pitchFamily="34" charset="0"/>
              <a:cs typeface="Arial" panose="020B0604020202020204" pitchFamily="34" charset="0"/>
            </a:endParaRPr>
          </a:p>
        </p:txBody>
      </p:sp>
      <p:pic>
        <p:nvPicPr>
          <p:cNvPr id="14" name="Picture 5" descr="Kết quả hình ảnh cho hợp tác trong khu vực châu á thái bình dương">
            <a:extLst>
              <a:ext uri="{FF2B5EF4-FFF2-40B4-BE49-F238E27FC236}">
                <a16:creationId xmlns:a16="http://schemas.microsoft.com/office/drawing/2014/main" id="{E78B68CB-D8B0-44C6-67F0-D6CD8B599177}"/>
              </a:ext>
            </a:extLst>
          </p:cNvPr>
          <p:cNvPicPr>
            <a:picLocks noChangeAspect="1" noChangeArrowheads="1"/>
          </p:cNvPicPr>
          <p:nvPr/>
        </p:nvPicPr>
        <p:blipFill>
          <a:blip r:embed="rId2"/>
          <a:srcRect/>
          <a:stretch>
            <a:fillRect/>
          </a:stretch>
        </p:blipFill>
        <p:spPr bwMode="auto">
          <a:xfrm>
            <a:off x="5514533" y="1838278"/>
            <a:ext cx="3584050" cy="3670192"/>
          </a:xfrm>
          <a:prstGeom prst="rect">
            <a:avLst/>
          </a:prstGeom>
          <a:noFill/>
        </p:spPr>
      </p:pic>
      <p:pic>
        <p:nvPicPr>
          <p:cNvPr id="15" name="Picture 3" descr="Kết quả hình ảnh cho tranh chấp trong khu vực châu á">
            <a:extLst>
              <a:ext uri="{FF2B5EF4-FFF2-40B4-BE49-F238E27FC236}">
                <a16:creationId xmlns:a16="http://schemas.microsoft.com/office/drawing/2014/main" id="{D57A0DB7-8F22-2DC5-F726-0E6EF3334164}"/>
              </a:ext>
            </a:extLst>
          </p:cNvPr>
          <p:cNvPicPr>
            <a:picLocks noChangeAspect="1" noChangeArrowheads="1"/>
          </p:cNvPicPr>
          <p:nvPr/>
        </p:nvPicPr>
        <p:blipFill>
          <a:blip r:embed="rId3"/>
          <a:srcRect/>
          <a:stretch>
            <a:fillRect/>
          </a:stretch>
        </p:blipFill>
        <p:spPr bwMode="auto">
          <a:xfrm>
            <a:off x="8798228" y="1804797"/>
            <a:ext cx="2933343" cy="3703673"/>
          </a:xfrm>
          <a:prstGeom prst="rect">
            <a:avLst/>
          </a:prstGeom>
          <a:noFill/>
        </p:spPr>
      </p:pic>
      <p:sp>
        <p:nvSpPr>
          <p:cNvPr id="4" name="Title 3">
            <a:extLst>
              <a:ext uri="{FF2B5EF4-FFF2-40B4-BE49-F238E27FC236}">
                <a16:creationId xmlns:a16="http://schemas.microsoft.com/office/drawing/2014/main" id="{90CD5B5A-16EC-FCC8-150B-A13A99DDAD83}"/>
              </a:ext>
            </a:extLst>
          </p:cNvPr>
          <p:cNvSpPr>
            <a:spLocks noGrp="1"/>
          </p:cNvSpPr>
          <p:nvPr>
            <p:ph type="title"/>
          </p:nvPr>
        </p:nvSpPr>
        <p:spPr>
          <a:xfrm>
            <a:off x="2670519" y="-123877"/>
            <a:ext cx="9132276" cy="1043845"/>
          </a:xfrm>
          <a:prstGeom prst="rect">
            <a:avLst/>
          </a:prstGeom>
        </p:spPr>
        <p:txBody>
          <a:bodyPr wrap="square">
            <a:spAutoFit/>
          </a:bodyPr>
          <a:lstStyle/>
          <a:p>
            <a:pPr marL="569913" indent="-569913" algn="just">
              <a:lnSpc>
                <a:spcPts val="2667"/>
              </a:lnSpc>
              <a:spcBef>
                <a:spcPts val="1333"/>
              </a:spcBef>
            </a:pPr>
            <a:r>
              <a:rPr lang="en-US" dirty="0">
                <a:latin typeface="Arial" panose="020B0604020202020204" pitchFamily="34" charset="0"/>
                <a:ea typeface="Times New Roman" panose="02020603050405020304" pitchFamily="18" charset="0"/>
                <a:cs typeface="Arial" panose="020B0604020202020204" pitchFamily="34" charset="0"/>
              </a:rPr>
              <a:t>1.2 </a:t>
            </a:r>
            <a:r>
              <a:rPr lang="en-US" dirty="0" err="1">
                <a:latin typeface="Arial" panose="020B0604020202020204" pitchFamily="34" charset="0"/>
                <a:ea typeface="Times New Roman" panose="02020603050405020304" pitchFamily="18" charset="0"/>
                <a:cs typeface="Arial" panose="020B0604020202020204" pitchFamily="34" charset="0"/>
              </a:rPr>
              <a:t>Cơ</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sở</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thực</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tiễn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của</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đường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lối</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chính</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sách</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đại</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đoàn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kết</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toàn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dân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tộc</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trong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xây</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dựng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và</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bảo</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vệ</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Tổ</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quốc</a:t>
            </a:r>
            <a:endParaRPr lang="en-US" dirty="0">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3368115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wipe(up)">
                                      <p:cBhvr>
                                        <p:cTn id="7" dur="1000"/>
                                        <p:tgtEl>
                                          <p:spTgt spid="13">
                                            <p:txEl>
                                              <p:pRg st="0" end="0"/>
                                            </p:txEl>
                                          </p:spTgt>
                                        </p:tgtEl>
                                      </p:cBhvr>
                                    </p:animEffect>
                                  </p:childTnLst>
                                </p:cTn>
                              </p:par>
                              <p:par>
                                <p:cTn id="8" presetID="22" presetClass="entr" presetSubtype="1"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up)">
                                      <p:cBhvr>
                                        <p:cTn id="10" dur="1000"/>
                                        <p:tgtEl>
                                          <p:spTgt spid="14"/>
                                        </p:tgtEl>
                                      </p:cBhvr>
                                    </p:animEffect>
                                  </p:childTnLst>
                                </p:cTn>
                              </p:par>
                              <p:par>
                                <p:cTn id="11" presetID="22" presetClass="entr" presetSubtype="1"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wipe(up)">
                                      <p:cBhvr>
                                        <p:cTn id="13"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ight Arrow 2">
            <a:extLst>
              <a:ext uri="{FF2B5EF4-FFF2-40B4-BE49-F238E27FC236}">
                <a16:creationId xmlns:a16="http://schemas.microsoft.com/office/drawing/2014/main" id="{E7B63014-C1CB-35AD-6252-3B74F3A8AD97}"/>
              </a:ext>
            </a:extLst>
          </p:cNvPr>
          <p:cNvSpPr/>
          <p:nvPr/>
        </p:nvSpPr>
        <p:spPr>
          <a:xfrm>
            <a:off x="673662" y="1600829"/>
            <a:ext cx="7464498" cy="4279466"/>
          </a:xfrm>
          <a:prstGeom prst="rightArrow">
            <a:avLst>
              <a:gd name="adj1" fmla="val 50000"/>
              <a:gd name="adj2" fmla="val 48684"/>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40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1291D94E-2871-574B-2667-196A5211856D}"/>
              </a:ext>
            </a:extLst>
          </p:cNvPr>
          <p:cNvSpPr txBox="1"/>
          <p:nvPr/>
        </p:nvSpPr>
        <p:spPr>
          <a:xfrm>
            <a:off x="726100" y="2876583"/>
            <a:ext cx="5323009" cy="461665"/>
          </a:xfrm>
          <a:prstGeom prst="rect">
            <a:avLst/>
          </a:prstGeom>
          <a:solidFill>
            <a:schemeClr val="bg1"/>
          </a:solidFill>
        </p:spPr>
        <p:txBody>
          <a:bodyPr wrap="square" rtlCol="0">
            <a:spAutoFit/>
          </a:bodyPr>
          <a:lstStyle/>
          <a:p>
            <a:pPr algn="ctr"/>
            <a:r>
              <a:rPr lang="nl-NL" sz="2400" dirty="0">
                <a:latin typeface="Arial" panose="020B0604020202020204" pitchFamily="34" charset="0"/>
                <a:cs typeface="Arial" panose="020B0604020202020204" pitchFamily="34" charset="0"/>
              </a:rPr>
              <a:t>Cơ sở lý luận</a:t>
            </a:r>
            <a:endParaRPr lang="en-US" sz="2400" dirty="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E6D0B36E-04D4-DCC3-0190-7B694D66A97D}"/>
              </a:ext>
            </a:extLst>
          </p:cNvPr>
          <p:cNvSpPr txBox="1"/>
          <p:nvPr/>
        </p:nvSpPr>
        <p:spPr>
          <a:xfrm>
            <a:off x="726101" y="3747511"/>
            <a:ext cx="5323008" cy="830997"/>
          </a:xfrm>
          <a:prstGeom prst="rect">
            <a:avLst/>
          </a:prstGeom>
          <a:solidFill>
            <a:schemeClr val="bg1"/>
          </a:solidFill>
        </p:spPr>
        <p:txBody>
          <a:bodyPr wrap="square" rtlCol="0">
            <a:spAutoFit/>
          </a:bodyPr>
          <a:lstStyle/>
          <a:p>
            <a:pPr algn="ctr"/>
            <a:r>
              <a:rPr lang="nl-NL" sz="2400" dirty="0">
                <a:latin typeface="Arial" panose="020B0604020202020204" pitchFamily="34" charset="0"/>
                <a:cs typeface="Arial" panose="020B0604020202020204" pitchFamily="34" charset="0"/>
              </a:rPr>
              <a:t>thực tiễn của đường lối, chính sách đại đoàn kết toàn dân tộc </a:t>
            </a:r>
            <a:endParaRPr lang="en-US" sz="2400" dirty="0">
              <a:latin typeface="Arial" panose="020B0604020202020204" pitchFamily="34" charset="0"/>
              <a:cs typeface="Arial" panose="020B0604020202020204" pitchFamily="34" charset="0"/>
            </a:endParaRPr>
          </a:p>
        </p:txBody>
      </p:sp>
      <p:sp>
        <p:nvSpPr>
          <p:cNvPr id="8" name="Text Placeholder 7">
            <a:extLst>
              <a:ext uri="{FF2B5EF4-FFF2-40B4-BE49-F238E27FC236}">
                <a16:creationId xmlns:a16="http://schemas.microsoft.com/office/drawing/2014/main" id="{54004941-FA31-93BD-4DB5-F0BBFC2C3352}"/>
              </a:ext>
            </a:extLst>
          </p:cNvPr>
          <p:cNvSpPr txBox="1">
            <a:spLocks noGrp="1"/>
          </p:cNvSpPr>
          <p:nvPr>
            <p:ph type="body" idx="1"/>
          </p:nvPr>
        </p:nvSpPr>
        <p:spPr>
          <a:xfrm>
            <a:off x="8332452" y="1941903"/>
            <a:ext cx="3133447" cy="3611215"/>
          </a:xfrm>
          <a:prstGeom prst="rect">
            <a:avLst/>
          </a:prstGeom>
          <a:solidFill>
            <a:schemeClr val="accent1">
              <a:lumMod val="20000"/>
              <a:lumOff val="80000"/>
            </a:schemeClr>
          </a:solidFill>
        </p:spPr>
        <p:txBody>
          <a:bodyPr wrap="square" rtlCol="0">
            <a:spAutoFit/>
          </a:bodyPr>
          <a:lstStyle/>
          <a:p>
            <a:pPr marL="152396" indent="0" algn="just">
              <a:lnSpc>
                <a:spcPct val="150000"/>
              </a:lnSpc>
              <a:buNone/>
            </a:pPr>
            <a:r>
              <a:rPr lang="nl-NL" dirty="0">
                <a:latin typeface="Arial" panose="020B0604020202020204" pitchFamily="34" charset="0"/>
                <a:cs typeface="Arial" panose="020B0604020202020204" pitchFamily="34" charset="0"/>
              </a:rPr>
              <a:t>Củng cố và phát huy đại đoàn kết toàn dân ngày càng trở thành yêu cầu quan trọng, cấp thiết và lâu dài </a:t>
            </a:r>
            <a:endParaRPr lang="en-US" dirty="0">
              <a:latin typeface="Arial" panose="020B0604020202020204" pitchFamily="34" charset="0"/>
              <a:cs typeface="Arial" panose="020B0604020202020204" pitchFamily="34" charset="0"/>
            </a:endParaRPr>
          </a:p>
        </p:txBody>
      </p:sp>
      <p:sp>
        <p:nvSpPr>
          <p:cNvPr id="10" name="Title 3">
            <a:extLst>
              <a:ext uri="{FF2B5EF4-FFF2-40B4-BE49-F238E27FC236}">
                <a16:creationId xmlns:a16="http://schemas.microsoft.com/office/drawing/2014/main" id="{AEA960BE-B206-D087-2748-2325E4AB6D10}"/>
              </a:ext>
            </a:extLst>
          </p:cNvPr>
          <p:cNvSpPr>
            <a:spLocks noGrp="1"/>
          </p:cNvSpPr>
          <p:nvPr>
            <p:ph type="title"/>
          </p:nvPr>
        </p:nvSpPr>
        <p:spPr>
          <a:xfrm>
            <a:off x="2670519" y="-123877"/>
            <a:ext cx="9132276" cy="1043845"/>
          </a:xfrm>
          <a:prstGeom prst="rect">
            <a:avLst/>
          </a:prstGeom>
        </p:spPr>
        <p:txBody>
          <a:bodyPr wrap="square">
            <a:spAutoFit/>
          </a:bodyPr>
          <a:lstStyle/>
          <a:p>
            <a:pPr marL="569913" indent="-569913" algn="just">
              <a:lnSpc>
                <a:spcPts val="2667"/>
              </a:lnSpc>
              <a:spcBef>
                <a:spcPts val="1333"/>
              </a:spcBef>
            </a:pPr>
            <a:r>
              <a:rPr lang="en-US" dirty="0">
                <a:latin typeface="Arial" panose="020B0604020202020204" pitchFamily="34" charset="0"/>
                <a:ea typeface="Times New Roman" panose="02020603050405020304" pitchFamily="18" charset="0"/>
                <a:cs typeface="Arial" panose="020B0604020202020204" pitchFamily="34" charset="0"/>
              </a:rPr>
              <a:t>1.2 </a:t>
            </a:r>
            <a:r>
              <a:rPr lang="en-US" dirty="0" err="1">
                <a:latin typeface="Arial" panose="020B0604020202020204" pitchFamily="34" charset="0"/>
                <a:ea typeface="Times New Roman" panose="02020603050405020304" pitchFamily="18" charset="0"/>
                <a:cs typeface="Arial" panose="020B0604020202020204" pitchFamily="34" charset="0"/>
              </a:rPr>
              <a:t>Cơ</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sở</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thực</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tiễn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của</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đường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lối</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chính</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sách</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đại</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đoàn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kết</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toàn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dân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tộc</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trong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xây</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dựng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và</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bảo</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vệ</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Tổ</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quốc</a:t>
            </a:r>
            <a:endParaRPr lang="en-US" dirty="0">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18239491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000"/>
                                        <p:tgtEl>
                                          <p:spTgt spid="4"/>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left)">
                                      <p:cBhvr>
                                        <p:cTn id="10" dur="1000"/>
                                        <p:tgtEl>
                                          <p:spTgt spid="7"/>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left)">
                                      <p:cBhvr>
                                        <p:cTn id="13" dur="1000"/>
                                        <p:tgtEl>
                                          <p:spTgt spid="5"/>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8">
                                            <p:bg/>
                                          </p:spTgt>
                                        </p:tgtEl>
                                        <p:attrNameLst>
                                          <p:attrName>style.visibility</p:attrName>
                                        </p:attrNameLst>
                                      </p:cBhvr>
                                      <p:to>
                                        <p:strVal val="visible"/>
                                      </p:to>
                                    </p:set>
                                    <p:animEffect transition="in" filter="wipe(left)">
                                      <p:cBhvr>
                                        <p:cTn id="17" dur="750"/>
                                        <p:tgtEl>
                                          <p:spTgt spid="8">
                                            <p:bg/>
                                          </p:spTgt>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8">
                                            <p:txEl>
                                              <p:pRg st="0" end="0"/>
                                            </p:txEl>
                                          </p:spTgt>
                                        </p:tgtEl>
                                        <p:attrNameLst>
                                          <p:attrName>style.visibility</p:attrName>
                                        </p:attrNameLst>
                                      </p:cBhvr>
                                      <p:to>
                                        <p:strVal val="visible"/>
                                      </p:to>
                                    </p:set>
                                    <p:animEffect transition="in" filter="wipe(left)">
                                      <p:cBhvr>
                                        <p:cTn id="20" dur="75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uiExpand="1"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C5FD569-1CFA-CC38-7FDF-EC066B99FFDE}"/>
              </a:ext>
            </a:extLst>
          </p:cNvPr>
          <p:cNvSpPr>
            <a:spLocks noGrp="1"/>
          </p:cNvSpPr>
          <p:nvPr>
            <p:ph type="title"/>
          </p:nvPr>
        </p:nvSpPr>
        <p:spPr>
          <a:xfrm>
            <a:off x="2518117" y="-197247"/>
            <a:ext cx="10149840" cy="1090012"/>
          </a:xfrm>
          <a:prstGeom prst="rect">
            <a:avLst/>
          </a:prstGeom>
        </p:spPr>
        <p:txBody>
          <a:bodyPr wrap="square">
            <a:spAutoFit/>
          </a:bodyPr>
          <a:lstStyle/>
          <a:p>
            <a:pPr marL="344488" indent="-344488" algn="l">
              <a:lnSpc>
                <a:spcPct val="100000"/>
              </a:lnSpc>
              <a:spcBef>
                <a:spcPts val="1333"/>
              </a:spcBef>
            </a:pPr>
            <a:r>
              <a:rPr lang="en-US" dirty="0">
                <a:latin typeface="Arial" panose="020B0604020202020204" pitchFamily="34" charset="0"/>
                <a:ea typeface="Times New Roman" panose="02020603050405020304" pitchFamily="18" charset="0"/>
                <a:cs typeface="Arial" panose="020B0604020202020204" pitchFamily="34" charset="0"/>
              </a:rPr>
              <a:t>2. Quan </a:t>
            </a:r>
            <a:r>
              <a:rPr lang="en-US" dirty="0" err="1">
                <a:latin typeface="Arial" panose="020B0604020202020204" pitchFamily="34" charset="0"/>
                <a:ea typeface="Times New Roman" panose="02020603050405020304" pitchFamily="18" charset="0"/>
                <a:cs typeface="Arial" panose="020B0604020202020204" pitchFamily="34" charset="0"/>
              </a:rPr>
              <a:t>điểm</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và</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phương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hướng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của</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Đảng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về</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phát</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huy</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sức</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mạnh</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đại</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đoàn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kết</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toàn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dân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tộc</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trong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xây</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dựng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và</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bảo</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vệ</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Tổ</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quốc</a:t>
            </a:r>
            <a:endParaRPr lang="en-US" dirty="0">
              <a:latin typeface="Arial" panose="020B0604020202020204" pitchFamily="34" charset="0"/>
              <a:ea typeface="Times New Roman" panose="02020603050405020304" pitchFamily="18" charset="0"/>
              <a:cs typeface="Arial" panose="020B0604020202020204" pitchFamily="34" charset="0"/>
            </a:endParaRPr>
          </a:p>
        </p:txBody>
      </p:sp>
      <p:grpSp>
        <p:nvGrpSpPr>
          <p:cNvPr id="21" name="Group 20">
            <a:extLst>
              <a:ext uri="{FF2B5EF4-FFF2-40B4-BE49-F238E27FC236}">
                <a16:creationId xmlns:a16="http://schemas.microsoft.com/office/drawing/2014/main" id="{0C84901A-CC0C-B8AB-D6D0-47FDD4047F5F}"/>
              </a:ext>
            </a:extLst>
          </p:cNvPr>
          <p:cNvGrpSpPr/>
          <p:nvPr/>
        </p:nvGrpSpPr>
        <p:grpSpPr>
          <a:xfrm>
            <a:off x="1100753" y="1750064"/>
            <a:ext cx="9990493" cy="3357871"/>
            <a:chOff x="376591" y="1985666"/>
            <a:chExt cx="9990493" cy="3357871"/>
          </a:xfrm>
        </p:grpSpPr>
        <p:grpSp>
          <p:nvGrpSpPr>
            <p:cNvPr id="5" name="Group 3">
              <a:extLst>
                <a:ext uri="{FF2B5EF4-FFF2-40B4-BE49-F238E27FC236}">
                  <a16:creationId xmlns:a16="http://schemas.microsoft.com/office/drawing/2014/main" id="{B225DAE1-1BC8-623B-5A41-C28D1E59069F}"/>
                </a:ext>
              </a:extLst>
            </p:cNvPr>
            <p:cNvGrpSpPr>
              <a:grpSpLocks/>
            </p:cNvGrpSpPr>
            <p:nvPr/>
          </p:nvGrpSpPr>
          <p:grpSpPr bwMode="auto">
            <a:xfrm>
              <a:off x="376591" y="1985666"/>
              <a:ext cx="1681661" cy="1292265"/>
              <a:chOff x="1110" y="2656"/>
              <a:chExt cx="1549" cy="1351"/>
            </a:xfrm>
            <a:solidFill>
              <a:srgbClr val="00B0F0"/>
            </a:solidFill>
          </p:grpSpPr>
          <p:sp>
            <p:nvSpPr>
              <p:cNvPr id="7" name="AutoShape 4">
                <a:extLst>
                  <a:ext uri="{FF2B5EF4-FFF2-40B4-BE49-F238E27FC236}">
                    <a16:creationId xmlns:a16="http://schemas.microsoft.com/office/drawing/2014/main" id="{6473EC49-4F83-7345-70F2-D64424E05DCA}"/>
                  </a:ext>
                </a:extLst>
              </p:cNvPr>
              <p:cNvSpPr>
                <a:spLocks noChangeArrowheads="1"/>
              </p:cNvSpPr>
              <p:nvPr/>
            </p:nvSpPr>
            <p:spPr bwMode="gray">
              <a:xfrm>
                <a:off x="1123" y="2679"/>
                <a:ext cx="1536" cy="1328"/>
              </a:xfrm>
              <a:prstGeom prst="hexagon">
                <a:avLst>
                  <a:gd name="adj" fmla="val 28916"/>
                  <a:gd name="vf" fmla="val 115470"/>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a:spcBef>
                    <a:spcPct val="0"/>
                  </a:spcBef>
                  <a:buFontTx/>
                  <a:buNone/>
                  <a:defRPr/>
                </a:pPr>
                <a:endParaRPr lang="vi-VN" altLang="en-US" sz="2100">
                  <a:solidFill>
                    <a:prstClr val="black"/>
                  </a:solidFill>
                  <a:latin typeface="Arial" panose="020B0604020202020204" pitchFamily="34" charset="0"/>
                  <a:cs typeface="Arial" panose="020B0604020202020204" pitchFamily="34" charset="0"/>
                </a:endParaRPr>
              </a:p>
            </p:txBody>
          </p:sp>
          <p:sp>
            <p:nvSpPr>
              <p:cNvPr id="8" name="AutoShape 5">
                <a:extLst>
                  <a:ext uri="{FF2B5EF4-FFF2-40B4-BE49-F238E27FC236}">
                    <a16:creationId xmlns:a16="http://schemas.microsoft.com/office/drawing/2014/main" id="{C4282C11-46CE-D299-F089-6BB49DEB79FB}"/>
                  </a:ext>
                </a:extLst>
              </p:cNvPr>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a:spcBef>
                    <a:spcPct val="0"/>
                  </a:spcBef>
                  <a:buFontTx/>
                  <a:buNone/>
                  <a:defRPr/>
                </a:pPr>
                <a:endParaRPr lang="vi-VN" altLang="en-US" sz="2100">
                  <a:solidFill>
                    <a:prstClr val="black"/>
                  </a:solidFill>
                  <a:latin typeface="Arial" panose="020B0604020202020204" pitchFamily="34" charset="0"/>
                  <a:cs typeface="Arial" panose="020B0604020202020204" pitchFamily="34" charset="0"/>
                </a:endParaRPr>
              </a:p>
            </p:txBody>
          </p:sp>
          <p:sp>
            <p:nvSpPr>
              <p:cNvPr id="9" name="AutoShape 6">
                <a:extLst>
                  <a:ext uri="{FF2B5EF4-FFF2-40B4-BE49-F238E27FC236}">
                    <a16:creationId xmlns:a16="http://schemas.microsoft.com/office/drawing/2014/main" id="{73CD8168-C632-6E56-D1E8-E9AD5C129660}"/>
                  </a:ext>
                </a:extLst>
              </p:cNvPr>
              <p:cNvSpPr>
                <a:spLocks noChangeArrowheads="1"/>
              </p:cNvSpPr>
              <p:nvPr/>
            </p:nvSpPr>
            <p:spPr bwMode="gray">
              <a:xfrm>
                <a:off x="1199" y="2737"/>
                <a:ext cx="1350" cy="1166"/>
              </a:xfrm>
              <a:prstGeom prst="hexagon">
                <a:avLst>
                  <a:gd name="adj" fmla="val 28896"/>
                  <a:gd name="vf" fmla="val 115470"/>
                </a:avLst>
              </a:prstGeom>
              <a:grpFill/>
              <a:ln w="9525">
                <a:solidFill>
                  <a:schemeClr val="tx1"/>
                </a:solidFill>
                <a:miter lim="800000"/>
                <a:headEnd/>
                <a:tailEnd/>
              </a:ln>
              <a:effectLst/>
            </p:spPr>
            <p:txBody>
              <a:bodyPr wrap="none" anchor="ctr"/>
              <a:lstStyle/>
              <a:p>
                <a:pPr>
                  <a:defRPr/>
                </a:pPr>
                <a:endParaRPr lang="en-US" sz="2100">
                  <a:solidFill>
                    <a:prstClr val="black"/>
                  </a:solidFill>
                  <a:latin typeface="Arial" panose="020B0604020202020204" pitchFamily="34" charset="0"/>
                  <a:cs typeface="Arial" panose="020B0604020202020204" pitchFamily="34" charset="0"/>
                </a:endParaRPr>
              </a:p>
            </p:txBody>
          </p:sp>
        </p:grpSp>
        <p:sp>
          <p:nvSpPr>
            <p:cNvPr id="15" name="Rectangle 14">
              <a:extLst>
                <a:ext uri="{FF2B5EF4-FFF2-40B4-BE49-F238E27FC236}">
                  <a16:creationId xmlns:a16="http://schemas.microsoft.com/office/drawing/2014/main" id="{1B42D53C-34CD-40CC-838C-35A35E9D49C0}"/>
                </a:ext>
              </a:extLst>
            </p:cNvPr>
            <p:cNvSpPr/>
            <p:nvPr/>
          </p:nvSpPr>
          <p:spPr>
            <a:xfrm>
              <a:off x="2140761" y="2076874"/>
              <a:ext cx="7408116" cy="1131848"/>
            </a:xfrm>
            <a:prstGeom prst="rect">
              <a:avLst/>
            </a:prstGeom>
          </p:spPr>
          <p:txBody>
            <a:bodyPr wrap="square">
              <a:spAutoFit/>
            </a:bodyPr>
            <a:lstStyle/>
            <a:p>
              <a:pPr algn="ctr">
                <a:lnSpc>
                  <a:spcPct val="150000"/>
                </a:lnSpc>
                <a:spcBef>
                  <a:spcPts val="1333"/>
                </a:spcBef>
              </a:pPr>
              <a:r>
                <a:rPr lang="en-US" sz="2400" b="1" dirty="0" err="1">
                  <a:solidFill>
                    <a:srgbClr val="FF0000"/>
                  </a:solidFill>
                  <a:latin typeface="Arial" panose="020B0604020202020204" pitchFamily="34" charset="0"/>
                  <a:ea typeface="Times New Roman" panose="02020603050405020304" pitchFamily="18" charset="0"/>
                  <a:cs typeface="Arial" panose="020B0604020202020204" pitchFamily="34" charset="0"/>
                </a:rPr>
                <a:t>Quan</a:t>
              </a:r>
              <a:r>
                <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FF0000"/>
                  </a:solidFill>
                  <a:latin typeface="Arial" panose="020B0604020202020204" pitchFamily="34" charset="0"/>
                  <a:ea typeface="Times New Roman" panose="02020603050405020304" pitchFamily="18" charset="0"/>
                  <a:cs typeface="Arial" panose="020B0604020202020204" pitchFamily="34" charset="0"/>
                </a:rPr>
                <a:t>điểm</a:t>
              </a:r>
              <a:r>
                <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FF0000"/>
                  </a:solidFill>
                  <a:latin typeface="Arial" panose="020B0604020202020204" pitchFamily="34" charset="0"/>
                  <a:ea typeface="Times New Roman" panose="02020603050405020304" pitchFamily="18" charset="0"/>
                  <a:cs typeface="Arial" panose="020B0604020202020204" pitchFamily="34" charset="0"/>
                </a:rPr>
                <a:t>của</a:t>
              </a:r>
              <a:r>
                <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FF0000"/>
                  </a:solidFill>
                  <a:latin typeface="Arial" panose="020B0604020202020204" pitchFamily="34" charset="0"/>
                  <a:ea typeface="Times New Roman" panose="02020603050405020304" pitchFamily="18" charset="0"/>
                  <a:cs typeface="Arial" panose="020B0604020202020204" pitchFamily="34" charset="0"/>
                </a:rPr>
                <a:t>Đảng</a:t>
              </a:r>
              <a:r>
                <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FF0000"/>
                  </a:solidFill>
                  <a:latin typeface="Arial" panose="020B0604020202020204" pitchFamily="34" charset="0"/>
                  <a:ea typeface="Times New Roman" panose="02020603050405020304" pitchFamily="18" charset="0"/>
                  <a:cs typeface="Arial" panose="020B0604020202020204" pitchFamily="34" charset="0"/>
                </a:rPr>
                <a:t>về</a:t>
              </a:r>
              <a:r>
                <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FF0000"/>
                  </a:solidFill>
                  <a:latin typeface="Arial" panose="020B0604020202020204" pitchFamily="34" charset="0"/>
                  <a:ea typeface="Times New Roman" panose="02020603050405020304" pitchFamily="18" charset="0"/>
                  <a:cs typeface="Arial" panose="020B0604020202020204" pitchFamily="34" charset="0"/>
                </a:rPr>
                <a:t>đại</a:t>
              </a:r>
              <a:r>
                <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FF0000"/>
                  </a:solidFill>
                  <a:latin typeface="Arial" panose="020B0604020202020204" pitchFamily="34" charset="0"/>
                  <a:ea typeface="Times New Roman" panose="02020603050405020304" pitchFamily="18" charset="0"/>
                  <a:cs typeface="Arial" panose="020B0604020202020204" pitchFamily="34" charset="0"/>
                </a:rPr>
                <a:t>đoàn</a:t>
              </a:r>
              <a:r>
                <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FF0000"/>
                  </a:solidFill>
                  <a:latin typeface="Arial" panose="020B0604020202020204" pitchFamily="34" charset="0"/>
                  <a:ea typeface="Times New Roman" panose="02020603050405020304" pitchFamily="18" charset="0"/>
                  <a:cs typeface="Arial" panose="020B0604020202020204" pitchFamily="34" charset="0"/>
                </a:rPr>
                <a:t>kết</a:t>
              </a:r>
              <a:r>
                <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FF0000"/>
                  </a:solidFill>
                  <a:latin typeface="Arial" panose="020B0604020202020204" pitchFamily="34" charset="0"/>
                  <a:ea typeface="Times New Roman" panose="02020603050405020304" pitchFamily="18" charset="0"/>
                  <a:cs typeface="Arial" panose="020B0604020202020204" pitchFamily="34" charset="0"/>
                </a:rPr>
                <a:t>toàn</a:t>
              </a:r>
              <a:r>
                <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FF0000"/>
                  </a:solidFill>
                  <a:latin typeface="Arial" panose="020B0604020202020204" pitchFamily="34" charset="0"/>
                  <a:ea typeface="Times New Roman" panose="02020603050405020304" pitchFamily="18" charset="0"/>
                  <a:cs typeface="Arial" panose="020B0604020202020204" pitchFamily="34" charset="0"/>
                </a:rPr>
                <a:t>dân</a:t>
              </a:r>
              <a:r>
                <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FF0000"/>
                  </a:solidFill>
                  <a:latin typeface="Arial" panose="020B0604020202020204" pitchFamily="34" charset="0"/>
                  <a:ea typeface="Times New Roman" panose="02020603050405020304" pitchFamily="18" charset="0"/>
                  <a:cs typeface="Arial" panose="020B0604020202020204" pitchFamily="34" charset="0"/>
                </a:rPr>
                <a:t>tộc</a:t>
              </a:r>
              <a:r>
                <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FF0000"/>
                  </a:solidFill>
                  <a:latin typeface="Arial" panose="020B0604020202020204" pitchFamily="34" charset="0"/>
                  <a:ea typeface="Times New Roman" panose="02020603050405020304" pitchFamily="18" charset="0"/>
                  <a:cs typeface="Arial" panose="020B0604020202020204" pitchFamily="34" charset="0"/>
                </a:rPr>
                <a:t>trong</a:t>
              </a:r>
              <a:r>
                <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FF0000"/>
                  </a:solidFill>
                  <a:latin typeface="Arial" panose="020B0604020202020204" pitchFamily="34" charset="0"/>
                  <a:ea typeface="Times New Roman" panose="02020603050405020304" pitchFamily="18" charset="0"/>
                  <a:cs typeface="Arial" panose="020B0604020202020204" pitchFamily="34" charset="0"/>
                </a:rPr>
                <a:t>xây</a:t>
              </a:r>
              <a:r>
                <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FF0000"/>
                  </a:solidFill>
                  <a:latin typeface="Arial" panose="020B0604020202020204" pitchFamily="34" charset="0"/>
                  <a:ea typeface="Times New Roman" panose="02020603050405020304" pitchFamily="18" charset="0"/>
                  <a:cs typeface="Arial" panose="020B0604020202020204" pitchFamily="34" charset="0"/>
                </a:rPr>
                <a:t>dựng</a:t>
              </a:r>
              <a:r>
                <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FF0000"/>
                  </a:solidFill>
                  <a:latin typeface="Arial" panose="020B0604020202020204" pitchFamily="34" charset="0"/>
                  <a:ea typeface="Times New Roman" panose="02020603050405020304" pitchFamily="18" charset="0"/>
                  <a:cs typeface="Arial" panose="020B0604020202020204" pitchFamily="34" charset="0"/>
                </a:rPr>
                <a:t>và</a:t>
              </a:r>
              <a:r>
                <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FF0000"/>
                  </a:solidFill>
                  <a:latin typeface="Arial" panose="020B0604020202020204" pitchFamily="34" charset="0"/>
                  <a:ea typeface="Times New Roman" panose="02020603050405020304" pitchFamily="18" charset="0"/>
                  <a:cs typeface="Arial" panose="020B0604020202020204" pitchFamily="34" charset="0"/>
                </a:rPr>
                <a:t>bảo</a:t>
              </a:r>
              <a:r>
                <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FF0000"/>
                  </a:solidFill>
                  <a:latin typeface="Arial" panose="020B0604020202020204" pitchFamily="34" charset="0"/>
                  <a:ea typeface="Times New Roman" panose="02020603050405020304" pitchFamily="18" charset="0"/>
                  <a:cs typeface="Arial" panose="020B0604020202020204" pitchFamily="34" charset="0"/>
                </a:rPr>
                <a:t>vệ</a:t>
              </a:r>
              <a:r>
                <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FF0000"/>
                  </a:solidFill>
                  <a:latin typeface="Arial" panose="020B0604020202020204" pitchFamily="34" charset="0"/>
                  <a:ea typeface="Times New Roman" panose="02020603050405020304" pitchFamily="18" charset="0"/>
                  <a:cs typeface="Arial" panose="020B0604020202020204" pitchFamily="34" charset="0"/>
                </a:rPr>
                <a:t>Tổ</a:t>
              </a:r>
              <a:r>
                <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FF0000"/>
                  </a:solidFill>
                  <a:latin typeface="Arial" panose="020B0604020202020204" pitchFamily="34" charset="0"/>
                  <a:ea typeface="Times New Roman" panose="02020603050405020304" pitchFamily="18" charset="0"/>
                  <a:cs typeface="Arial" panose="020B0604020202020204" pitchFamily="34" charset="0"/>
                </a:rPr>
                <a:t>quốc</a:t>
              </a:r>
              <a:endParaRPr 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endParaRPr>
            </a:p>
          </p:txBody>
        </p:sp>
        <p:sp>
          <p:nvSpPr>
            <p:cNvPr id="16" name="Rectangle 15">
              <a:extLst>
                <a:ext uri="{FF2B5EF4-FFF2-40B4-BE49-F238E27FC236}">
                  <a16:creationId xmlns:a16="http://schemas.microsoft.com/office/drawing/2014/main" id="{97C136F6-147C-BD9C-F5AA-F2E2B98DD997}"/>
                </a:ext>
              </a:extLst>
            </p:cNvPr>
            <p:cNvSpPr/>
            <p:nvPr/>
          </p:nvSpPr>
          <p:spPr>
            <a:xfrm>
              <a:off x="1669029" y="4128751"/>
              <a:ext cx="8698055" cy="1131848"/>
            </a:xfrm>
            <a:prstGeom prst="rect">
              <a:avLst/>
            </a:prstGeom>
          </p:spPr>
          <p:txBody>
            <a:bodyPr wrap="square">
              <a:spAutoFit/>
            </a:bodyPr>
            <a:lstStyle/>
            <a:p>
              <a:pPr algn="ctr">
                <a:lnSpc>
                  <a:spcPct val="150000"/>
                </a:lnSpc>
                <a:spcBef>
                  <a:spcPts val="1333"/>
                </a:spcBef>
              </a:pPr>
              <a:r>
                <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660033"/>
                  </a:solidFill>
                  <a:latin typeface="Arial" panose="020B0604020202020204" pitchFamily="34" charset="0"/>
                  <a:ea typeface="Times New Roman" panose="02020603050405020304" pitchFamily="18" charset="0"/>
                  <a:cs typeface="Arial" panose="020B0604020202020204" pitchFamily="34" charset="0"/>
                </a:rPr>
                <a:t>Phương</a:t>
              </a:r>
              <a:r>
                <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660033"/>
                  </a:solidFill>
                  <a:latin typeface="Arial" panose="020B0604020202020204" pitchFamily="34" charset="0"/>
                  <a:ea typeface="Times New Roman" panose="02020603050405020304" pitchFamily="18" charset="0"/>
                  <a:cs typeface="Arial" panose="020B0604020202020204" pitchFamily="34" charset="0"/>
                </a:rPr>
                <a:t>hướng</a:t>
              </a:r>
              <a:r>
                <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660033"/>
                  </a:solidFill>
                  <a:latin typeface="Arial" panose="020B0604020202020204" pitchFamily="34" charset="0"/>
                  <a:ea typeface="Times New Roman" panose="02020603050405020304" pitchFamily="18" charset="0"/>
                  <a:cs typeface="Arial" panose="020B0604020202020204" pitchFamily="34" charset="0"/>
                </a:rPr>
                <a:t>và</a:t>
              </a:r>
              <a:r>
                <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660033"/>
                  </a:solidFill>
                  <a:latin typeface="Arial" panose="020B0604020202020204" pitchFamily="34" charset="0"/>
                  <a:ea typeface="Times New Roman" panose="02020603050405020304" pitchFamily="18" charset="0"/>
                  <a:cs typeface="Arial" panose="020B0604020202020204" pitchFamily="34" charset="0"/>
                </a:rPr>
                <a:t>giải</a:t>
              </a:r>
              <a:r>
                <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660033"/>
                  </a:solidFill>
                  <a:latin typeface="Arial" panose="020B0604020202020204" pitchFamily="34" charset="0"/>
                  <a:ea typeface="Times New Roman" panose="02020603050405020304" pitchFamily="18" charset="0"/>
                  <a:cs typeface="Arial" panose="020B0604020202020204" pitchFamily="34" charset="0"/>
                </a:rPr>
                <a:t>pháp</a:t>
              </a:r>
              <a:r>
                <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660033"/>
                  </a:solidFill>
                  <a:latin typeface="Arial" panose="020B0604020202020204" pitchFamily="34" charset="0"/>
                  <a:ea typeface="Times New Roman" panose="02020603050405020304" pitchFamily="18" charset="0"/>
                  <a:cs typeface="Arial" panose="020B0604020202020204" pitchFamily="34" charset="0"/>
                </a:rPr>
                <a:t>phát</a:t>
              </a:r>
              <a:r>
                <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660033"/>
                  </a:solidFill>
                  <a:latin typeface="Arial" panose="020B0604020202020204" pitchFamily="34" charset="0"/>
                  <a:ea typeface="Times New Roman" panose="02020603050405020304" pitchFamily="18" charset="0"/>
                  <a:cs typeface="Arial" panose="020B0604020202020204" pitchFamily="34" charset="0"/>
                </a:rPr>
                <a:t>huy</a:t>
              </a:r>
              <a:r>
                <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660033"/>
                  </a:solidFill>
                  <a:latin typeface="Arial" panose="020B0604020202020204" pitchFamily="34" charset="0"/>
                  <a:ea typeface="Times New Roman" panose="02020603050405020304" pitchFamily="18" charset="0"/>
                  <a:cs typeface="Arial" panose="020B0604020202020204" pitchFamily="34" charset="0"/>
                </a:rPr>
                <a:t>sức</a:t>
              </a:r>
              <a:r>
                <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660033"/>
                  </a:solidFill>
                  <a:latin typeface="Arial" panose="020B0604020202020204" pitchFamily="34" charset="0"/>
                  <a:ea typeface="Times New Roman" panose="02020603050405020304" pitchFamily="18" charset="0"/>
                  <a:cs typeface="Arial" panose="020B0604020202020204" pitchFamily="34" charset="0"/>
                </a:rPr>
                <a:t>mạnh</a:t>
              </a:r>
              <a:r>
                <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660033"/>
                  </a:solidFill>
                  <a:latin typeface="Arial" panose="020B0604020202020204" pitchFamily="34" charset="0"/>
                  <a:ea typeface="Times New Roman" panose="02020603050405020304" pitchFamily="18" charset="0"/>
                  <a:cs typeface="Arial" panose="020B0604020202020204" pitchFamily="34" charset="0"/>
                </a:rPr>
                <a:t>đại</a:t>
              </a:r>
              <a:r>
                <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660033"/>
                  </a:solidFill>
                  <a:latin typeface="Arial" panose="020B0604020202020204" pitchFamily="34" charset="0"/>
                  <a:ea typeface="Times New Roman" panose="02020603050405020304" pitchFamily="18" charset="0"/>
                  <a:cs typeface="Arial" panose="020B0604020202020204" pitchFamily="34" charset="0"/>
                </a:rPr>
                <a:t>đoàn</a:t>
              </a:r>
              <a:r>
                <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660033"/>
                  </a:solidFill>
                  <a:latin typeface="Arial" panose="020B0604020202020204" pitchFamily="34" charset="0"/>
                  <a:ea typeface="Times New Roman" panose="02020603050405020304" pitchFamily="18" charset="0"/>
                  <a:cs typeface="Arial" panose="020B0604020202020204" pitchFamily="34" charset="0"/>
                </a:rPr>
                <a:t>kết</a:t>
              </a:r>
              <a:r>
                <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660033"/>
                  </a:solidFill>
                  <a:latin typeface="Arial" panose="020B0604020202020204" pitchFamily="34" charset="0"/>
                  <a:ea typeface="Times New Roman" panose="02020603050405020304" pitchFamily="18" charset="0"/>
                  <a:cs typeface="Arial" panose="020B0604020202020204" pitchFamily="34" charset="0"/>
                </a:rPr>
                <a:t>dân</a:t>
              </a:r>
              <a:r>
                <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660033"/>
                  </a:solidFill>
                  <a:latin typeface="Arial" panose="020B0604020202020204" pitchFamily="34" charset="0"/>
                  <a:ea typeface="Times New Roman" panose="02020603050405020304" pitchFamily="18" charset="0"/>
                  <a:cs typeface="Arial" panose="020B0604020202020204" pitchFamily="34" charset="0"/>
                </a:rPr>
                <a:t>tộc</a:t>
              </a:r>
              <a:r>
                <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660033"/>
                  </a:solidFill>
                  <a:latin typeface="Arial" panose="020B0604020202020204" pitchFamily="34" charset="0"/>
                  <a:ea typeface="Times New Roman" panose="02020603050405020304" pitchFamily="18" charset="0"/>
                  <a:cs typeface="Arial" panose="020B0604020202020204" pitchFamily="34" charset="0"/>
                </a:rPr>
                <a:t>trong</a:t>
              </a:r>
              <a:r>
                <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660033"/>
                  </a:solidFill>
                  <a:latin typeface="Arial" panose="020B0604020202020204" pitchFamily="34" charset="0"/>
                  <a:ea typeface="Times New Roman" panose="02020603050405020304" pitchFamily="18" charset="0"/>
                  <a:cs typeface="Arial" panose="020B0604020202020204" pitchFamily="34" charset="0"/>
                </a:rPr>
                <a:t>xây</a:t>
              </a:r>
              <a:r>
                <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660033"/>
                  </a:solidFill>
                  <a:latin typeface="Arial" panose="020B0604020202020204" pitchFamily="34" charset="0"/>
                  <a:ea typeface="Times New Roman" panose="02020603050405020304" pitchFamily="18" charset="0"/>
                  <a:cs typeface="Arial" panose="020B0604020202020204" pitchFamily="34" charset="0"/>
                </a:rPr>
                <a:t>dựng</a:t>
              </a:r>
              <a:r>
                <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660033"/>
                  </a:solidFill>
                  <a:latin typeface="Arial" panose="020B0604020202020204" pitchFamily="34" charset="0"/>
                  <a:ea typeface="Times New Roman" panose="02020603050405020304" pitchFamily="18" charset="0"/>
                  <a:cs typeface="Arial" panose="020B0604020202020204" pitchFamily="34" charset="0"/>
                </a:rPr>
                <a:t>và</a:t>
              </a:r>
              <a:r>
                <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660033"/>
                  </a:solidFill>
                  <a:latin typeface="Arial" panose="020B0604020202020204" pitchFamily="34" charset="0"/>
                  <a:ea typeface="Times New Roman" panose="02020603050405020304" pitchFamily="18" charset="0"/>
                  <a:cs typeface="Arial" panose="020B0604020202020204" pitchFamily="34" charset="0"/>
                </a:rPr>
                <a:t>bảo</a:t>
              </a:r>
              <a:r>
                <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660033"/>
                  </a:solidFill>
                  <a:latin typeface="Arial" panose="020B0604020202020204" pitchFamily="34" charset="0"/>
                  <a:ea typeface="Times New Roman" panose="02020603050405020304" pitchFamily="18" charset="0"/>
                  <a:cs typeface="Arial" panose="020B0604020202020204" pitchFamily="34" charset="0"/>
                </a:rPr>
                <a:t>vệ</a:t>
              </a:r>
              <a:r>
                <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660033"/>
                  </a:solidFill>
                  <a:latin typeface="Arial" panose="020B0604020202020204" pitchFamily="34" charset="0"/>
                  <a:ea typeface="Times New Roman" panose="02020603050405020304" pitchFamily="18" charset="0"/>
                  <a:cs typeface="Arial" panose="020B0604020202020204" pitchFamily="34" charset="0"/>
                </a:rPr>
                <a:t>Tổ</a:t>
              </a:r>
              <a:r>
                <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rPr>
                <a:t> </a:t>
              </a:r>
              <a:r>
                <a:rPr lang="en-US" sz="2400" b="1" dirty="0" err="1">
                  <a:solidFill>
                    <a:srgbClr val="660033"/>
                  </a:solidFill>
                  <a:latin typeface="Arial" panose="020B0604020202020204" pitchFamily="34" charset="0"/>
                  <a:ea typeface="Times New Roman" panose="02020603050405020304" pitchFamily="18" charset="0"/>
                  <a:cs typeface="Arial" panose="020B0604020202020204" pitchFamily="34" charset="0"/>
                </a:rPr>
                <a:t>quốc</a:t>
              </a:r>
              <a:endParaRPr lang="en-US" sz="2400" b="1" dirty="0">
                <a:solidFill>
                  <a:srgbClr val="660033"/>
                </a:solidFill>
                <a:latin typeface="Arial" panose="020B0604020202020204" pitchFamily="34" charset="0"/>
                <a:ea typeface="Times New Roman" panose="02020603050405020304" pitchFamily="18" charset="0"/>
                <a:cs typeface="Arial" panose="020B0604020202020204" pitchFamily="34" charset="0"/>
              </a:endParaRPr>
            </a:p>
          </p:txBody>
        </p:sp>
        <p:sp>
          <p:nvSpPr>
            <p:cNvPr id="17" name="Rectangle 44">
              <a:extLst>
                <a:ext uri="{FF2B5EF4-FFF2-40B4-BE49-F238E27FC236}">
                  <a16:creationId xmlns:a16="http://schemas.microsoft.com/office/drawing/2014/main" id="{D1DF672F-997E-0A6C-B03B-720B23C660DA}"/>
                </a:ext>
              </a:extLst>
            </p:cNvPr>
            <p:cNvSpPr>
              <a:spLocks noChangeArrowheads="1"/>
            </p:cNvSpPr>
            <p:nvPr/>
          </p:nvSpPr>
          <p:spPr bwMode="auto">
            <a:xfrm>
              <a:off x="798813" y="2389429"/>
              <a:ext cx="870216"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algn="ctr">
                <a:spcBef>
                  <a:spcPct val="0"/>
                </a:spcBef>
                <a:buFontTx/>
                <a:buNone/>
              </a:pPr>
              <a:r>
                <a:rPr lang="en-US" altLang="en-US" sz="2100" b="1">
                  <a:solidFill>
                    <a:schemeClr val="bg1"/>
                  </a:solidFill>
                  <a:latin typeface="Arial" panose="020B0604020202020204" pitchFamily="34" charset="0"/>
                  <a:cs typeface="Arial" panose="020B0604020202020204" pitchFamily="34" charset="0"/>
                </a:rPr>
                <a:t>2.1</a:t>
              </a:r>
              <a:endParaRPr lang="en-US" altLang="en-US" sz="2100" b="1" dirty="0">
                <a:solidFill>
                  <a:schemeClr val="bg1"/>
                </a:solidFill>
                <a:latin typeface="Arial" panose="020B0604020202020204" pitchFamily="34" charset="0"/>
                <a:cs typeface="Arial" panose="020B0604020202020204" pitchFamily="34" charset="0"/>
              </a:endParaRPr>
            </a:p>
          </p:txBody>
        </p:sp>
        <p:grpSp>
          <p:nvGrpSpPr>
            <p:cNvPr id="2" name="Group 3">
              <a:extLst>
                <a:ext uri="{FF2B5EF4-FFF2-40B4-BE49-F238E27FC236}">
                  <a16:creationId xmlns:a16="http://schemas.microsoft.com/office/drawing/2014/main" id="{48D77993-EEB2-60B4-FDCB-18727B070326}"/>
                </a:ext>
              </a:extLst>
            </p:cNvPr>
            <p:cNvGrpSpPr>
              <a:grpSpLocks/>
            </p:cNvGrpSpPr>
            <p:nvPr/>
          </p:nvGrpSpPr>
          <p:grpSpPr bwMode="auto">
            <a:xfrm>
              <a:off x="459100" y="4051272"/>
              <a:ext cx="1681661" cy="1292265"/>
              <a:chOff x="1110" y="2656"/>
              <a:chExt cx="1549" cy="1351"/>
            </a:xfrm>
            <a:solidFill>
              <a:srgbClr val="FCD99A"/>
            </a:solidFill>
          </p:grpSpPr>
          <p:sp>
            <p:nvSpPr>
              <p:cNvPr id="3" name="AutoShape 4">
                <a:extLst>
                  <a:ext uri="{FF2B5EF4-FFF2-40B4-BE49-F238E27FC236}">
                    <a16:creationId xmlns:a16="http://schemas.microsoft.com/office/drawing/2014/main" id="{D850A5C8-708E-FE48-0819-C62BC299C018}"/>
                  </a:ext>
                </a:extLst>
              </p:cNvPr>
              <p:cNvSpPr>
                <a:spLocks noChangeArrowheads="1"/>
              </p:cNvSpPr>
              <p:nvPr/>
            </p:nvSpPr>
            <p:spPr bwMode="gray">
              <a:xfrm>
                <a:off x="1123" y="2679"/>
                <a:ext cx="1536" cy="1328"/>
              </a:xfrm>
              <a:prstGeom prst="hexagon">
                <a:avLst>
                  <a:gd name="adj" fmla="val 28916"/>
                  <a:gd name="vf" fmla="val 115470"/>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a:spcBef>
                    <a:spcPct val="0"/>
                  </a:spcBef>
                  <a:buFontTx/>
                  <a:buNone/>
                  <a:defRPr/>
                </a:pPr>
                <a:endParaRPr lang="vi-VN" altLang="en-US" sz="2100">
                  <a:solidFill>
                    <a:prstClr val="black"/>
                  </a:solidFill>
                  <a:latin typeface="Arial" panose="020B0604020202020204" pitchFamily="34" charset="0"/>
                  <a:cs typeface="Arial" panose="020B0604020202020204" pitchFamily="34" charset="0"/>
                </a:endParaRPr>
              </a:p>
            </p:txBody>
          </p:sp>
          <p:sp>
            <p:nvSpPr>
              <p:cNvPr id="18" name="AutoShape 5">
                <a:extLst>
                  <a:ext uri="{FF2B5EF4-FFF2-40B4-BE49-F238E27FC236}">
                    <a16:creationId xmlns:a16="http://schemas.microsoft.com/office/drawing/2014/main" id="{A2B1EF4E-8BF3-7F72-D86A-B00D63E97299}"/>
                  </a:ext>
                </a:extLst>
              </p:cNvPr>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a:spcBef>
                    <a:spcPct val="0"/>
                  </a:spcBef>
                  <a:buFontTx/>
                  <a:buNone/>
                  <a:defRPr/>
                </a:pPr>
                <a:endParaRPr lang="vi-VN" altLang="en-US" sz="2100">
                  <a:solidFill>
                    <a:prstClr val="black"/>
                  </a:solidFill>
                  <a:latin typeface="Arial" panose="020B0604020202020204" pitchFamily="34" charset="0"/>
                  <a:cs typeface="Arial" panose="020B0604020202020204" pitchFamily="34" charset="0"/>
                </a:endParaRPr>
              </a:p>
            </p:txBody>
          </p:sp>
          <p:sp>
            <p:nvSpPr>
              <p:cNvPr id="19" name="AutoShape 6">
                <a:extLst>
                  <a:ext uri="{FF2B5EF4-FFF2-40B4-BE49-F238E27FC236}">
                    <a16:creationId xmlns:a16="http://schemas.microsoft.com/office/drawing/2014/main" id="{87A314EE-06A2-90D6-E4FF-B3F0416B0E1C}"/>
                  </a:ext>
                </a:extLst>
              </p:cNvPr>
              <p:cNvSpPr>
                <a:spLocks noChangeArrowheads="1"/>
              </p:cNvSpPr>
              <p:nvPr/>
            </p:nvSpPr>
            <p:spPr bwMode="gray">
              <a:xfrm>
                <a:off x="1199" y="2737"/>
                <a:ext cx="1350" cy="1166"/>
              </a:xfrm>
              <a:prstGeom prst="hexagon">
                <a:avLst>
                  <a:gd name="adj" fmla="val 28896"/>
                  <a:gd name="vf" fmla="val 115470"/>
                </a:avLst>
              </a:prstGeom>
              <a:grpFill/>
              <a:ln w="9525">
                <a:solidFill>
                  <a:schemeClr val="tx1"/>
                </a:solidFill>
                <a:miter lim="800000"/>
                <a:headEnd/>
                <a:tailEnd/>
              </a:ln>
              <a:effectLst/>
            </p:spPr>
            <p:txBody>
              <a:bodyPr wrap="none" anchor="ctr"/>
              <a:lstStyle/>
              <a:p>
                <a:pPr>
                  <a:defRPr/>
                </a:pPr>
                <a:endParaRPr lang="en-US" sz="2100">
                  <a:solidFill>
                    <a:prstClr val="black"/>
                  </a:solidFill>
                  <a:latin typeface="Arial" panose="020B0604020202020204" pitchFamily="34" charset="0"/>
                  <a:cs typeface="Arial" panose="020B0604020202020204" pitchFamily="34" charset="0"/>
                </a:endParaRPr>
              </a:p>
            </p:txBody>
          </p:sp>
        </p:grpSp>
        <p:sp>
          <p:nvSpPr>
            <p:cNvPr id="20" name="Rectangle 44">
              <a:extLst>
                <a:ext uri="{FF2B5EF4-FFF2-40B4-BE49-F238E27FC236}">
                  <a16:creationId xmlns:a16="http://schemas.microsoft.com/office/drawing/2014/main" id="{D02B0137-0298-095B-66B6-A65FD8AEED2B}"/>
                </a:ext>
              </a:extLst>
            </p:cNvPr>
            <p:cNvSpPr>
              <a:spLocks noChangeArrowheads="1"/>
            </p:cNvSpPr>
            <p:nvPr/>
          </p:nvSpPr>
          <p:spPr bwMode="auto">
            <a:xfrm>
              <a:off x="881322" y="4455035"/>
              <a:ext cx="870216"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algn="ctr">
                <a:spcBef>
                  <a:spcPct val="0"/>
                </a:spcBef>
                <a:buFontTx/>
                <a:buNone/>
              </a:pPr>
              <a:r>
                <a:rPr lang="en-US" altLang="en-US" sz="2100" b="1" dirty="0">
                  <a:solidFill>
                    <a:srgbClr val="D01517"/>
                  </a:solidFill>
                  <a:latin typeface="Arial" panose="020B0604020202020204" pitchFamily="34" charset="0"/>
                  <a:cs typeface="Arial" panose="020B0604020202020204" pitchFamily="34" charset="0"/>
                </a:rPr>
                <a:t>2.2</a:t>
              </a:r>
            </a:p>
          </p:txBody>
        </p:sp>
      </p:grpSp>
    </p:spTree>
    <p:extLst>
      <p:ext uri="{BB962C8B-B14F-4D97-AF65-F5344CB8AC3E}">
        <p14:creationId xmlns:p14="http://schemas.microsoft.com/office/powerpoint/2010/main" val="36231707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up)">
                                      <p:cBhvr>
                                        <p:cTn id="7" dur="1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56B68A2-7515-F894-8DBC-6909B63A810C}"/>
              </a:ext>
            </a:extLst>
          </p:cNvPr>
          <p:cNvSpPr>
            <a:spLocks noGrp="1"/>
          </p:cNvSpPr>
          <p:nvPr>
            <p:ph type="title"/>
          </p:nvPr>
        </p:nvSpPr>
        <p:spPr>
          <a:xfrm>
            <a:off x="3258627" y="16459"/>
            <a:ext cx="8166293" cy="849433"/>
          </a:xfrm>
          <a:prstGeom prst="rect">
            <a:avLst/>
          </a:prstGeom>
        </p:spPr>
        <p:txBody>
          <a:bodyPr wrap="square">
            <a:spAutoFit/>
          </a:bodyPr>
          <a:lstStyle/>
          <a:p>
            <a:pPr marL="569913" indent="-569913" algn="just"/>
            <a:r>
              <a:rPr lang="en-US" dirty="0">
                <a:latin typeface="Arial" panose="020B0604020202020204" pitchFamily="34" charset="0"/>
                <a:ea typeface="Times New Roman" panose="02020603050405020304" pitchFamily="18" charset="0"/>
                <a:cs typeface="Arial" panose="020B0604020202020204" pitchFamily="34" charset="0"/>
              </a:rPr>
              <a:t>2.1 Quan </a:t>
            </a:r>
            <a:r>
              <a:rPr lang="en-US" dirty="0" err="1">
                <a:latin typeface="Arial" panose="020B0604020202020204" pitchFamily="34" charset="0"/>
                <a:ea typeface="Times New Roman" panose="02020603050405020304" pitchFamily="18" charset="0"/>
                <a:cs typeface="Arial" panose="020B0604020202020204" pitchFamily="34" charset="0"/>
              </a:rPr>
              <a:t>điểm</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của</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Đảng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về</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đại</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đoàn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kết</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toàn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dân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tộc</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trong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xây</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dựng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và</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bảo</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vệ</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Tổ</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quốc</a:t>
            </a:r>
            <a:endParaRPr lang="en-US" dirty="0">
              <a:latin typeface="Arial" panose="020B0604020202020204" pitchFamily="34" charset="0"/>
              <a:ea typeface="Times New Roman" panose="02020603050405020304" pitchFamily="18" charset="0"/>
              <a:cs typeface="Arial" panose="020B0604020202020204" pitchFamily="34" charset="0"/>
            </a:endParaRPr>
          </a:p>
        </p:txBody>
      </p:sp>
      <p:sp>
        <p:nvSpPr>
          <p:cNvPr id="2" name="Text Placeholder 1">
            <a:extLst>
              <a:ext uri="{FF2B5EF4-FFF2-40B4-BE49-F238E27FC236}">
                <a16:creationId xmlns:a16="http://schemas.microsoft.com/office/drawing/2014/main" id="{1AEA9712-B4A6-2C79-7FF2-803FA4862237}"/>
              </a:ext>
            </a:extLst>
          </p:cNvPr>
          <p:cNvSpPr>
            <a:spLocks noGrp="1"/>
          </p:cNvSpPr>
          <p:nvPr>
            <p:ph type="body" idx="1"/>
          </p:nvPr>
        </p:nvSpPr>
        <p:spPr>
          <a:xfrm>
            <a:off x="847758" y="1579034"/>
            <a:ext cx="10496483" cy="600384"/>
          </a:xfrm>
        </p:spPr>
        <p:txBody>
          <a:bodyPr/>
          <a:lstStyle/>
          <a:p>
            <a:pPr marL="152396" indent="0" algn="ctr">
              <a:buNone/>
            </a:pPr>
            <a:r>
              <a:rPr lang="nl-NL" i="1" dirty="0">
                <a:latin typeface="Arial" panose="020B0604020202020204" pitchFamily="34" charset="0"/>
                <a:cs typeface="Arial" panose="020B0604020202020204" pitchFamily="34" charset="0"/>
              </a:rPr>
              <a:t>Cương lĩnh </a:t>
            </a:r>
            <a:r>
              <a:rPr lang="pl-PL" i="1" dirty="0">
                <a:latin typeface="Arial" panose="020B0604020202020204" pitchFamily="34" charset="0"/>
                <a:cs typeface="Arial" panose="020B0604020202020204" pitchFamily="34" charset="0"/>
              </a:rPr>
              <a:t>xây dựng đất nước </a:t>
            </a:r>
            <a:r>
              <a:rPr lang="vi-VN" i="1" dirty="0">
                <a:latin typeface="Arial" panose="020B0604020202020204" pitchFamily="34" charset="0"/>
                <a:cs typeface="Arial" panose="020B0604020202020204" pitchFamily="34" charset="0"/>
              </a:rPr>
              <a:t>trong thời kỳ quá độ lên chủ nghĩa xã hội</a:t>
            </a:r>
            <a:endParaRPr lang="en-US" i="1" dirty="0">
              <a:latin typeface="Arial" panose="020B0604020202020204" pitchFamily="34" charset="0"/>
              <a:cs typeface="Arial" panose="020B0604020202020204" pitchFamily="34" charset="0"/>
            </a:endParaRPr>
          </a:p>
          <a:p>
            <a:pPr marL="152396" indent="0" algn="ctr">
              <a:buNone/>
            </a:pPr>
            <a:endParaRPr lang="en-US" dirty="0">
              <a:latin typeface="Arial" panose="020B0604020202020204" pitchFamily="34" charset="0"/>
              <a:cs typeface="Arial" panose="020B0604020202020204" pitchFamily="34" charset="0"/>
            </a:endParaRPr>
          </a:p>
        </p:txBody>
      </p:sp>
      <p:grpSp>
        <p:nvGrpSpPr>
          <p:cNvPr id="3" name="Group 2">
            <a:extLst>
              <a:ext uri="{FF2B5EF4-FFF2-40B4-BE49-F238E27FC236}">
                <a16:creationId xmlns:a16="http://schemas.microsoft.com/office/drawing/2014/main" id="{00AEACDC-1B57-76C2-7C97-308D2450C131}"/>
              </a:ext>
            </a:extLst>
          </p:cNvPr>
          <p:cNvGrpSpPr/>
          <p:nvPr/>
        </p:nvGrpSpPr>
        <p:grpSpPr>
          <a:xfrm>
            <a:off x="879673" y="2710437"/>
            <a:ext cx="10432652" cy="2793844"/>
            <a:chOff x="581484" y="2963656"/>
            <a:chExt cx="10432652" cy="2793844"/>
          </a:xfrm>
        </p:grpSpPr>
        <p:sp>
          <p:nvSpPr>
            <p:cNvPr id="5" name="Rectangle 4">
              <a:extLst>
                <a:ext uri="{FF2B5EF4-FFF2-40B4-BE49-F238E27FC236}">
                  <a16:creationId xmlns:a16="http://schemas.microsoft.com/office/drawing/2014/main" id="{43CD296F-456C-07EA-FFFB-214A3941EB18}"/>
                </a:ext>
              </a:extLst>
            </p:cNvPr>
            <p:cNvSpPr/>
            <p:nvPr/>
          </p:nvSpPr>
          <p:spPr>
            <a:xfrm>
              <a:off x="581484" y="2963658"/>
              <a:ext cx="6444895" cy="2793842"/>
            </a:xfrm>
            <a:prstGeom prst="rect">
              <a:avLst/>
            </a:prstGeom>
            <a:ln w="28575">
              <a:solidFill>
                <a:srgbClr val="FF0000"/>
              </a:solidFill>
            </a:ln>
          </p:spPr>
          <p:txBody>
            <a:bodyPr wrap="square">
              <a:spAutoFit/>
            </a:bodyPr>
            <a:lstStyle/>
            <a:p>
              <a:pPr algn="just">
                <a:lnSpc>
                  <a:spcPct val="150000"/>
                </a:lnSpc>
              </a:pPr>
              <a:r>
                <a:rPr lang="nl-NL" sz="2400" dirty="0">
                  <a:latin typeface="Arial" panose="020B0604020202020204" pitchFamily="34" charset="0"/>
                  <a:cs typeface="Arial" panose="020B0604020202020204" pitchFamily="34" charset="0"/>
                </a:rPr>
                <a:t>Thực hiện chính sách bình đẳng, đoàn kết, tôn trọng và giúp đỡ nhau giữa các dân tộc, tạo mọi điều kiện để các dân tộc cùng       phát triển, gắn bó mật thiết với sự phát triển chung của cộng đồng dân tộc Việt Nam</a:t>
              </a:r>
              <a:endParaRPr lang="en-US" sz="2400" dirty="0">
                <a:latin typeface="Arial" panose="020B0604020202020204" pitchFamily="34" charset="0"/>
                <a:cs typeface="Arial" panose="020B0604020202020204" pitchFamily="34" charset="0"/>
              </a:endParaRPr>
            </a:p>
          </p:txBody>
        </p:sp>
        <p:pic>
          <p:nvPicPr>
            <p:cNvPr id="7" name="Picture 4" descr="Kết quả hình ảnh cho - Cương lĩnh xây dựng đất nước trong thời kỳ quá độ lên chủ nghĩa xã hội">
              <a:extLst>
                <a:ext uri="{FF2B5EF4-FFF2-40B4-BE49-F238E27FC236}">
                  <a16:creationId xmlns:a16="http://schemas.microsoft.com/office/drawing/2014/main" id="{F767F359-93C0-711A-EDC6-4AEA2A6EE262}"/>
                </a:ext>
              </a:extLst>
            </p:cNvPr>
            <p:cNvPicPr>
              <a:picLocks noChangeAspect="1" noChangeArrowheads="1"/>
            </p:cNvPicPr>
            <p:nvPr/>
          </p:nvPicPr>
          <p:blipFill>
            <a:blip r:embed="rId3"/>
            <a:srcRect/>
            <a:stretch>
              <a:fillRect/>
            </a:stretch>
          </p:blipFill>
          <p:spPr bwMode="auto">
            <a:xfrm>
              <a:off x="7630961" y="2963656"/>
              <a:ext cx="3383175" cy="2793843"/>
            </a:xfrm>
            <a:prstGeom prst="rect">
              <a:avLst/>
            </a:prstGeom>
            <a:noFill/>
          </p:spPr>
        </p:pic>
      </p:grpSp>
    </p:spTree>
    <p:extLst>
      <p:ext uri="{BB962C8B-B14F-4D97-AF65-F5344CB8AC3E}">
        <p14:creationId xmlns:p14="http://schemas.microsoft.com/office/powerpoint/2010/main" val="14305520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up)">
                                      <p:cBhvr>
                                        <p:cTn id="7" dur="500"/>
                                        <p:tgtEl>
                                          <p:spTgt spid="2">
                                            <p:txEl>
                                              <p:pRg st="0" end="0"/>
                                            </p:txEl>
                                          </p:spTgt>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
            <a:extLst>
              <a:ext uri="{FF2B5EF4-FFF2-40B4-BE49-F238E27FC236}">
                <a16:creationId xmlns:a16="http://schemas.microsoft.com/office/drawing/2014/main" id="{8F2870B3-0C2F-5BBF-8432-B020B05B93AE}"/>
              </a:ext>
            </a:extLst>
          </p:cNvPr>
          <p:cNvSpPr>
            <a:spLocks noGrp="1"/>
          </p:cNvSpPr>
          <p:nvPr>
            <p:ph type="body" idx="1"/>
          </p:nvPr>
        </p:nvSpPr>
        <p:spPr>
          <a:xfrm>
            <a:off x="909108" y="1519867"/>
            <a:ext cx="10373784" cy="4500033"/>
          </a:xfrm>
        </p:spPr>
        <p:txBody>
          <a:bodyPr/>
          <a:lstStyle/>
          <a:p>
            <a:pPr marL="0" indent="0">
              <a:buNone/>
            </a:pPr>
            <a:r>
              <a:rPr lang="nl-NL" i="1" dirty="0">
                <a:latin typeface="Arial" panose="020B0604020202020204" pitchFamily="34" charset="0"/>
                <a:cs typeface="Arial" panose="020B0604020202020204" pitchFamily="34" charset="0"/>
              </a:rPr>
              <a:t>Đại hội XIII của Đảng đã chỉ rõ</a:t>
            </a:r>
            <a:r>
              <a:rPr lang="nl-NL" dirty="0">
                <a:latin typeface="Arial" panose="020B0604020202020204" pitchFamily="34" charset="0"/>
                <a:cs typeface="Arial" panose="020B0604020202020204" pitchFamily="34" charset="0"/>
              </a:rPr>
              <a:t>:</a:t>
            </a:r>
          </a:p>
          <a:p>
            <a:pPr marL="152396" indent="0">
              <a:buNone/>
            </a:pPr>
            <a:endParaRPr lang="en-US" dirty="0">
              <a:latin typeface="Arial" panose="020B060402020202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9C5A3542-7C1C-448E-2A02-85F8B2A6C688}"/>
              </a:ext>
            </a:extLst>
          </p:cNvPr>
          <p:cNvSpPr/>
          <p:nvPr/>
        </p:nvSpPr>
        <p:spPr>
          <a:xfrm>
            <a:off x="909108" y="2536388"/>
            <a:ext cx="10373783" cy="2793842"/>
          </a:xfrm>
          <a:prstGeom prst="rect">
            <a:avLst/>
          </a:prstGeom>
          <a:ln w="28575">
            <a:solidFill>
              <a:srgbClr val="00CCFF"/>
            </a:solidFill>
          </a:ln>
        </p:spPr>
        <p:txBody>
          <a:bodyPr wrap="square">
            <a:spAutoFit/>
          </a:bodyPr>
          <a:lstStyle/>
          <a:p>
            <a:pPr algn="just">
              <a:lnSpc>
                <a:spcPct val="150000"/>
              </a:lnSpc>
            </a:pPr>
            <a:r>
              <a:rPr lang="nl-NL" sz="2400" i="1" dirty="0">
                <a:latin typeface="Arial" panose="020B0604020202020204" pitchFamily="34" charset="0"/>
                <a:cs typeface="Arial" panose="020B0604020202020204" pitchFamily="34" charset="0"/>
              </a:rPr>
              <a:t>Một là,</a:t>
            </a:r>
            <a:r>
              <a:rPr lang="nl-NL" sz="2400" dirty="0">
                <a:latin typeface="Arial" panose="020B0604020202020204" pitchFamily="34" charset="0"/>
                <a:cs typeface="Arial" panose="020B0604020202020204" pitchFamily="34" charset="0"/>
              </a:rPr>
              <a:t> đại đoàn kết toàn dân tộc trên nền tảng liên minh giai cấp công nhân với giai cấp nông dân và đội ngũ trí thức dưới sự lãnh đạo của Đảng </a:t>
            </a:r>
            <a:r>
              <a:rPr lang="nl-NL" sz="2400" b="1" dirty="0">
                <a:latin typeface="Arial" panose="020B0604020202020204" pitchFamily="34" charset="0"/>
                <a:cs typeface="Arial" panose="020B0604020202020204" pitchFamily="34" charset="0"/>
              </a:rPr>
              <a:t>là</a:t>
            </a:r>
            <a:r>
              <a:rPr lang="nl-NL" sz="2400" dirty="0">
                <a:latin typeface="Arial" panose="020B0604020202020204" pitchFamily="34" charset="0"/>
                <a:cs typeface="Arial" panose="020B0604020202020204" pitchFamily="34" charset="0"/>
              </a:rPr>
              <a:t> </a:t>
            </a:r>
            <a:r>
              <a:rPr lang="nl-NL" sz="2400" b="1" dirty="0">
                <a:latin typeface="Arial" panose="020B0604020202020204" pitchFamily="34" charset="0"/>
                <a:cs typeface="Arial" panose="020B0604020202020204" pitchFamily="34" charset="0"/>
              </a:rPr>
              <a:t>đường lối chiến lược của cách mạng Việt Nam; là nguồn sức mạnh, động lực chủ yếu và là nhân tố có ý nghĩa quyết định </a:t>
            </a:r>
            <a:r>
              <a:rPr lang="nl-NL" sz="2400" dirty="0">
                <a:latin typeface="Arial" panose="020B0604020202020204" pitchFamily="34" charset="0"/>
                <a:cs typeface="Arial" panose="020B0604020202020204" pitchFamily="34" charset="0"/>
              </a:rPr>
              <a:t>bảo đảm thắng lợi bền vững của sự nghiệp xây dựng và bảo vệ Tổ quốc</a:t>
            </a:r>
            <a:endParaRPr lang="en-US" sz="2400" dirty="0">
              <a:latin typeface="Arial" panose="020B0604020202020204" pitchFamily="34" charset="0"/>
              <a:cs typeface="Arial" panose="020B0604020202020204" pitchFamily="34" charset="0"/>
            </a:endParaRPr>
          </a:p>
        </p:txBody>
      </p:sp>
      <p:sp>
        <p:nvSpPr>
          <p:cNvPr id="13" name="Title 3">
            <a:extLst>
              <a:ext uri="{FF2B5EF4-FFF2-40B4-BE49-F238E27FC236}">
                <a16:creationId xmlns:a16="http://schemas.microsoft.com/office/drawing/2014/main" id="{61943225-6A54-490D-1478-0684295FB44E}"/>
              </a:ext>
            </a:extLst>
          </p:cNvPr>
          <p:cNvSpPr>
            <a:spLocks noGrp="1"/>
          </p:cNvSpPr>
          <p:nvPr>
            <p:ph type="title"/>
          </p:nvPr>
        </p:nvSpPr>
        <p:spPr>
          <a:xfrm>
            <a:off x="3258627" y="16459"/>
            <a:ext cx="8166293" cy="849433"/>
          </a:xfrm>
          <a:prstGeom prst="rect">
            <a:avLst/>
          </a:prstGeom>
        </p:spPr>
        <p:txBody>
          <a:bodyPr wrap="square">
            <a:spAutoFit/>
          </a:bodyPr>
          <a:lstStyle/>
          <a:p>
            <a:pPr marL="569913" indent="-569913" algn="just"/>
            <a:r>
              <a:rPr lang="en-US" dirty="0">
                <a:latin typeface="Arial" panose="020B0604020202020204" pitchFamily="34" charset="0"/>
                <a:ea typeface="Times New Roman" panose="02020603050405020304" pitchFamily="18" charset="0"/>
                <a:cs typeface="Arial" panose="020B0604020202020204" pitchFamily="34" charset="0"/>
              </a:rPr>
              <a:t>2.1 Quan </a:t>
            </a:r>
            <a:r>
              <a:rPr lang="en-US" dirty="0" err="1">
                <a:latin typeface="Arial" panose="020B0604020202020204" pitchFamily="34" charset="0"/>
                <a:ea typeface="Times New Roman" panose="02020603050405020304" pitchFamily="18" charset="0"/>
                <a:cs typeface="Arial" panose="020B0604020202020204" pitchFamily="34" charset="0"/>
              </a:rPr>
              <a:t>điểm</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của</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Đảng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về</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đại</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đoàn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kết</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toàn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dân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tộc</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trong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xây</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dựng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và</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bảo</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vệ</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Tổ</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quốc</a:t>
            </a:r>
            <a:endParaRPr lang="en-US" dirty="0">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30989133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up)">
                                      <p:cBhvr>
                                        <p:cTn id="7" dur="500"/>
                                        <p:tgtEl>
                                          <p:spTgt spid="4">
                                            <p:txEl>
                                              <p:pRg st="0" end="0"/>
                                            </p:txEl>
                                          </p:spTgt>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up)">
                                      <p:cBhvr>
                                        <p:cTn id="11"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FC4668D1-D52A-3288-C904-7C7F97AC43C3}"/>
              </a:ext>
            </a:extLst>
          </p:cNvPr>
          <p:cNvSpPr>
            <a:spLocks noGrp="1"/>
          </p:cNvSpPr>
          <p:nvPr>
            <p:ph type="body" idx="1"/>
          </p:nvPr>
        </p:nvSpPr>
        <p:spPr>
          <a:xfrm>
            <a:off x="713754" y="1475616"/>
            <a:ext cx="5234535" cy="4370397"/>
          </a:xfrm>
          <a:prstGeom prst="rect">
            <a:avLst/>
          </a:prstGeom>
          <a:ln w="28575">
            <a:solidFill>
              <a:srgbClr val="FF0000"/>
            </a:solidFill>
          </a:ln>
        </p:spPr>
        <p:txBody>
          <a:bodyPr wrap="square">
            <a:spAutoFit/>
          </a:bodyPr>
          <a:lstStyle/>
          <a:p>
            <a:pPr marL="152396" indent="0" algn="just">
              <a:lnSpc>
                <a:spcPct val="150000"/>
              </a:lnSpc>
              <a:buNone/>
            </a:pPr>
            <a:endParaRPr lang="nl-NL" i="1" dirty="0">
              <a:latin typeface="Arial" panose="020B0604020202020204" pitchFamily="34" charset="0"/>
              <a:cs typeface="Arial" panose="020B0604020202020204" pitchFamily="34" charset="0"/>
            </a:endParaRPr>
          </a:p>
          <a:p>
            <a:pPr marL="152396" indent="0" algn="just">
              <a:lnSpc>
                <a:spcPct val="150000"/>
              </a:lnSpc>
              <a:buNone/>
            </a:pPr>
            <a:r>
              <a:rPr lang="nl-NL" i="1" dirty="0">
                <a:latin typeface="Arial" panose="020B0604020202020204" pitchFamily="34" charset="0"/>
                <a:cs typeface="Arial" panose="020B0604020202020204" pitchFamily="34" charset="0"/>
              </a:rPr>
              <a:t>Hai là,</a:t>
            </a:r>
            <a:r>
              <a:rPr lang="nl-NL" dirty="0">
                <a:latin typeface="Arial" panose="020B0604020202020204" pitchFamily="34" charset="0"/>
                <a:cs typeface="Arial" panose="020B0604020202020204" pitchFamily="34" charset="0"/>
              </a:rPr>
              <a:t> đại đoàn kết toàn dân tộc lấy mục tiêu giữ vững độc lập, thống nhất của Tổ quốc, vì dân giàu, nước mạnh, xã hội công bằng, dân chủ, văn minh làm điểm tương đồng</a:t>
            </a:r>
          </a:p>
          <a:p>
            <a:pPr marL="152396" indent="0" algn="just">
              <a:lnSpc>
                <a:spcPct val="150000"/>
              </a:lnSpc>
              <a:buNone/>
            </a:pPr>
            <a:endParaRPr lang="en-US" dirty="0">
              <a:latin typeface="Arial" panose="020B0604020202020204" pitchFamily="34" charset="0"/>
              <a:cs typeface="Arial" panose="020B0604020202020204" pitchFamily="34" charset="0"/>
            </a:endParaRPr>
          </a:p>
        </p:txBody>
      </p:sp>
      <p:pic>
        <p:nvPicPr>
          <p:cNvPr id="7" name="Picture 2" descr="Kết quả hình ảnh cho mục tiêu giữ vững độc lập, thống nhất của Tổ quốc dân giàu nước mạnh">
            <a:extLst>
              <a:ext uri="{FF2B5EF4-FFF2-40B4-BE49-F238E27FC236}">
                <a16:creationId xmlns:a16="http://schemas.microsoft.com/office/drawing/2014/main" id="{11E2D02E-9F9A-4307-2259-24E08968F851}"/>
              </a:ext>
            </a:extLst>
          </p:cNvPr>
          <p:cNvPicPr>
            <a:picLocks noChangeAspect="1" noChangeArrowheads="1"/>
          </p:cNvPicPr>
          <p:nvPr/>
        </p:nvPicPr>
        <p:blipFill>
          <a:blip r:embed="rId2"/>
          <a:srcRect/>
          <a:stretch>
            <a:fillRect/>
          </a:stretch>
        </p:blipFill>
        <p:spPr bwMode="auto">
          <a:xfrm>
            <a:off x="6455518" y="1475616"/>
            <a:ext cx="5022728" cy="4370396"/>
          </a:xfrm>
          <a:prstGeom prst="rect">
            <a:avLst/>
          </a:prstGeom>
          <a:noFill/>
        </p:spPr>
      </p:pic>
      <p:sp>
        <p:nvSpPr>
          <p:cNvPr id="8" name="Title 3">
            <a:extLst>
              <a:ext uri="{FF2B5EF4-FFF2-40B4-BE49-F238E27FC236}">
                <a16:creationId xmlns:a16="http://schemas.microsoft.com/office/drawing/2014/main" id="{09B54505-5BA0-9CB1-D264-DB8AAAC5756C}"/>
              </a:ext>
            </a:extLst>
          </p:cNvPr>
          <p:cNvSpPr txBox="1">
            <a:spLocks/>
          </p:cNvSpPr>
          <p:nvPr/>
        </p:nvSpPr>
        <p:spPr>
          <a:xfrm>
            <a:off x="3258627" y="16459"/>
            <a:ext cx="8166293" cy="849433"/>
          </a:xfrm>
          <a:prstGeom prst="rect">
            <a:avLst/>
          </a:prstGeom>
        </p:spPr>
        <p:txBody>
          <a:bodyPr spcFirstLastPara="1" vert="horz" wrap="square" lIns="91425" tIns="91425" rIns="91425" bIns="91425" rtlCol="0" anchor="ctr" anchorCtr="0">
            <a:spAutoFit/>
          </a:bodyPr>
          <a:lstStyle>
            <a:lvl1pPr lvl="0" algn="ctr" defTabSz="914400" rtl="0" eaLnBrk="1" latinLnBrk="0" hangingPunct="1">
              <a:lnSpc>
                <a:spcPct val="90000"/>
              </a:lnSpc>
              <a:spcBef>
                <a:spcPts val="0"/>
              </a:spcBef>
              <a:spcAft>
                <a:spcPts val="0"/>
              </a:spcAft>
              <a:buSzPts val="2400"/>
              <a:buNone/>
              <a:defRPr sz="2400" b="1" i="0" u="none" kern="1200">
                <a:solidFill>
                  <a:srgbClr val="002060"/>
                </a:solidFill>
                <a:latin typeface="Arial "/>
                <a:ea typeface="+mj-ea"/>
                <a:cs typeface="+mj-cs"/>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pPr marL="569913" indent="-569913" algn="just"/>
            <a:r>
              <a:rPr lang="en-US">
                <a:latin typeface="Arial" panose="020B0604020202020204" pitchFamily="34" charset="0"/>
                <a:ea typeface="Times New Roman" panose="02020603050405020304" pitchFamily="18" charset="0"/>
                <a:cs typeface="Arial" panose="020B0604020202020204" pitchFamily="34" charset="0"/>
              </a:rPr>
              <a:t>2.1 Quan điểm của Đảng về đại đoàn kết toàn dân tộc trong xây dựng và bảo vệ Tổ quốc</a:t>
            </a:r>
            <a:endParaRPr lang="en-US" dirty="0">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41453509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bg/>
                                          </p:spTgt>
                                        </p:tgtEl>
                                        <p:attrNameLst>
                                          <p:attrName>style.visibility</p:attrName>
                                        </p:attrNameLst>
                                      </p:cBhvr>
                                      <p:to>
                                        <p:strVal val="visible"/>
                                      </p:to>
                                    </p:set>
                                    <p:animEffect transition="in" filter="fade">
                                      <p:cBhvr>
                                        <p:cTn id="7" dur="1000"/>
                                        <p:tgtEl>
                                          <p:spTgt spid="5">
                                            <p:bg/>
                                          </p:spTgt>
                                        </p:tgtEl>
                                      </p:cBhvr>
                                    </p:animEffect>
                                    <p:anim calcmode="lin" valueType="num">
                                      <p:cBhvr>
                                        <p:cTn id="8" dur="1000" fill="hold"/>
                                        <p:tgtEl>
                                          <p:spTgt spid="5">
                                            <p:bg/>
                                          </p:spTgt>
                                        </p:tgtEl>
                                        <p:attrNameLst>
                                          <p:attrName>ppt_x</p:attrName>
                                        </p:attrNameLst>
                                      </p:cBhvr>
                                      <p:tavLst>
                                        <p:tav tm="0">
                                          <p:val>
                                            <p:strVal val="#ppt_x"/>
                                          </p:val>
                                        </p:tav>
                                        <p:tav tm="100000">
                                          <p:val>
                                            <p:strVal val="#ppt_x"/>
                                          </p:val>
                                        </p:tav>
                                      </p:tavLst>
                                    </p:anim>
                                    <p:anim calcmode="lin" valueType="num">
                                      <p:cBhvr>
                                        <p:cTn id="9" dur="1000" fill="hold"/>
                                        <p:tgtEl>
                                          <p:spTgt spid="5">
                                            <p:bg/>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1000"/>
                                        <p:tgtEl>
                                          <p:spTgt spid="5">
                                            <p:txEl>
                                              <p:pRg st="1" end="1"/>
                                            </p:txEl>
                                          </p:spTgt>
                                        </p:tgtEl>
                                      </p:cBhvr>
                                    </p:animEffect>
                                    <p:anim calcmode="lin" valueType="num">
                                      <p:cBhvr>
                                        <p:cTn id="13"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5">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3">
            <a:extLst>
              <a:ext uri="{FF2B5EF4-FFF2-40B4-BE49-F238E27FC236}">
                <a16:creationId xmlns:a16="http://schemas.microsoft.com/office/drawing/2014/main" id="{3711970F-446A-172B-4635-B759928320A0}"/>
              </a:ext>
            </a:extLst>
          </p:cNvPr>
          <p:cNvSpPr txBox="1">
            <a:spLocks/>
          </p:cNvSpPr>
          <p:nvPr/>
        </p:nvSpPr>
        <p:spPr>
          <a:xfrm>
            <a:off x="3258627" y="16459"/>
            <a:ext cx="8166293" cy="849433"/>
          </a:xfrm>
          <a:prstGeom prst="rect">
            <a:avLst/>
          </a:prstGeom>
        </p:spPr>
        <p:txBody>
          <a:bodyPr spcFirstLastPara="1" vert="horz" wrap="square" lIns="91425" tIns="91425" rIns="91425" bIns="91425" rtlCol="0" anchor="ctr" anchorCtr="0">
            <a:spAutoFit/>
          </a:bodyPr>
          <a:lstStyle>
            <a:lvl1pPr lvl="0" algn="ctr" defTabSz="914400" rtl="0" eaLnBrk="1" latinLnBrk="0" hangingPunct="1">
              <a:lnSpc>
                <a:spcPct val="90000"/>
              </a:lnSpc>
              <a:spcBef>
                <a:spcPts val="0"/>
              </a:spcBef>
              <a:spcAft>
                <a:spcPts val="0"/>
              </a:spcAft>
              <a:buSzPts val="2400"/>
              <a:buNone/>
              <a:defRPr sz="2400" b="1" i="0" u="none" kern="1200">
                <a:solidFill>
                  <a:srgbClr val="002060"/>
                </a:solidFill>
                <a:latin typeface="Arial "/>
                <a:ea typeface="+mj-ea"/>
                <a:cs typeface="+mj-cs"/>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pPr marL="569913" indent="-569913" algn="just"/>
            <a:r>
              <a:rPr lang="en-US">
                <a:latin typeface="Arial" panose="020B0604020202020204" pitchFamily="34" charset="0"/>
                <a:ea typeface="Times New Roman" panose="02020603050405020304" pitchFamily="18" charset="0"/>
                <a:cs typeface="Arial" panose="020B0604020202020204" pitchFamily="34" charset="0"/>
              </a:rPr>
              <a:t>2.1 Quan điểm của Đảng về đại đoàn kết toàn dân tộc trong xây dựng và bảo vệ Tổ quốc</a:t>
            </a:r>
            <a:endParaRPr lang="en-US" dirty="0">
              <a:latin typeface="Arial" panose="020B0604020202020204" pitchFamily="34" charset="0"/>
              <a:ea typeface="Times New Roman" panose="02020603050405020304" pitchFamily="18" charset="0"/>
              <a:cs typeface="Arial" panose="020B0604020202020204" pitchFamily="34" charset="0"/>
            </a:endParaRPr>
          </a:p>
        </p:txBody>
      </p:sp>
      <p:sp>
        <p:nvSpPr>
          <p:cNvPr id="13" name="Text Placeholder 4">
            <a:extLst>
              <a:ext uri="{FF2B5EF4-FFF2-40B4-BE49-F238E27FC236}">
                <a16:creationId xmlns:a16="http://schemas.microsoft.com/office/drawing/2014/main" id="{6C2FFEDA-C742-B38A-228C-6B2B6EBD20EB}"/>
              </a:ext>
            </a:extLst>
          </p:cNvPr>
          <p:cNvSpPr txBox="1">
            <a:spLocks/>
          </p:cNvSpPr>
          <p:nvPr/>
        </p:nvSpPr>
        <p:spPr>
          <a:xfrm>
            <a:off x="767080" y="1822151"/>
            <a:ext cx="5397176" cy="3611215"/>
          </a:xfrm>
          <a:prstGeom prst="rect">
            <a:avLst/>
          </a:prstGeom>
          <a:ln w="28575">
            <a:solidFill>
              <a:srgbClr val="FF0000"/>
            </a:solidFill>
          </a:ln>
        </p:spPr>
        <p:txBody>
          <a:bodyPr spcFirstLastPara="1" wrap="square" lIns="91425" tIns="91425" rIns="91425" bIns="91425" anchor="t" anchorCtr="0">
            <a:spAutoFit/>
          </a:bodyPr>
          <a:lstStyle>
            <a:lvl1pPr marL="609585" lvl="0" indent="-457189" algn="l" defTabSz="914400" rtl="0" eaLnBrk="1" latinLnBrk="0" hangingPunct="1">
              <a:lnSpc>
                <a:spcPct val="90000"/>
              </a:lnSpc>
              <a:spcBef>
                <a:spcPts val="800"/>
              </a:spcBef>
              <a:spcAft>
                <a:spcPts val="0"/>
              </a:spcAft>
              <a:buSzPts val="1800"/>
              <a:buFont typeface="Arial" panose="020B0604020202020204" pitchFamily="34" charset="0"/>
              <a:buChar char="▪"/>
              <a:defRPr sz="2400" kern="1200">
                <a:solidFill>
                  <a:schemeClr val="tx1"/>
                </a:solidFill>
                <a:latin typeface="+mn-lt"/>
                <a:ea typeface="+mn-ea"/>
                <a:cs typeface="+mn-cs"/>
              </a:defRPr>
            </a:lvl1pPr>
            <a:lvl2pPr marL="1219170" lvl="1" indent="-457189" algn="l" defTabSz="914400" rtl="0" eaLnBrk="1" latinLnBrk="0" hangingPunct="1">
              <a:lnSpc>
                <a:spcPct val="90000"/>
              </a:lnSpc>
              <a:spcBef>
                <a:spcPts val="0"/>
              </a:spcBef>
              <a:spcAft>
                <a:spcPts val="0"/>
              </a:spcAft>
              <a:buSzPts val="1800"/>
              <a:buFont typeface="Arial" panose="020B0604020202020204" pitchFamily="34" charset="0"/>
              <a:buChar char="▫"/>
              <a:defRPr sz="2400" kern="1200">
                <a:solidFill>
                  <a:schemeClr val="tx1"/>
                </a:solidFill>
                <a:latin typeface="+mn-lt"/>
                <a:ea typeface="+mn-ea"/>
                <a:cs typeface="+mn-cs"/>
              </a:defRPr>
            </a:lvl2pPr>
            <a:lvl3pPr marL="1828754" lvl="2" indent="-457189" algn="l" defTabSz="914400" rtl="0" eaLnBrk="1" latinLnBrk="0" hangingPunct="1">
              <a:lnSpc>
                <a:spcPct val="90000"/>
              </a:lnSpc>
              <a:spcBef>
                <a:spcPts val="0"/>
              </a:spcBef>
              <a:spcAft>
                <a:spcPts val="0"/>
              </a:spcAft>
              <a:buSzPts val="1800"/>
              <a:buFont typeface="Arial" panose="020B0604020202020204" pitchFamily="34" charset="0"/>
              <a:buChar char="▫"/>
              <a:defRPr sz="2400" kern="1200">
                <a:solidFill>
                  <a:schemeClr val="tx1"/>
                </a:solidFill>
                <a:latin typeface="+mn-lt"/>
                <a:ea typeface="+mn-ea"/>
                <a:cs typeface="+mn-cs"/>
              </a:defRPr>
            </a:lvl3pPr>
            <a:lvl4pPr marL="2438339" lvl="3" indent="-457189" algn="l" defTabSz="914400" rtl="0" eaLnBrk="1" latinLnBrk="0" hangingPunct="1">
              <a:lnSpc>
                <a:spcPct val="90000"/>
              </a:lnSpc>
              <a:spcBef>
                <a:spcPts val="0"/>
              </a:spcBef>
              <a:spcAft>
                <a:spcPts val="0"/>
              </a:spcAft>
              <a:buSzPts val="1800"/>
              <a:buFont typeface="Arial" panose="020B0604020202020204" pitchFamily="34" charset="0"/>
              <a:buChar char="▫"/>
              <a:defRPr sz="2400" kern="1200">
                <a:solidFill>
                  <a:schemeClr val="tx1"/>
                </a:solidFill>
                <a:latin typeface="+mn-lt"/>
                <a:ea typeface="+mn-ea"/>
                <a:cs typeface="+mn-cs"/>
              </a:defRPr>
            </a:lvl4pPr>
            <a:lvl5pPr marL="3047924" lvl="4" indent="-457189" algn="l" defTabSz="914400" rtl="0" eaLnBrk="1" latinLnBrk="0" hangingPunct="1">
              <a:lnSpc>
                <a:spcPct val="90000"/>
              </a:lnSpc>
              <a:spcBef>
                <a:spcPts val="0"/>
              </a:spcBef>
              <a:spcAft>
                <a:spcPts val="0"/>
              </a:spcAft>
              <a:buSzPts val="1800"/>
              <a:buFont typeface="Arial" panose="020B0604020202020204" pitchFamily="34" charset="0"/>
              <a:buChar char="○"/>
              <a:defRPr sz="2400" kern="1200">
                <a:solidFill>
                  <a:schemeClr val="tx1"/>
                </a:solidFill>
                <a:latin typeface="+mn-lt"/>
                <a:ea typeface="+mn-ea"/>
                <a:cs typeface="+mn-cs"/>
              </a:defRPr>
            </a:lvl5pPr>
            <a:lvl6pPr marL="3657509" lvl="5" indent="-457189" algn="l" defTabSz="914400" rtl="0" eaLnBrk="1" latinLnBrk="0" hangingPunct="1">
              <a:lnSpc>
                <a:spcPct val="90000"/>
              </a:lnSpc>
              <a:spcBef>
                <a:spcPts val="0"/>
              </a:spcBef>
              <a:spcAft>
                <a:spcPts val="0"/>
              </a:spcAft>
              <a:buSzPts val="1800"/>
              <a:buFont typeface="Arial" panose="020B0604020202020204" pitchFamily="34" charset="0"/>
              <a:buChar char="■"/>
              <a:defRPr sz="2400" kern="1200">
                <a:solidFill>
                  <a:schemeClr val="tx1"/>
                </a:solidFill>
                <a:latin typeface="+mn-lt"/>
                <a:ea typeface="+mn-ea"/>
                <a:cs typeface="+mn-cs"/>
              </a:defRPr>
            </a:lvl6pPr>
            <a:lvl7pPr marL="4267093" lvl="6" indent="-457189" algn="l" defTabSz="914400" rtl="0" eaLnBrk="1" latinLnBrk="0" hangingPunct="1">
              <a:lnSpc>
                <a:spcPct val="90000"/>
              </a:lnSpc>
              <a:spcBef>
                <a:spcPts val="0"/>
              </a:spcBef>
              <a:spcAft>
                <a:spcPts val="0"/>
              </a:spcAft>
              <a:buSzPts val="1800"/>
              <a:buFont typeface="Arial" panose="020B0604020202020204" pitchFamily="34" charset="0"/>
              <a:buChar char="●"/>
              <a:defRPr sz="2400" kern="1200">
                <a:solidFill>
                  <a:schemeClr val="tx1"/>
                </a:solidFill>
                <a:latin typeface="+mn-lt"/>
                <a:ea typeface="+mn-ea"/>
                <a:cs typeface="+mn-cs"/>
              </a:defRPr>
            </a:lvl7pPr>
            <a:lvl8pPr marL="4876678" lvl="7" indent="-457189" algn="l" defTabSz="914400" rtl="0" eaLnBrk="1" latinLnBrk="0" hangingPunct="1">
              <a:lnSpc>
                <a:spcPct val="90000"/>
              </a:lnSpc>
              <a:spcBef>
                <a:spcPts val="0"/>
              </a:spcBef>
              <a:spcAft>
                <a:spcPts val="0"/>
              </a:spcAft>
              <a:buSzPts val="1800"/>
              <a:buFont typeface="Arial" panose="020B0604020202020204" pitchFamily="34" charset="0"/>
              <a:buChar char="○"/>
              <a:defRPr sz="2400" kern="1200">
                <a:solidFill>
                  <a:schemeClr val="tx1"/>
                </a:solidFill>
                <a:latin typeface="+mn-lt"/>
                <a:ea typeface="+mn-ea"/>
                <a:cs typeface="+mn-cs"/>
              </a:defRPr>
            </a:lvl8pPr>
            <a:lvl9pPr marL="5486263" lvl="8" indent="-457189" algn="l" defTabSz="914400" rtl="0" eaLnBrk="1" latinLnBrk="0" hangingPunct="1">
              <a:lnSpc>
                <a:spcPct val="90000"/>
              </a:lnSpc>
              <a:spcBef>
                <a:spcPts val="0"/>
              </a:spcBef>
              <a:spcAft>
                <a:spcPts val="0"/>
              </a:spcAft>
              <a:buSzPts val="1800"/>
              <a:buFont typeface="Arial" panose="020B0604020202020204" pitchFamily="34" charset="0"/>
              <a:buChar char="■"/>
              <a:defRPr sz="2400" kern="1200">
                <a:solidFill>
                  <a:schemeClr val="tx1"/>
                </a:solidFill>
                <a:latin typeface="+mn-lt"/>
                <a:ea typeface="+mn-ea"/>
                <a:cs typeface="+mn-cs"/>
              </a:defRPr>
            </a:lvl9pPr>
          </a:lstStyle>
          <a:p>
            <a:pPr marL="152396" indent="0" algn="just">
              <a:lnSpc>
                <a:spcPct val="150000"/>
              </a:lnSpc>
              <a:buFont typeface="Arial" panose="020B0604020202020204" pitchFamily="34" charset="0"/>
              <a:buNone/>
            </a:pPr>
            <a:r>
              <a:rPr lang="nl-NL" i="1">
                <a:latin typeface="Arial" panose="020B0604020202020204" pitchFamily="34" charset="0"/>
                <a:cs typeface="Arial" panose="020B0604020202020204" pitchFamily="34" charset="0"/>
              </a:rPr>
              <a:t>Ba là,</a:t>
            </a:r>
            <a:r>
              <a:rPr lang="nl-NL">
                <a:latin typeface="Arial" panose="020B0604020202020204" pitchFamily="34" charset="0"/>
                <a:cs typeface="Arial" panose="020B0604020202020204" pitchFamily="34" charset="0"/>
              </a:rPr>
              <a:t> bảo đảm công bằng và      bình đẳng xã hội, chăm lo lợi ích thiết thực, chính đáng, hợp pháp của các giai cấp, các tầng lớp nhân dân; kết hợp hài hòa lợi ích cá nhân,      lợi ích tập thể và lợi ích toàn xã hội.</a:t>
            </a:r>
            <a:endParaRPr lang="en-US" dirty="0">
              <a:latin typeface="Arial" panose="020B0604020202020204" pitchFamily="34" charset="0"/>
              <a:cs typeface="Arial" panose="020B0604020202020204" pitchFamily="34" charset="0"/>
            </a:endParaRPr>
          </a:p>
        </p:txBody>
      </p:sp>
      <p:pic>
        <p:nvPicPr>
          <p:cNvPr id="14" name="Picture 4" descr="Kết quả hình ảnh cho chăm lo ngày tết cho người lao động tại thành phố hồ chí minh">
            <a:extLst>
              <a:ext uri="{FF2B5EF4-FFF2-40B4-BE49-F238E27FC236}">
                <a16:creationId xmlns:a16="http://schemas.microsoft.com/office/drawing/2014/main" id="{8934C035-1ED6-28FD-B690-456A84636588}"/>
              </a:ext>
            </a:extLst>
          </p:cNvPr>
          <p:cNvPicPr>
            <a:picLocks noChangeAspect="1" noChangeArrowheads="1"/>
          </p:cNvPicPr>
          <p:nvPr/>
        </p:nvPicPr>
        <p:blipFill>
          <a:blip r:embed="rId3"/>
          <a:srcRect/>
          <a:stretch>
            <a:fillRect/>
          </a:stretch>
        </p:blipFill>
        <p:spPr bwMode="auto">
          <a:xfrm>
            <a:off x="6781077" y="1822152"/>
            <a:ext cx="4643843" cy="3611215"/>
          </a:xfrm>
          <a:prstGeom prst="rect">
            <a:avLst/>
          </a:prstGeom>
          <a:noFill/>
        </p:spPr>
      </p:pic>
    </p:spTree>
    <p:extLst>
      <p:ext uri="{BB962C8B-B14F-4D97-AF65-F5344CB8AC3E}">
        <p14:creationId xmlns:p14="http://schemas.microsoft.com/office/powerpoint/2010/main" val="658630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1000"/>
                                        <p:tgtEl>
                                          <p:spTgt spid="14"/>
                                        </p:tgtEl>
                                      </p:cBhvr>
                                    </p:animEffect>
                                    <p:anim calcmode="lin" valueType="num">
                                      <p:cBhvr>
                                        <p:cTn id="13" dur="1000" fill="hold"/>
                                        <p:tgtEl>
                                          <p:spTgt spid="14"/>
                                        </p:tgtEl>
                                        <p:attrNameLst>
                                          <p:attrName>ppt_x</p:attrName>
                                        </p:attrNameLst>
                                      </p:cBhvr>
                                      <p:tavLst>
                                        <p:tav tm="0">
                                          <p:val>
                                            <p:strVal val="#ppt_x"/>
                                          </p:val>
                                        </p:tav>
                                        <p:tav tm="100000">
                                          <p:val>
                                            <p:strVal val="#ppt_x"/>
                                          </p:val>
                                        </p:tav>
                                      </p:tavLst>
                                    </p:anim>
                                    <p:anim calcmode="lin" valueType="num">
                                      <p:cBhvr>
                                        <p:cTn id="1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A5D5EADD-6660-2642-E43D-0F7C9D5FF8A7}"/>
              </a:ext>
            </a:extLst>
          </p:cNvPr>
          <p:cNvSpPr>
            <a:spLocks noGrp="1"/>
          </p:cNvSpPr>
          <p:nvPr>
            <p:ph type="body" idx="1"/>
          </p:nvPr>
        </p:nvSpPr>
        <p:spPr>
          <a:xfrm>
            <a:off x="1086272" y="2380919"/>
            <a:ext cx="10019455" cy="2503219"/>
          </a:xfrm>
          <a:prstGeom prst="rect">
            <a:avLst/>
          </a:prstGeom>
          <a:ln w="28575">
            <a:solidFill>
              <a:srgbClr val="FF0000"/>
            </a:solidFill>
          </a:ln>
        </p:spPr>
        <p:txBody>
          <a:bodyPr wrap="square">
            <a:spAutoFit/>
          </a:bodyPr>
          <a:lstStyle/>
          <a:p>
            <a:pPr marL="152396" indent="0" algn="just">
              <a:lnSpc>
                <a:spcPct val="150000"/>
              </a:lnSpc>
              <a:buNone/>
            </a:pPr>
            <a:r>
              <a:rPr lang="nl-NL" i="1" dirty="0">
                <a:latin typeface="Arial" panose="020B0604020202020204" pitchFamily="34" charset="0"/>
                <a:cs typeface="Arial" panose="020B0604020202020204" pitchFamily="34" charset="0"/>
              </a:rPr>
              <a:t>Bốn là,</a:t>
            </a:r>
            <a:r>
              <a:rPr lang="nl-NL" dirty="0">
                <a:latin typeface="Arial" panose="020B0604020202020204" pitchFamily="34" charset="0"/>
                <a:cs typeface="Arial" panose="020B0604020202020204" pitchFamily="34" charset="0"/>
              </a:rPr>
              <a:t> đại đoàn kết là sự nghiệp của toàn dân tộc, của cả hệ thống chính trị mà hạt nhân lãnh đạo là các tổ chức đảng, được thực hiện bằng nhiều biện pháp, </a:t>
            </a:r>
            <a:r>
              <a:rPr lang="nl-NL">
                <a:latin typeface="Arial" panose="020B0604020202020204" pitchFamily="34" charset="0"/>
                <a:cs typeface="Arial" panose="020B0604020202020204" pitchFamily="34" charset="0"/>
              </a:rPr>
              <a:t>hình thức, trong đó các chủ trương của Đảng và chính sách, pháp luật của Nhà nước có ý nghĩa quan trọng hàng đầu</a:t>
            </a:r>
            <a:endParaRPr lang="en-US" dirty="0">
              <a:latin typeface="Arial" panose="020B0604020202020204" pitchFamily="34" charset="0"/>
              <a:cs typeface="Arial" panose="020B0604020202020204" pitchFamily="34" charset="0"/>
            </a:endParaRPr>
          </a:p>
        </p:txBody>
      </p:sp>
      <p:sp>
        <p:nvSpPr>
          <p:cNvPr id="4" name="Title 3">
            <a:extLst>
              <a:ext uri="{FF2B5EF4-FFF2-40B4-BE49-F238E27FC236}">
                <a16:creationId xmlns:a16="http://schemas.microsoft.com/office/drawing/2014/main" id="{EDEB3B14-D578-23B9-008E-AD99FFB09323}"/>
              </a:ext>
            </a:extLst>
          </p:cNvPr>
          <p:cNvSpPr txBox="1">
            <a:spLocks/>
          </p:cNvSpPr>
          <p:nvPr/>
        </p:nvSpPr>
        <p:spPr>
          <a:xfrm>
            <a:off x="3258627" y="16459"/>
            <a:ext cx="8166293" cy="849433"/>
          </a:xfrm>
          <a:prstGeom prst="rect">
            <a:avLst/>
          </a:prstGeom>
        </p:spPr>
        <p:txBody>
          <a:bodyPr spcFirstLastPara="1" vert="horz" wrap="square" lIns="91425" tIns="91425" rIns="91425" bIns="91425" rtlCol="0" anchor="ctr" anchorCtr="0">
            <a:spAutoFit/>
          </a:bodyPr>
          <a:lstStyle>
            <a:lvl1pPr lvl="0" algn="ctr" defTabSz="914400" rtl="0" eaLnBrk="1" latinLnBrk="0" hangingPunct="1">
              <a:lnSpc>
                <a:spcPct val="90000"/>
              </a:lnSpc>
              <a:spcBef>
                <a:spcPts val="0"/>
              </a:spcBef>
              <a:spcAft>
                <a:spcPts val="0"/>
              </a:spcAft>
              <a:buSzPts val="2400"/>
              <a:buNone/>
              <a:defRPr sz="2400" b="1" i="0" u="none" kern="1200">
                <a:solidFill>
                  <a:srgbClr val="002060"/>
                </a:solidFill>
                <a:latin typeface="Arial "/>
                <a:ea typeface="+mj-ea"/>
                <a:cs typeface="+mj-cs"/>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pPr marL="569913" indent="-569913" algn="just"/>
            <a:r>
              <a:rPr lang="en-US">
                <a:latin typeface="Arial" panose="020B0604020202020204" pitchFamily="34" charset="0"/>
                <a:ea typeface="Times New Roman" panose="02020603050405020304" pitchFamily="18" charset="0"/>
                <a:cs typeface="Arial" panose="020B0604020202020204" pitchFamily="34" charset="0"/>
              </a:rPr>
              <a:t>2.1 Quan điểm của Đảng về đại đoàn kết toàn dân tộc trong xây dựng và bảo vệ Tổ quốc</a:t>
            </a:r>
            <a:endParaRPr lang="en-US" dirty="0">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42695958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bg/>
                                          </p:spTgt>
                                        </p:tgtEl>
                                        <p:attrNameLst>
                                          <p:attrName>style.visibility</p:attrName>
                                        </p:attrNameLst>
                                      </p:cBhvr>
                                      <p:to>
                                        <p:strVal val="visible"/>
                                      </p:to>
                                    </p:set>
                                    <p:animEffect transition="in" filter="fade">
                                      <p:cBhvr>
                                        <p:cTn id="7" dur="1000"/>
                                        <p:tgtEl>
                                          <p:spTgt spid="7">
                                            <p:bg/>
                                          </p:spTgt>
                                        </p:tgtEl>
                                      </p:cBhvr>
                                    </p:animEffect>
                                    <p:anim calcmode="lin" valueType="num">
                                      <p:cBhvr>
                                        <p:cTn id="8" dur="1000" fill="hold"/>
                                        <p:tgtEl>
                                          <p:spTgt spid="7">
                                            <p:bg/>
                                          </p:spTgt>
                                        </p:tgtEl>
                                        <p:attrNameLst>
                                          <p:attrName>ppt_x</p:attrName>
                                        </p:attrNameLst>
                                      </p:cBhvr>
                                      <p:tavLst>
                                        <p:tav tm="0">
                                          <p:val>
                                            <p:strVal val="#ppt_x"/>
                                          </p:val>
                                        </p:tav>
                                        <p:tav tm="100000">
                                          <p:val>
                                            <p:strVal val="#ppt_x"/>
                                          </p:val>
                                        </p:tav>
                                      </p:tavLst>
                                    </p:anim>
                                    <p:anim calcmode="lin" valueType="num">
                                      <p:cBhvr>
                                        <p:cTn id="9" dur="1000" fill="hold"/>
                                        <p:tgtEl>
                                          <p:spTgt spid="7">
                                            <p:bg/>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fade">
                                      <p:cBhvr>
                                        <p:cTn id="12" dur="1000"/>
                                        <p:tgtEl>
                                          <p:spTgt spid="7">
                                            <p:txEl>
                                              <p:pRg st="0" end="0"/>
                                            </p:txEl>
                                          </p:spTgt>
                                        </p:tgtEl>
                                      </p:cBhvr>
                                    </p:animEffect>
                                    <p:anim calcmode="lin" valueType="num">
                                      <p:cBhvr>
                                        <p:cTn id="13"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1331A1A-E406-D0FD-1902-DFBD89D5AA93}"/>
              </a:ext>
            </a:extLst>
          </p:cNvPr>
          <p:cNvSpPr>
            <a:spLocks noGrp="1"/>
          </p:cNvSpPr>
          <p:nvPr>
            <p:ph type="title"/>
          </p:nvPr>
        </p:nvSpPr>
        <p:spPr>
          <a:xfrm>
            <a:off x="2968282" y="-130200"/>
            <a:ext cx="8669331" cy="1016145"/>
          </a:xfrm>
          <a:prstGeom prst="rect">
            <a:avLst/>
          </a:prstGeom>
        </p:spPr>
        <p:txBody>
          <a:bodyPr wrap="square">
            <a:spAutoFit/>
          </a:bodyPr>
          <a:lstStyle/>
          <a:p>
            <a:pPr marL="625475" indent="-625475" algn="just">
              <a:spcBef>
                <a:spcPts val="1333"/>
              </a:spcBef>
            </a:pPr>
            <a:r>
              <a:rPr lang="en-US" dirty="0">
                <a:latin typeface="Arial" panose="020B0604020202020204" pitchFamily="34" charset="0"/>
                <a:ea typeface="Times New Roman" panose="02020603050405020304" pitchFamily="18" charset="0"/>
                <a:cs typeface="Arial" panose="020B0604020202020204" pitchFamily="34" charset="0"/>
              </a:rPr>
              <a:t>2.2  </a:t>
            </a:r>
            <a:r>
              <a:rPr lang="en-US" dirty="0" err="1">
                <a:latin typeface="Arial" panose="020B0604020202020204" pitchFamily="34" charset="0"/>
                <a:ea typeface="Times New Roman" panose="02020603050405020304" pitchFamily="18" charset="0"/>
                <a:cs typeface="Arial" panose="020B0604020202020204" pitchFamily="34" charset="0"/>
              </a:rPr>
              <a:t>Phương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hướng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và</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giải</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pháp</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phát</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huy</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sức</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mạnh</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đại</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đoàn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kết</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dân</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tộc</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trong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xây</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dựng</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và</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bảo</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vệ</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Tổ</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err="1">
                <a:latin typeface="Arial" panose="020B0604020202020204" pitchFamily="34" charset="0"/>
                <a:ea typeface="Times New Roman" panose="02020603050405020304" pitchFamily="18" charset="0"/>
                <a:cs typeface="Arial" panose="020B0604020202020204" pitchFamily="34" charset="0"/>
              </a:rPr>
              <a:t>quốc</a:t>
            </a:r>
            <a:endParaRPr lang="en-US" dirty="0">
              <a:latin typeface="Arial" panose="020B0604020202020204" pitchFamily="34" charset="0"/>
              <a:ea typeface="Times New Roman" panose="02020603050405020304" pitchFamily="18" charset="0"/>
              <a:cs typeface="Arial" panose="020B0604020202020204" pitchFamily="34" charset="0"/>
            </a:endParaRPr>
          </a:p>
        </p:txBody>
      </p:sp>
      <p:sp>
        <p:nvSpPr>
          <p:cNvPr id="8" name="Text Placeholder 7">
            <a:extLst>
              <a:ext uri="{FF2B5EF4-FFF2-40B4-BE49-F238E27FC236}">
                <a16:creationId xmlns:a16="http://schemas.microsoft.com/office/drawing/2014/main" id="{5E422E4C-D303-22AA-6410-D53754B72C6C}"/>
              </a:ext>
            </a:extLst>
          </p:cNvPr>
          <p:cNvSpPr>
            <a:spLocks noGrp="1"/>
          </p:cNvSpPr>
          <p:nvPr>
            <p:ph type="body" idx="1"/>
          </p:nvPr>
        </p:nvSpPr>
        <p:spPr>
          <a:xfrm>
            <a:off x="2069111" y="1617345"/>
            <a:ext cx="8053778" cy="633476"/>
          </a:xfrm>
          <a:prstGeom prst="rect">
            <a:avLst/>
          </a:prstGeom>
        </p:spPr>
        <p:txBody>
          <a:bodyPr wrap="none">
            <a:spAutoFit/>
          </a:bodyPr>
          <a:lstStyle/>
          <a:p>
            <a:pPr marL="608013" indent="-608013" algn="ctr">
              <a:lnSpc>
                <a:spcPts val="2667"/>
              </a:lnSpc>
              <a:buNone/>
            </a:pPr>
            <a:r>
              <a:rPr lang="en-US" b="1" i="1" dirty="0">
                <a:solidFill>
                  <a:srgbClr val="FF0000"/>
                </a:solidFill>
                <a:latin typeface="Arial" panose="020B0604020202020204" pitchFamily="34" charset="0"/>
                <a:ea typeface="Times New Roman" panose="02020603050405020304" pitchFamily="18" charset="0"/>
                <a:cs typeface="Arial" panose="020B0604020202020204" pitchFamily="34" charset="0"/>
              </a:rPr>
              <a:t>2.2.1 </a:t>
            </a:r>
            <a:r>
              <a:rPr lang="en-US"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Phương</a:t>
            </a:r>
            <a:r>
              <a:rPr lang="en-US" b="1" i="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hướng</a:t>
            </a:r>
            <a:r>
              <a:rPr lang="en-US" b="1" i="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phát</a:t>
            </a:r>
            <a:r>
              <a:rPr lang="en-US" b="1" i="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huy</a:t>
            </a:r>
            <a:r>
              <a:rPr lang="en-US" b="1" i="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sức</a:t>
            </a:r>
            <a:r>
              <a:rPr lang="en-US" b="1" i="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mạnh</a:t>
            </a:r>
            <a:r>
              <a:rPr lang="en-US" b="1" i="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toàn</a:t>
            </a:r>
            <a:r>
              <a:rPr lang="en-US" b="1" i="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dân</a:t>
            </a:r>
            <a:r>
              <a:rPr lang="en-US" b="1" i="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tộc</a:t>
            </a:r>
            <a:endParaRPr lang="en-US" i="1" dirty="0">
              <a:solidFill>
                <a:srgbClr val="FF0000"/>
              </a:solidFill>
              <a:latin typeface="Arial" panose="020B0604020202020204" pitchFamily="34" charset="0"/>
              <a:ea typeface="Calibri" panose="020F050202020403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D6520D82-46AF-38C2-19CE-547CA442B45A}"/>
              </a:ext>
            </a:extLst>
          </p:cNvPr>
          <p:cNvSpPr/>
          <p:nvPr/>
        </p:nvSpPr>
        <p:spPr>
          <a:xfrm>
            <a:off x="2629648" y="2833911"/>
            <a:ext cx="6932704" cy="830997"/>
          </a:xfrm>
          <a:prstGeom prst="rect">
            <a:avLst/>
          </a:prstGeom>
        </p:spPr>
        <p:txBody>
          <a:bodyPr wrap="square">
            <a:spAutoFit/>
          </a:bodyPr>
          <a:lstStyle/>
          <a:p>
            <a:pPr algn="ctr"/>
            <a:r>
              <a:rPr lang="nl-NL" sz="2400" dirty="0">
                <a:solidFill>
                  <a:srgbClr val="0033CC"/>
                </a:solidFill>
                <a:latin typeface="Arial" panose="020B0604020202020204" pitchFamily="34" charset="0"/>
                <a:cs typeface="Arial" panose="020B0604020202020204" pitchFamily="34" charset="0"/>
              </a:rPr>
              <a:t>Văn kiện Đại hội lần thứ XIII của Đảng (1 - 2021) đã chỉ ra các phương hướng lớn:</a:t>
            </a:r>
            <a:endParaRPr lang="en-US" sz="2400" dirty="0">
              <a:solidFill>
                <a:srgbClr val="0033CC"/>
              </a:solidFill>
              <a:latin typeface="Arial" panose="020B0604020202020204" pitchFamily="34" charset="0"/>
              <a:cs typeface="Arial" panose="020B0604020202020204" pitchFamily="34" charset="0"/>
            </a:endParaRPr>
          </a:p>
        </p:txBody>
      </p:sp>
      <p:sp>
        <p:nvSpPr>
          <p:cNvPr id="10" name="Rectangle 9">
            <a:extLst>
              <a:ext uri="{FF2B5EF4-FFF2-40B4-BE49-F238E27FC236}">
                <a16:creationId xmlns:a16="http://schemas.microsoft.com/office/drawing/2014/main" id="{1D743200-EEA8-C4E1-9FF9-6AF8F399CB68}"/>
              </a:ext>
            </a:extLst>
          </p:cNvPr>
          <p:cNvSpPr/>
          <p:nvPr/>
        </p:nvSpPr>
        <p:spPr>
          <a:xfrm>
            <a:off x="611491" y="4305443"/>
            <a:ext cx="10969018" cy="830997"/>
          </a:xfrm>
          <a:prstGeom prst="rect">
            <a:avLst/>
          </a:prstGeom>
        </p:spPr>
        <p:txBody>
          <a:bodyPr wrap="square">
            <a:spAutoFit/>
          </a:bodyPr>
          <a:lstStyle/>
          <a:p>
            <a:pPr algn="ctr"/>
            <a:r>
              <a:rPr lang="nl-NL" sz="2400" dirty="0">
                <a:latin typeface="Arial" panose="020B0604020202020204" pitchFamily="34" charset="0"/>
                <a:cs typeface="Arial" panose="020B0604020202020204" pitchFamily="34" charset="0"/>
              </a:rPr>
              <a:t>Phát huy sức mạnh đại đoàn kết toàn dân tộc , dân chủ xã hội chủ nghĩa, quyền làm chủ của nhân dân; tăng cường pháp chế, bảo đảm kỷ cương xã hội</a:t>
            </a:r>
            <a:endParaRPr lang="en-US" sz="2400" dirty="0">
              <a:solidFill>
                <a:srgbClr val="660066"/>
              </a:solidFill>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433497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up)">
                                      <p:cBhvr>
                                        <p:cTn id="7" dur="500"/>
                                        <p:tgtEl>
                                          <p:spTgt spid="8">
                                            <p:txEl>
                                              <p:pRg st="0" end="0"/>
                                            </p:txEl>
                                          </p:spTgt>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up)">
                                      <p:cBhvr>
                                        <p:cTn id="11" dur="500"/>
                                        <p:tgtEl>
                                          <p:spTgt spid="9"/>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up)">
                                      <p:cBhvr>
                                        <p:cTn id="1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9"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2677C78-E8D6-356F-606E-AB7AB60D1B95}"/>
              </a:ext>
            </a:extLst>
          </p:cNvPr>
          <p:cNvSpPr/>
          <p:nvPr/>
        </p:nvSpPr>
        <p:spPr>
          <a:xfrm>
            <a:off x="857839" y="1574276"/>
            <a:ext cx="10353721" cy="461665"/>
          </a:xfrm>
          <a:prstGeom prst="rect">
            <a:avLst/>
          </a:prstGeom>
        </p:spPr>
        <p:txBody>
          <a:bodyPr wrap="square">
            <a:spAutoFit/>
          </a:bodyPr>
          <a:lstStyle/>
          <a:p>
            <a:pPr indent="609585" algn="just"/>
            <a:r>
              <a:rPr lang="en-US" sz="2400" dirty="0" err="1">
                <a:solidFill>
                  <a:srgbClr val="008000"/>
                </a:solidFill>
                <a:latin typeface="Arial" panose="020B0604020202020204" pitchFamily="34" charset="0"/>
                <a:ea typeface="Calibri" panose="020F0502020204030204" pitchFamily="34" charset="0"/>
                <a:cs typeface="Arial" panose="020B0604020202020204" pitchFamily="34" charset="0"/>
              </a:rPr>
              <a:t>Giải</a:t>
            </a:r>
            <a:r>
              <a:rPr lang="en-US" sz="2400" dirty="0">
                <a:solidFill>
                  <a:srgbClr val="00800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8000"/>
                </a:solidFill>
                <a:latin typeface="Arial" panose="020B0604020202020204" pitchFamily="34" charset="0"/>
                <a:ea typeface="Calibri" panose="020F0502020204030204" pitchFamily="34" charset="0"/>
                <a:cs typeface="Arial" panose="020B0604020202020204" pitchFamily="34" charset="0"/>
              </a:rPr>
              <a:t>quyết</a:t>
            </a:r>
            <a:r>
              <a:rPr lang="en-US" sz="2400" dirty="0">
                <a:solidFill>
                  <a:srgbClr val="00800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8000"/>
                </a:solidFill>
                <a:latin typeface="Arial" panose="020B0604020202020204" pitchFamily="34" charset="0"/>
                <a:ea typeface="Calibri" panose="020F0502020204030204" pitchFamily="34" charset="0"/>
                <a:cs typeface="Arial" panose="020B0604020202020204" pitchFamily="34" charset="0"/>
              </a:rPr>
              <a:t>hài</a:t>
            </a:r>
            <a:r>
              <a:rPr lang="en-US" sz="2400" dirty="0">
                <a:solidFill>
                  <a:srgbClr val="00800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8000"/>
                </a:solidFill>
                <a:latin typeface="Arial" panose="020B0604020202020204" pitchFamily="34" charset="0"/>
                <a:ea typeface="Calibri" panose="020F0502020204030204" pitchFamily="34" charset="0"/>
                <a:cs typeface="Arial" panose="020B0604020202020204" pitchFamily="34" charset="0"/>
              </a:rPr>
              <a:t>hòa</a:t>
            </a:r>
            <a:r>
              <a:rPr lang="en-US" sz="2400" dirty="0">
                <a:solidFill>
                  <a:srgbClr val="00800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8000"/>
                </a:solidFill>
                <a:latin typeface="Arial" panose="020B0604020202020204" pitchFamily="34" charset="0"/>
                <a:ea typeface="Calibri" panose="020F0502020204030204" pitchFamily="34" charset="0"/>
                <a:cs typeface="Arial" panose="020B0604020202020204" pitchFamily="34" charset="0"/>
              </a:rPr>
              <a:t>các</a:t>
            </a:r>
            <a:r>
              <a:rPr lang="en-US" sz="2400" dirty="0">
                <a:solidFill>
                  <a:srgbClr val="00800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8000"/>
                </a:solidFill>
                <a:latin typeface="Arial" panose="020B0604020202020204" pitchFamily="34" charset="0"/>
                <a:ea typeface="Calibri" panose="020F0502020204030204" pitchFamily="34" charset="0"/>
                <a:cs typeface="Arial" panose="020B0604020202020204" pitchFamily="34" charset="0"/>
              </a:rPr>
              <a:t>quan</a:t>
            </a:r>
            <a:r>
              <a:rPr lang="en-US" sz="2400" dirty="0">
                <a:solidFill>
                  <a:srgbClr val="00800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8000"/>
                </a:solidFill>
                <a:latin typeface="Arial" panose="020B0604020202020204" pitchFamily="34" charset="0"/>
                <a:ea typeface="Calibri" panose="020F0502020204030204" pitchFamily="34" charset="0"/>
                <a:cs typeface="Arial" panose="020B0604020202020204" pitchFamily="34" charset="0"/>
              </a:rPr>
              <a:t>hệ</a:t>
            </a:r>
            <a:r>
              <a:rPr lang="en-US" sz="2400" dirty="0">
                <a:solidFill>
                  <a:srgbClr val="00800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8000"/>
                </a:solidFill>
                <a:latin typeface="Arial" panose="020B0604020202020204" pitchFamily="34" charset="0"/>
                <a:ea typeface="Calibri" panose="020F0502020204030204" pitchFamily="34" charset="0"/>
                <a:cs typeface="Arial" panose="020B0604020202020204" pitchFamily="34" charset="0"/>
              </a:rPr>
              <a:t>lợi</a:t>
            </a:r>
            <a:r>
              <a:rPr lang="en-US" sz="2400" dirty="0">
                <a:solidFill>
                  <a:srgbClr val="00800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8000"/>
                </a:solidFill>
                <a:latin typeface="Arial" panose="020B0604020202020204" pitchFamily="34" charset="0"/>
                <a:ea typeface="Calibri" panose="020F0502020204030204" pitchFamily="34" charset="0"/>
                <a:cs typeface="Arial" panose="020B0604020202020204" pitchFamily="34" charset="0"/>
              </a:rPr>
              <a:t>ích</a:t>
            </a:r>
            <a:r>
              <a:rPr lang="en-US" sz="2400" dirty="0">
                <a:solidFill>
                  <a:srgbClr val="00800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8000"/>
                </a:solidFill>
                <a:latin typeface="Arial" panose="020B0604020202020204" pitchFamily="34" charset="0"/>
                <a:ea typeface="Calibri" panose="020F0502020204030204" pitchFamily="34" charset="0"/>
                <a:cs typeface="Arial" panose="020B0604020202020204" pitchFamily="34" charset="0"/>
              </a:rPr>
              <a:t>giữa</a:t>
            </a:r>
            <a:r>
              <a:rPr lang="en-US" sz="2400" dirty="0">
                <a:solidFill>
                  <a:srgbClr val="00800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8000"/>
                </a:solidFill>
                <a:latin typeface="Arial" panose="020B0604020202020204" pitchFamily="34" charset="0"/>
                <a:ea typeface="Calibri" panose="020F0502020204030204" pitchFamily="34" charset="0"/>
                <a:cs typeface="Arial" panose="020B0604020202020204" pitchFamily="34" charset="0"/>
              </a:rPr>
              <a:t>các</a:t>
            </a:r>
            <a:r>
              <a:rPr lang="en-US" sz="2400" dirty="0">
                <a:solidFill>
                  <a:srgbClr val="00800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8000"/>
                </a:solidFill>
                <a:latin typeface="Arial" panose="020B0604020202020204" pitchFamily="34" charset="0"/>
                <a:ea typeface="Calibri" panose="020F0502020204030204" pitchFamily="34" charset="0"/>
                <a:cs typeface="Arial" panose="020B0604020202020204" pitchFamily="34" charset="0"/>
              </a:rPr>
              <a:t>giai</a:t>
            </a:r>
            <a:r>
              <a:rPr lang="en-US" sz="2400" dirty="0">
                <a:solidFill>
                  <a:srgbClr val="00800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8000"/>
                </a:solidFill>
                <a:latin typeface="Arial" panose="020B0604020202020204" pitchFamily="34" charset="0"/>
                <a:ea typeface="Calibri" panose="020F0502020204030204" pitchFamily="34" charset="0"/>
                <a:cs typeface="Arial" panose="020B0604020202020204" pitchFamily="34" charset="0"/>
              </a:rPr>
              <a:t>tầng</a:t>
            </a:r>
            <a:r>
              <a:rPr lang="en-US" sz="2400" dirty="0">
                <a:solidFill>
                  <a:srgbClr val="00800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8000"/>
                </a:solidFill>
                <a:latin typeface="Arial" panose="020B0604020202020204" pitchFamily="34" charset="0"/>
                <a:ea typeface="Calibri" panose="020F0502020204030204" pitchFamily="34" charset="0"/>
                <a:cs typeface="Arial" panose="020B0604020202020204" pitchFamily="34" charset="0"/>
              </a:rPr>
              <a:t>trong</a:t>
            </a:r>
            <a:r>
              <a:rPr lang="en-US" sz="2400" dirty="0">
                <a:solidFill>
                  <a:srgbClr val="00800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8000"/>
                </a:solidFill>
                <a:latin typeface="Arial" panose="020B0604020202020204" pitchFamily="34" charset="0"/>
                <a:ea typeface="Calibri" panose="020F0502020204030204" pitchFamily="34" charset="0"/>
                <a:cs typeface="Arial" panose="020B0604020202020204" pitchFamily="34" charset="0"/>
              </a:rPr>
              <a:t>xã</a:t>
            </a:r>
            <a:r>
              <a:rPr lang="en-US" sz="2400" dirty="0">
                <a:solidFill>
                  <a:srgbClr val="008000"/>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008000"/>
                </a:solidFill>
                <a:latin typeface="Arial" panose="020B0604020202020204" pitchFamily="34" charset="0"/>
                <a:ea typeface="Calibri" panose="020F0502020204030204" pitchFamily="34" charset="0"/>
                <a:cs typeface="Arial" panose="020B0604020202020204" pitchFamily="34" charset="0"/>
              </a:rPr>
              <a:t>hội</a:t>
            </a:r>
            <a:endParaRPr lang="en-US" sz="2400" dirty="0">
              <a:solidFill>
                <a:srgbClr val="008000"/>
              </a:solidFill>
              <a:latin typeface="Arial" panose="020B060402020202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170E4525-0CBF-6AD2-5680-0F12758E6A05}"/>
              </a:ext>
            </a:extLst>
          </p:cNvPr>
          <p:cNvSpPr/>
          <p:nvPr/>
        </p:nvSpPr>
        <p:spPr>
          <a:xfrm>
            <a:off x="480766" y="3271101"/>
            <a:ext cx="11415141" cy="830997"/>
          </a:xfrm>
          <a:prstGeom prst="rect">
            <a:avLst/>
          </a:prstGeom>
        </p:spPr>
        <p:txBody>
          <a:bodyPr wrap="square">
            <a:spAutoFit/>
          </a:bodyPr>
          <a:lstStyle/>
          <a:p>
            <a:pPr indent="609585" algn="just"/>
            <a:r>
              <a:rPr lang="en-US" sz="2400" dirty="0" err="1">
                <a:solidFill>
                  <a:srgbClr val="996633"/>
                </a:solidFill>
                <a:latin typeface="Arial" panose="020B0604020202020204" pitchFamily="34" charset="0"/>
                <a:ea typeface="Calibri" panose="020F0502020204030204" pitchFamily="34" charset="0"/>
                <a:cs typeface="Arial" panose="020B0604020202020204" pitchFamily="34" charset="0"/>
              </a:rPr>
              <a:t>Bảo</a:t>
            </a:r>
            <a:r>
              <a:rPr lang="en-US" sz="2400" dirty="0">
                <a:solidFill>
                  <a:srgbClr val="996633"/>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996633"/>
                </a:solidFill>
                <a:latin typeface="Arial" panose="020B0604020202020204" pitchFamily="34" charset="0"/>
                <a:ea typeface="Calibri" panose="020F0502020204030204" pitchFamily="34" charset="0"/>
                <a:cs typeface="Arial" panose="020B0604020202020204" pitchFamily="34" charset="0"/>
              </a:rPr>
              <a:t>đảm</a:t>
            </a:r>
            <a:r>
              <a:rPr lang="en-US" sz="2400" dirty="0">
                <a:solidFill>
                  <a:srgbClr val="996633"/>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996633"/>
                </a:solidFill>
                <a:latin typeface="Arial" panose="020B0604020202020204" pitchFamily="34" charset="0"/>
                <a:ea typeface="Calibri" panose="020F0502020204030204" pitchFamily="34" charset="0"/>
                <a:cs typeface="Arial" panose="020B0604020202020204" pitchFamily="34" charset="0"/>
              </a:rPr>
              <a:t>các</a:t>
            </a:r>
            <a:r>
              <a:rPr lang="en-US" sz="2400" dirty="0">
                <a:solidFill>
                  <a:srgbClr val="996633"/>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996633"/>
                </a:solidFill>
                <a:latin typeface="Arial" panose="020B0604020202020204" pitchFamily="34" charset="0"/>
                <a:ea typeface="Calibri" panose="020F0502020204030204" pitchFamily="34" charset="0"/>
                <a:cs typeface="Arial" panose="020B0604020202020204" pitchFamily="34" charset="0"/>
              </a:rPr>
              <a:t>dân</a:t>
            </a:r>
            <a:r>
              <a:rPr lang="en-US" sz="2400" dirty="0">
                <a:solidFill>
                  <a:srgbClr val="996633"/>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996633"/>
                </a:solidFill>
                <a:latin typeface="Arial" panose="020B0604020202020204" pitchFamily="34" charset="0"/>
                <a:ea typeface="Calibri" panose="020F0502020204030204" pitchFamily="34" charset="0"/>
                <a:cs typeface="Arial" panose="020B0604020202020204" pitchFamily="34" charset="0"/>
              </a:rPr>
              <a:t>tôc</a:t>
            </a:r>
            <a:r>
              <a:rPr lang="en-US" sz="2400" dirty="0">
                <a:solidFill>
                  <a:srgbClr val="996633"/>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996633"/>
                </a:solidFill>
                <a:latin typeface="Arial" panose="020B0604020202020204" pitchFamily="34" charset="0"/>
                <a:ea typeface="Calibri" panose="020F0502020204030204" pitchFamily="34" charset="0"/>
                <a:cs typeface="Arial" panose="020B0604020202020204" pitchFamily="34" charset="0"/>
              </a:rPr>
              <a:t>bình</a:t>
            </a:r>
            <a:r>
              <a:rPr lang="en-US" sz="2400" dirty="0">
                <a:solidFill>
                  <a:srgbClr val="996633"/>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996633"/>
                </a:solidFill>
                <a:latin typeface="Arial" panose="020B0604020202020204" pitchFamily="34" charset="0"/>
                <a:ea typeface="Calibri" panose="020F0502020204030204" pitchFamily="34" charset="0"/>
                <a:cs typeface="Arial" panose="020B0604020202020204" pitchFamily="34" charset="0"/>
              </a:rPr>
              <a:t>đẳng</a:t>
            </a:r>
            <a:r>
              <a:rPr lang="en-US" sz="2400" dirty="0">
                <a:solidFill>
                  <a:srgbClr val="996633"/>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996633"/>
                </a:solidFill>
                <a:latin typeface="Arial" panose="020B0604020202020204" pitchFamily="34" charset="0"/>
                <a:ea typeface="Calibri" panose="020F0502020204030204" pitchFamily="34" charset="0"/>
                <a:cs typeface="Arial" panose="020B0604020202020204" pitchFamily="34" charset="0"/>
              </a:rPr>
              <a:t>đoàn</a:t>
            </a:r>
            <a:r>
              <a:rPr lang="en-US" sz="2400" dirty="0">
                <a:solidFill>
                  <a:srgbClr val="996633"/>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996633"/>
                </a:solidFill>
                <a:latin typeface="Arial" panose="020B0604020202020204" pitchFamily="34" charset="0"/>
                <a:ea typeface="Calibri" panose="020F0502020204030204" pitchFamily="34" charset="0"/>
                <a:cs typeface="Arial" panose="020B0604020202020204" pitchFamily="34" charset="0"/>
              </a:rPr>
              <a:t>kết</a:t>
            </a:r>
            <a:r>
              <a:rPr lang="en-US" sz="2400" dirty="0">
                <a:solidFill>
                  <a:srgbClr val="996633"/>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996633"/>
                </a:solidFill>
                <a:latin typeface="Arial" panose="020B0604020202020204" pitchFamily="34" charset="0"/>
                <a:ea typeface="Calibri" panose="020F0502020204030204" pitchFamily="34" charset="0"/>
                <a:cs typeface="Arial" panose="020B0604020202020204" pitchFamily="34" charset="0"/>
              </a:rPr>
              <a:t>tôn</a:t>
            </a:r>
            <a:r>
              <a:rPr lang="en-US" sz="2400" dirty="0">
                <a:solidFill>
                  <a:srgbClr val="996633"/>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996633"/>
                </a:solidFill>
                <a:latin typeface="Arial" panose="020B0604020202020204" pitchFamily="34" charset="0"/>
                <a:ea typeface="Calibri" panose="020F0502020204030204" pitchFamily="34" charset="0"/>
                <a:cs typeface="Arial" panose="020B0604020202020204" pitchFamily="34" charset="0"/>
              </a:rPr>
              <a:t>trọng</a:t>
            </a:r>
            <a:r>
              <a:rPr lang="en-US" sz="2400" dirty="0">
                <a:solidFill>
                  <a:srgbClr val="996633"/>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996633"/>
                </a:solidFill>
                <a:latin typeface="Arial" panose="020B0604020202020204" pitchFamily="34" charset="0"/>
                <a:ea typeface="Calibri" panose="020F0502020204030204" pitchFamily="34" charset="0"/>
                <a:cs typeface="Arial" panose="020B0604020202020204" pitchFamily="34" charset="0"/>
              </a:rPr>
              <a:t>giúp</a:t>
            </a:r>
            <a:r>
              <a:rPr lang="en-US" sz="2400" dirty="0">
                <a:solidFill>
                  <a:srgbClr val="996633"/>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996633"/>
                </a:solidFill>
                <a:latin typeface="Arial" panose="020B0604020202020204" pitchFamily="34" charset="0"/>
                <a:ea typeface="Calibri" panose="020F0502020204030204" pitchFamily="34" charset="0"/>
                <a:cs typeface="Arial" panose="020B0604020202020204" pitchFamily="34" charset="0"/>
              </a:rPr>
              <a:t>đỡ</a:t>
            </a:r>
            <a:r>
              <a:rPr lang="en-US" sz="2400" dirty="0">
                <a:solidFill>
                  <a:srgbClr val="996633"/>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996633"/>
                </a:solidFill>
                <a:latin typeface="Arial" panose="020B0604020202020204" pitchFamily="34" charset="0"/>
                <a:ea typeface="Calibri" panose="020F0502020204030204" pitchFamily="34" charset="0"/>
                <a:cs typeface="Arial" panose="020B0604020202020204" pitchFamily="34" charset="0"/>
              </a:rPr>
              <a:t>nhau</a:t>
            </a:r>
            <a:r>
              <a:rPr lang="en-US" sz="2400" dirty="0">
                <a:solidFill>
                  <a:srgbClr val="996633"/>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996633"/>
                </a:solidFill>
                <a:latin typeface="Arial" panose="020B0604020202020204" pitchFamily="34" charset="0"/>
                <a:ea typeface="Calibri" panose="020F0502020204030204" pitchFamily="34" charset="0"/>
                <a:cs typeface="Arial" panose="020B0604020202020204" pitchFamily="34" charset="0"/>
              </a:rPr>
              <a:t>cùng</a:t>
            </a:r>
            <a:r>
              <a:rPr lang="en-US" sz="2400" dirty="0">
                <a:solidFill>
                  <a:srgbClr val="996633"/>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996633"/>
                </a:solidFill>
                <a:latin typeface="Arial" panose="020B0604020202020204" pitchFamily="34" charset="0"/>
                <a:ea typeface="Calibri" panose="020F0502020204030204" pitchFamily="34" charset="0"/>
                <a:cs typeface="Arial" panose="020B0604020202020204" pitchFamily="34" charset="0"/>
              </a:rPr>
              <a:t>tiến</a:t>
            </a:r>
            <a:r>
              <a:rPr lang="en-US" sz="2400" dirty="0">
                <a:solidFill>
                  <a:srgbClr val="996633"/>
                </a:solidFill>
                <a:latin typeface="Arial" panose="020B0604020202020204" pitchFamily="34" charset="0"/>
                <a:ea typeface="Calibri" panose="020F0502020204030204" pitchFamily="34" charset="0"/>
                <a:cs typeface="Arial" panose="020B0604020202020204" pitchFamily="34" charset="0"/>
              </a:rPr>
              <a:t> </a:t>
            </a:r>
            <a:r>
              <a:rPr lang="en-US" sz="2400" dirty="0" err="1">
                <a:solidFill>
                  <a:srgbClr val="996633"/>
                </a:solidFill>
                <a:latin typeface="Arial" panose="020B0604020202020204" pitchFamily="34" charset="0"/>
                <a:ea typeface="Calibri" panose="020F0502020204030204" pitchFamily="34" charset="0"/>
                <a:cs typeface="Arial" panose="020B0604020202020204" pitchFamily="34" charset="0"/>
              </a:rPr>
              <a:t>bộ</a:t>
            </a:r>
            <a:endParaRPr lang="en-US" sz="2400" dirty="0">
              <a:solidFill>
                <a:srgbClr val="996633"/>
              </a:solidFill>
              <a:latin typeface="Arial" panose="020B0604020202020204" pitchFamily="34" charset="0"/>
              <a:ea typeface="Calibri" panose="020F0502020204030204" pitchFamily="34" charset="0"/>
              <a:cs typeface="Arial" panose="020B0604020202020204" pitchFamily="34" charset="0"/>
            </a:endParaRPr>
          </a:p>
        </p:txBody>
      </p:sp>
      <p:sp>
        <p:nvSpPr>
          <p:cNvPr id="8" name="Rectangle 7">
            <a:extLst>
              <a:ext uri="{FF2B5EF4-FFF2-40B4-BE49-F238E27FC236}">
                <a16:creationId xmlns:a16="http://schemas.microsoft.com/office/drawing/2014/main" id="{DA0F3692-1F2F-36F1-749B-DC7C2F97D07F}"/>
              </a:ext>
            </a:extLst>
          </p:cNvPr>
          <p:cNvSpPr/>
          <p:nvPr/>
        </p:nvSpPr>
        <p:spPr>
          <a:xfrm>
            <a:off x="296091" y="4718058"/>
            <a:ext cx="11732511" cy="830997"/>
          </a:xfrm>
          <a:prstGeom prst="rect">
            <a:avLst/>
          </a:prstGeom>
        </p:spPr>
        <p:txBody>
          <a:bodyPr wrap="square">
            <a:spAutoFit/>
          </a:bodyPr>
          <a:lstStyle/>
          <a:p>
            <a:r>
              <a:rPr lang="en-US" sz="2400" dirty="0" err="1">
                <a:latin typeface="Arial" panose="020B0604020202020204" pitchFamily="34" charset="0"/>
                <a:cs typeface="Arial" panose="020B0604020202020204" pitchFamily="34" charset="0"/>
              </a:rPr>
              <a:t>Nghiêm</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trị</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mọi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âm</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mưu</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hành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động</a:t>
            </a:r>
            <a:r>
              <a:rPr lang="en-US" sz="2400" dirty="0">
                <a:latin typeface="Arial" panose="020B0604020202020204" pitchFamily="34" charset="0"/>
                <a:cs typeface="Arial" panose="020B0604020202020204" pitchFamily="34" charset="0"/>
              </a:rPr>
              <a:t> chia </a:t>
            </a:r>
            <a:r>
              <a:rPr lang="en-US" sz="2400" dirty="0" err="1">
                <a:latin typeface="Arial" panose="020B0604020202020204" pitchFamily="34" charset="0"/>
                <a:cs typeface="Arial" panose="020B0604020202020204" pitchFamily="34" charset="0"/>
              </a:rPr>
              <a:t>rẽ</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phá</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hoại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khối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đại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đoàn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kết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toàn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dân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tộc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cản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trở</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sự</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phát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triển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của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đất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nước</a:t>
            </a:r>
            <a:endParaRPr lang="en-US" sz="2400" dirty="0">
              <a:latin typeface="Arial" panose="020B0604020202020204" pitchFamily="34" charset="0"/>
              <a:cs typeface="Arial" panose="020B0604020202020204" pitchFamily="34" charset="0"/>
            </a:endParaRPr>
          </a:p>
        </p:txBody>
      </p:sp>
      <p:sp>
        <p:nvSpPr>
          <p:cNvPr id="9" name="Text Placeholder 7">
            <a:extLst>
              <a:ext uri="{FF2B5EF4-FFF2-40B4-BE49-F238E27FC236}">
                <a16:creationId xmlns:a16="http://schemas.microsoft.com/office/drawing/2014/main" id="{30799541-5CF5-9190-A53F-CFE2B64D8F61}"/>
              </a:ext>
            </a:extLst>
          </p:cNvPr>
          <p:cNvSpPr>
            <a:spLocks noGrp="1"/>
          </p:cNvSpPr>
          <p:nvPr>
            <p:ph type="title"/>
          </p:nvPr>
        </p:nvSpPr>
        <p:spPr>
          <a:xfrm>
            <a:off x="2504048" y="190118"/>
            <a:ext cx="9687951" cy="530884"/>
          </a:xfrm>
          <a:prstGeom prst="rect">
            <a:avLst/>
          </a:prstGeom>
        </p:spPr>
        <p:txBody>
          <a:bodyPr wrap="square">
            <a:spAutoFit/>
          </a:bodyPr>
          <a:lstStyle/>
          <a:p>
            <a:pPr>
              <a:lnSpc>
                <a:spcPts val="2667"/>
              </a:lnSpc>
            </a:pPr>
            <a:r>
              <a:rPr lang="en-US" i="1" dirty="0">
                <a:latin typeface="Arial" panose="020B0604020202020204" pitchFamily="34" charset="0"/>
                <a:ea typeface="Times New Roman" panose="02020603050405020304" pitchFamily="18" charset="0"/>
                <a:cs typeface="Arial" panose="020B0604020202020204" pitchFamily="34" charset="0"/>
              </a:rPr>
              <a:t>2.2.1 </a:t>
            </a:r>
            <a:r>
              <a:rPr lang="en-US" i="1" dirty="0" err="1">
                <a:latin typeface="Arial" panose="020B0604020202020204" pitchFamily="34" charset="0"/>
                <a:ea typeface="Times New Roman" panose="02020603050405020304" pitchFamily="18" charset="0"/>
                <a:cs typeface="Arial" panose="020B0604020202020204" pitchFamily="34" charset="0"/>
              </a:rPr>
              <a:t>Phương</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hướng</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phát</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huy</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sức</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mạnh</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toàn</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dân</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tộc</a:t>
            </a:r>
            <a:endParaRPr lang="en-US" i="1" dirty="0">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191431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up)">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1">
            <a:extLst>
              <a:ext uri="{FF2B5EF4-FFF2-40B4-BE49-F238E27FC236}">
                <a16:creationId xmlns:a16="http://schemas.microsoft.com/office/drawing/2014/main" id="{4E78E9B3-B64D-08D5-B278-6951C2907814}"/>
              </a:ext>
            </a:extLst>
          </p:cNvPr>
          <p:cNvSpPr>
            <a:spLocks noGrp="1" noChangeArrowheads="1"/>
          </p:cNvSpPr>
          <p:nvPr>
            <p:ph type="body" idx="1"/>
          </p:nvPr>
        </p:nvSpPr>
        <p:spPr bwMode="auto">
          <a:xfrm>
            <a:off x="840182" y="1903366"/>
            <a:ext cx="10511636" cy="1785104"/>
          </a:xfrm>
          <a:prstGeom prst="rect">
            <a:avLst/>
          </a:prstGeom>
          <a:noFill/>
          <a:ln w="9525">
            <a:noFill/>
            <a:miter lim="800000"/>
            <a:headEnd/>
            <a:tailEnd/>
          </a:ln>
          <a:effectLst/>
        </p:spPr>
        <p:txBody>
          <a:bodyPr spcFirstLastPara="1" vert="horz" wrap="square" lIns="121920" tIns="60960" rIns="121920" bIns="60960" numCol="1" anchor="ctr" anchorCtr="0" compatLnSpc="1">
            <a:prstTxWarp prst="textNoShape">
              <a:avLst/>
            </a:prstTxWarp>
            <a:spAutoFit/>
          </a:bodyPr>
          <a:lstStyle/>
          <a:p>
            <a:pPr marL="0" indent="609585" algn="just" defTabSz="1219170" fontAlgn="base">
              <a:lnSpc>
                <a:spcPct val="150000"/>
              </a:lnSpc>
              <a:spcBef>
                <a:spcPct val="0"/>
              </a:spcBef>
              <a:spcAft>
                <a:spcPct val="0"/>
              </a:spcAft>
              <a:buSzTx/>
              <a:buNone/>
            </a:pPr>
            <a:r>
              <a:rPr lang="nl-NL" dirty="0">
                <a:latin typeface="Arial" panose="020B0604020202020204" pitchFamily="34" charset="0"/>
                <a:cs typeface="Arial" panose="020B0604020202020204" pitchFamily="34" charset="0"/>
              </a:rPr>
              <a:t>Tập trung hoàn thiện và triển khai thực hiện tốt các chính sách dân tộc, tôn giáo; có những chính sách đặc thù giải quyết khó khăn cho đồng bào dân tộc thiểu số; thực hiện tốt đoàn kết tôn giáo, đại đoàn kết dân tộc</a:t>
            </a:r>
          </a:p>
        </p:txBody>
      </p:sp>
      <p:sp>
        <p:nvSpPr>
          <p:cNvPr id="10" name="Rectangle 9">
            <a:extLst>
              <a:ext uri="{FF2B5EF4-FFF2-40B4-BE49-F238E27FC236}">
                <a16:creationId xmlns:a16="http://schemas.microsoft.com/office/drawing/2014/main" id="{70CBFC77-6B50-A627-90F3-F6A1556C7AD3}"/>
              </a:ext>
            </a:extLst>
          </p:cNvPr>
          <p:cNvSpPr/>
          <p:nvPr/>
        </p:nvSpPr>
        <p:spPr>
          <a:xfrm>
            <a:off x="840182" y="4157061"/>
            <a:ext cx="10511635" cy="1131848"/>
          </a:xfrm>
          <a:prstGeom prst="rect">
            <a:avLst/>
          </a:prstGeom>
        </p:spPr>
        <p:txBody>
          <a:bodyPr wrap="square">
            <a:spAutoFit/>
          </a:bodyPr>
          <a:lstStyle/>
          <a:p>
            <a:pPr>
              <a:lnSpc>
                <a:spcPct val="150000"/>
              </a:lnSpc>
            </a:pPr>
            <a:r>
              <a:rPr lang="en-US" sz="2400" dirty="0">
                <a:latin typeface="Arial" panose="020B0604020202020204" pitchFamily="34" charset="0"/>
                <a:cs typeface="Arial" panose="020B0604020202020204" pitchFamily="34" charset="0"/>
              </a:rPr>
              <a:t>      Nghiêm </a:t>
            </a:r>
            <a:r>
              <a:rPr lang="en-US" sz="2400" dirty="0" err="1">
                <a:latin typeface="Arial" panose="020B0604020202020204" pitchFamily="34" charset="0"/>
                <a:cs typeface="Arial" panose="020B0604020202020204" pitchFamily="34" charset="0"/>
              </a:rPr>
              <a:t>trị</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mọi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âm</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mưu</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hành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động</a:t>
            </a:r>
            <a:r>
              <a:rPr lang="en-US" sz="2400" dirty="0">
                <a:latin typeface="Arial" panose="020B0604020202020204" pitchFamily="34" charset="0"/>
                <a:cs typeface="Arial" panose="020B0604020202020204" pitchFamily="34" charset="0"/>
              </a:rPr>
              <a:t> chia </a:t>
            </a:r>
            <a:r>
              <a:rPr lang="en-US" sz="2400" dirty="0" err="1">
                <a:latin typeface="Arial" panose="020B0604020202020204" pitchFamily="34" charset="0"/>
                <a:cs typeface="Arial" panose="020B0604020202020204" pitchFamily="34" charset="0"/>
              </a:rPr>
              <a:t>rẽ</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phá</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hoại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khối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đại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đoàn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kết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toàn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dân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tộc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cản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trở</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sự</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phát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triển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của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đất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nước</a:t>
            </a:r>
            <a:endParaRPr lang="en-US" sz="2400" dirty="0">
              <a:latin typeface="Arial" panose="020B0604020202020204" pitchFamily="34" charset="0"/>
              <a:cs typeface="Arial" panose="020B0604020202020204" pitchFamily="34" charset="0"/>
            </a:endParaRPr>
          </a:p>
        </p:txBody>
      </p:sp>
      <p:sp>
        <p:nvSpPr>
          <p:cNvPr id="4" name="Text Placeholder 7">
            <a:extLst>
              <a:ext uri="{FF2B5EF4-FFF2-40B4-BE49-F238E27FC236}">
                <a16:creationId xmlns:a16="http://schemas.microsoft.com/office/drawing/2014/main" id="{1C5361FF-9BA7-ED63-29F9-BFBE3F2FE12B}"/>
              </a:ext>
            </a:extLst>
          </p:cNvPr>
          <p:cNvSpPr>
            <a:spLocks noGrp="1"/>
          </p:cNvSpPr>
          <p:nvPr>
            <p:ph type="title"/>
          </p:nvPr>
        </p:nvSpPr>
        <p:spPr>
          <a:xfrm>
            <a:off x="2504048" y="190118"/>
            <a:ext cx="9687951" cy="530884"/>
          </a:xfrm>
          <a:prstGeom prst="rect">
            <a:avLst/>
          </a:prstGeom>
        </p:spPr>
        <p:txBody>
          <a:bodyPr wrap="square">
            <a:spAutoFit/>
          </a:bodyPr>
          <a:lstStyle/>
          <a:p>
            <a:pPr>
              <a:lnSpc>
                <a:spcPts val="2667"/>
              </a:lnSpc>
            </a:pPr>
            <a:r>
              <a:rPr lang="en-US" i="1" dirty="0">
                <a:latin typeface="Arial" panose="020B0604020202020204" pitchFamily="34" charset="0"/>
                <a:ea typeface="Times New Roman" panose="02020603050405020304" pitchFamily="18" charset="0"/>
                <a:cs typeface="Arial" panose="020B0604020202020204" pitchFamily="34" charset="0"/>
              </a:rPr>
              <a:t>2.2.1 </a:t>
            </a:r>
            <a:r>
              <a:rPr lang="en-US" i="1" dirty="0" err="1">
                <a:latin typeface="Arial" panose="020B0604020202020204" pitchFamily="34" charset="0"/>
                <a:ea typeface="Times New Roman" panose="02020603050405020304" pitchFamily="18" charset="0"/>
                <a:cs typeface="Arial" panose="020B0604020202020204" pitchFamily="34" charset="0"/>
              </a:rPr>
              <a:t>Phương</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hướng</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phát</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huy</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sức</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mạnh</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toàn</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dân</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tộc</a:t>
            </a:r>
            <a:endParaRPr lang="en-US" i="1" dirty="0">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2432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up)">
                                      <p:cBhvr>
                                        <p:cTn id="7" dur="750"/>
                                        <p:tgtEl>
                                          <p:spTgt spid="7">
                                            <p:txEl>
                                              <p:pRg st="0" end="0"/>
                                            </p:txEl>
                                          </p:spTgt>
                                        </p:tgtEl>
                                      </p:cBhvr>
                                    </p:animEffect>
                                  </p:childTnLst>
                                </p:cTn>
                              </p:par>
                            </p:childTnLst>
                          </p:cTn>
                        </p:par>
                        <p:par>
                          <p:cTn id="8" fill="hold">
                            <p:stCondLst>
                              <p:cond delay="750"/>
                            </p:stCondLst>
                            <p:childTnLst>
                              <p:par>
                                <p:cTn id="9" presetID="22" presetClass="entr" presetSubtype="1"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up)">
                                      <p:cBhvr>
                                        <p:cTn id="11" dur="75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7816148-B2E1-C849-227E-052C6B2A109A}"/>
              </a:ext>
            </a:extLst>
          </p:cNvPr>
          <p:cNvSpPr>
            <a:spLocks noGrp="1"/>
          </p:cNvSpPr>
          <p:nvPr>
            <p:ph type="title"/>
          </p:nvPr>
        </p:nvSpPr>
        <p:spPr>
          <a:xfrm>
            <a:off x="2475914" y="168702"/>
            <a:ext cx="9711898" cy="530884"/>
          </a:xfrm>
          <a:prstGeom prst="rect">
            <a:avLst/>
          </a:prstGeom>
        </p:spPr>
        <p:txBody>
          <a:bodyPr wrap="square">
            <a:spAutoFit/>
          </a:bodyPr>
          <a:lstStyle/>
          <a:p>
            <a:pPr indent="609585">
              <a:lnSpc>
                <a:spcPts val="2667"/>
              </a:lnSpc>
            </a:pPr>
            <a:r>
              <a:rPr lang="en-US" i="1" dirty="0">
                <a:latin typeface="Arial" panose="020B0604020202020204" pitchFamily="34" charset="0"/>
                <a:ea typeface="Times New Roman" panose="02020603050405020304" pitchFamily="18" charset="0"/>
                <a:cs typeface="Arial" panose="020B0604020202020204" pitchFamily="34" charset="0"/>
              </a:rPr>
              <a:t>2.2.2 </a:t>
            </a:r>
            <a:r>
              <a:rPr lang="en-US" i="1" dirty="0" err="1">
                <a:latin typeface="Arial" panose="020B0604020202020204" pitchFamily="34" charset="0"/>
                <a:ea typeface="Times New Roman" panose="02020603050405020304" pitchFamily="18" charset="0"/>
                <a:cs typeface="Arial" panose="020B0604020202020204" pitchFamily="34" charset="0"/>
              </a:rPr>
              <a:t>Giải</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pháp</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phát</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huy</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sức</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mạnh</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toàn</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dân</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tộc</a:t>
            </a:r>
            <a:endParaRPr lang="en-US" dirty="0">
              <a:latin typeface="Arial" panose="020B0604020202020204" pitchFamily="34" charset="0"/>
              <a:ea typeface="Calibri" panose="020F050202020403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EB32003E-7866-43F7-2DF3-3A8B8086B201}"/>
              </a:ext>
            </a:extLst>
          </p:cNvPr>
          <p:cNvSpPr/>
          <p:nvPr/>
        </p:nvSpPr>
        <p:spPr>
          <a:xfrm>
            <a:off x="1534779" y="2519222"/>
            <a:ext cx="4007896" cy="2793842"/>
          </a:xfrm>
          <a:prstGeom prst="rect">
            <a:avLst/>
          </a:prstGeom>
          <a:ln>
            <a:solidFill>
              <a:srgbClr val="002060"/>
            </a:solidFill>
          </a:ln>
        </p:spPr>
        <p:txBody>
          <a:bodyPr wrap="square">
            <a:spAutoFit/>
          </a:bodyPr>
          <a:lstStyle/>
          <a:p>
            <a:pPr algn="ctr">
              <a:lnSpc>
                <a:spcPct val="150000"/>
              </a:lnSpc>
            </a:pPr>
            <a:r>
              <a:rPr lang="nl-NL" sz="2400" u="sng" dirty="0">
                <a:latin typeface="Arial" panose="020B0604020202020204" pitchFamily="34" charset="0"/>
                <a:cs typeface="Arial" panose="020B0604020202020204" pitchFamily="34" charset="0"/>
              </a:rPr>
              <a:t>Đối với GCCN</a:t>
            </a:r>
          </a:p>
          <a:p>
            <a:pPr algn="just">
              <a:lnSpc>
                <a:spcPct val="150000"/>
              </a:lnSpc>
            </a:pPr>
            <a:r>
              <a:rPr lang="nl-NL" sz="2400" dirty="0">
                <a:latin typeface="Arial" panose="020B0604020202020204" pitchFamily="34" charset="0"/>
                <a:cs typeface="Arial" panose="020B0604020202020204" pitchFamily="34" charset="0"/>
              </a:rPr>
              <a:t>Tiếp tục quan tâm giáo dục, đào tạo, bồi dưỡng, phát triển giai cấp công nhân cả về số lượng và chất lượng</a:t>
            </a:r>
            <a:endParaRPr lang="en-US" sz="2400" dirty="0">
              <a:solidFill>
                <a:srgbClr val="00B0F0"/>
              </a:solidFill>
              <a:latin typeface="Arial" panose="020B0604020202020204" pitchFamily="34" charset="0"/>
              <a:ea typeface="Calibri" panose="020F0502020204030204" pitchFamily="34" charset="0"/>
              <a:cs typeface="Arial" panose="020B0604020202020204" pitchFamily="34" charset="0"/>
            </a:endParaRPr>
          </a:p>
        </p:txBody>
      </p:sp>
      <p:sp>
        <p:nvSpPr>
          <p:cNvPr id="13" name="Rectangle 12">
            <a:extLst>
              <a:ext uri="{FF2B5EF4-FFF2-40B4-BE49-F238E27FC236}">
                <a16:creationId xmlns:a16="http://schemas.microsoft.com/office/drawing/2014/main" id="{CAB7EEFC-7C75-9F5F-730C-E77A9380DDCE}"/>
              </a:ext>
            </a:extLst>
          </p:cNvPr>
          <p:cNvSpPr/>
          <p:nvPr/>
        </p:nvSpPr>
        <p:spPr>
          <a:xfrm>
            <a:off x="2739469" y="1926455"/>
            <a:ext cx="1598515" cy="461665"/>
          </a:xfrm>
          <a:prstGeom prst="rect">
            <a:avLst/>
          </a:prstGeom>
        </p:spPr>
        <p:txBody>
          <a:bodyPr wrap="none">
            <a:spAutoFit/>
          </a:bodyPr>
          <a:lstStyle/>
          <a:p>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Thứ</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nhất</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a:t>
            </a:r>
            <a:endParaRPr lang="en-US" sz="2400" b="1" dirty="0">
              <a:solidFill>
                <a:srgbClr val="FF0000"/>
              </a:solidFill>
              <a:latin typeface="Arial" panose="020B0604020202020204" pitchFamily="34" charset="0"/>
              <a:cs typeface="Arial" panose="020B0604020202020204" pitchFamily="34" charset="0"/>
            </a:endParaRPr>
          </a:p>
        </p:txBody>
      </p:sp>
      <p:sp>
        <p:nvSpPr>
          <p:cNvPr id="14" name="Rectangle 13">
            <a:extLst>
              <a:ext uri="{FF2B5EF4-FFF2-40B4-BE49-F238E27FC236}">
                <a16:creationId xmlns:a16="http://schemas.microsoft.com/office/drawing/2014/main" id="{EEE2DFEC-04CC-3AF9-85C6-3BE826EE9779}"/>
              </a:ext>
            </a:extLst>
          </p:cNvPr>
          <p:cNvSpPr/>
          <p:nvPr/>
        </p:nvSpPr>
        <p:spPr>
          <a:xfrm>
            <a:off x="7987090" y="1924353"/>
            <a:ext cx="1393330" cy="461665"/>
          </a:xfrm>
          <a:prstGeom prst="rect">
            <a:avLst/>
          </a:prstGeom>
        </p:spPr>
        <p:txBody>
          <a:bodyPr wrap="none">
            <a:spAutoFit/>
          </a:bodyPr>
          <a:lstStyle/>
          <a:p>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Thứ</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hai</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a:t>
            </a:r>
            <a:endParaRPr lang="en-US" sz="2400" b="1" dirty="0">
              <a:solidFill>
                <a:srgbClr val="FF0000"/>
              </a:solidFill>
              <a:latin typeface="Arial" panose="020B060402020202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C52ED811-7359-2A4E-3F24-42F0B31FD56E}"/>
              </a:ext>
            </a:extLst>
          </p:cNvPr>
          <p:cNvSpPr/>
          <p:nvPr/>
        </p:nvSpPr>
        <p:spPr>
          <a:xfrm>
            <a:off x="6679807" y="2519222"/>
            <a:ext cx="4007896" cy="2793842"/>
          </a:xfrm>
          <a:prstGeom prst="rect">
            <a:avLst/>
          </a:prstGeom>
          <a:ln>
            <a:solidFill>
              <a:srgbClr val="002060"/>
            </a:solidFill>
          </a:ln>
        </p:spPr>
        <p:txBody>
          <a:bodyPr wrap="square">
            <a:spAutoFit/>
          </a:bodyPr>
          <a:lstStyle/>
          <a:p>
            <a:pPr algn="ctr">
              <a:lnSpc>
                <a:spcPct val="150000"/>
              </a:lnSpc>
            </a:pPr>
            <a:r>
              <a:rPr lang="nl-NL" sz="2400" u="sng" dirty="0">
                <a:latin typeface="Arial" panose="020B0604020202020204" pitchFamily="34" charset="0"/>
                <a:cs typeface="Arial" panose="020B0604020202020204" pitchFamily="34" charset="0"/>
              </a:rPr>
              <a:t>Đối với giai cấp nông dân</a:t>
            </a:r>
          </a:p>
          <a:p>
            <a:pPr algn="just">
              <a:lnSpc>
                <a:spcPct val="150000"/>
              </a:lnSpc>
            </a:pPr>
            <a:r>
              <a:rPr lang="nl-NL" sz="2400" dirty="0">
                <a:latin typeface="Arial" panose="020B0604020202020204" pitchFamily="34" charset="0"/>
                <a:cs typeface="Arial" panose="020B0604020202020204" pitchFamily="34" charset="0"/>
              </a:rPr>
              <a:t>Xây dựng, phát huy vai trò của giai cấp nông dân. Hỗ trợ, khuyến khích nông dân</a:t>
            </a:r>
          </a:p>
          <a:p>
            <a:pPr algn="just">
              <a:lnSpc>
                <a:spcPct val="150000"/>
              </a:lnSpc>
            </a:pPr>
            <a:endParaRPr lang="en-US" sz="2400" dirty="0">
              <a:solidFill>
                <a:srgbClr val="D60093"/>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103843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1000"/>
                                        <p:tgtEl>
                                          <p:spTgt spid="14"/>
                                        </p:tgtEl>
                                      </p:cBhvr>
                                    </p:animEffect>
                                    <p:anim calcmode="lin" valueType="num">
                                      <p:cBhvr>
                                        <p:cTn id="19" dur="1000" fill="hold"/>
                                        <p:tgtEl>
                                          <p:spTgt spid="14"/>
                                        </p:tgtEl>
                                        <p:attrNameLst>
                                          <p:attrName>ppt_x</p:attrName>
                                        </p:attrNameLst>
                                      </p:cBhvr>
                                      <p:tavLst>
                                        <p:tav tm="0">
                                          <p:val>
                                            <p:strVal val="#ppt_x"/>
                                          </p:val>
                                        </p:tav>
                                        <p:tav tm="100000">
                                          <p:val>
                                            <p:strVal val="#ppt_x"/>
                                          </p:val>
                                        </p:tav>
                                      </p:tavLst>
                                    </p:anim>
                                    <p:anim calcmode="lin" valueType="num">
                                      <p:cBhvr>
                                        <p:cTn id="20" dur="1000" fill="hold"/>
                                        <p:tgtEl>
                                          <p:spTgt spid="1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1000"/>
                                        <p:tgtEl>
                                          <p:spTgt spid="15"/>
                                        </p:tgtEl>
                                      </p:cBhvr>
                                    </p:animEffect>
                                    <p:anim calcmode="lin" valueType="num">
                                      <p:cBhvr>
                                        <p:cTn id="24" dur="1000" fill="hold"/>
                                        <p:tgtEl>
                                          <p:spTgt spid="15"/>
                                        </p:tgtEl>
                                        <p:attrNameLst>
                                          <p:attrName>ppt_x</p:attrName>
                                        </p:attrNameLst>
                                      </p:cBhvr>
                                      <p:tavLst>
                                        <p:tav tm="0">
                                          <p:val>
                                            <p:strVal val="#ppt_x"/>
                                          </p:val>
                                        </p:tav>
                                        <p:tav tm="100000">
                                          <p:val>
                                            <p:strVal val="#ppt_x"/>
                                          </p:val>
                                        </p:tav>
                                      </p:tavLst>
                                    </p:anim>
                                    <p:anim calcmode="lin" valueType="num">
                                      <p:cBhvr>
                                        <p:cTn id="25"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bldP spid="1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7816148-B2E1-C849-227E-052C6B2A109A}"/>
              </a:ext>
            </a:extLst>
          </p:cNvPr>
          <p:cNvSpPr>
            <a:spLocks noGrp="1"/>
          </p:cNvSpPr>
          <p:nvPr>
            <p:ph type="title"/>
          </p:nvPr>
        </p:nvSpPr>
        <p:spPr>
          <a:xfrm>
            <a:off x="2475914" y="168702"/>
            <a:ext cx="9711898" cy="530884"/>
          </a:xfrm>
          <a:prstGeom prst="rect">
            <a:avLst/>
          </a:prstGeom>
        </p:spPr>
        <p:txBody>
          <a:bodyPr wrap="square">
            <a:spAutoFit/>
          </a:bodyPr>
          <a:lstStyle/>
          <a:p>
            <a:pPr indent="609585">
              <a:lnSpc>
                <a:spcPts val="2667"/>
              </a:lnSpc>
            </a:pPr>
            <a:r>
              <a:rPr lang="en-US" i="1" dirty="0">
                <a:latin typeface="Arial" panose="020B0604020202020204" pitchFamily="34" charset="0"/>
                <a:ea typeface="Times New Roman" panose="02020603050405020304" pitchFamily="18" charset="0"/>
                <a:cs typeface="Arial" panose="020B0604020202020204" pitchFamily="34" charset="0"/>
              </a:rPr>
              <a:t>2.2.2 </a:t>
            </a:r>
            <a:r>
              <a:rPr lang="en-US" i="1" dirty="0" err="1">
                <a:latin typeface="Arial" panose="020B0604020202020204" pitchFamily="34" charset="0"/>
                <a:ea typeface="Times New Roman" panose="02020603050405020304" pitchFamily="18" charset="0"/>
                <a:cs typeface="Arial" panose="020B0604020202020204" pitchFamily="34" charset="0"/>
              </a:rPr>
              <a:t>Giải</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pháp</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phát</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huy</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sức</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mạnh</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toàn</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dân</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tộc</a:t>
            </a:r>
            <a:endParaRPr lang="en-US" dirty="0">
              <a:latin typeface="Arial" panose="020B0604020202020204" pitchFamily="34" charset="0"/>
              <a:ea typeface="Calibri" panose="020F050202020403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EB32003E-7866-43F7-2DF3-3A8B8086B201}"/>
              </a:ext>
            </a:extLst>
          </p:cNvPr>
          <p:cNvSpPr/>
          <p:nvPr/>
        </p:nvSpPr>
        <p:spPr>
          <a:xfrm>
            <a:off x="1534779" y="2519222"/>
            <a:ext cx="4007896" cy="3347840"/>
          </a:xfrm>
          <a:prstGeom prst="rect">
            <a:avLst/>
          </a:prstGeom>
          <a:ln>
            <a:solidFill>
              <a:srgbClr val="002060"/>
            </a:solidFill>
          </a:ln>
        </p:spPr>
        <p:txBody>
          <a:bodyPr wrap="square">
            <a:spAutoFit/>
          </a:bodyPr>
          <a:lstStyle/>
          <a:p>
            <a:pPr algn="ctr">
              <a:lnSpc>
                <a:spcPct val="150000"/>
              </a:lnSpc>
            </a:pPr>
            <a:r>
              <a:rPr lang="vi-VN" sz="2400" u="sng" dirty="0">
                <a:latin typeface="Arial" panose="020B0604020202020204" pitchFamily="34" charset="0"/>
                <a:cs typeface="Arial" panose="020B0604020202020204" pitchFamily="34" charset="0"/>
              </a:rPr>
              <a:t>Đối với đội ngũ trí thức</a:t>
            </a:r>
          </a:p>
          <a:p>
            <a:pPr algn="just">
              <a:lnSpc>
                <a:spcPct val="150000"/>
              </a:lnSpc>
            </a:pPr>
            <a:r>
              <a:rPr lang="vi-VN" sz="2400" dirty="0">
                <a:latin typeface="Arial" panose="020B0604020202020204" pitchFamily="34" charset="0"/>
                <a:cs typeface="Arial" panose="020B0604020202020204" pitchFamily="34" charset="0"/>
              </a:rPr>
              <a:t>Xây dựng đội ngũ trí thức ngày càng lớn mạnh, có chất lượng cao, đáp ứng yêu cầu phát triển đất nước </a:t>
            </a:r>
            <a:endParaRPr lang="en-US" sz="2400" dirty="0">
              <a:latin typeface="Arial" panose="020B0604020202020204" pitchFamily="34" charset="0"/>
              <a:cs typeface="Arial" panose="020B0604020202020204" pitchFamily="34" charset="0"/>
            </a:endParaRPr>
          </a:p>
          <a:p>
            <a:pPr algn="just">
              <a:lnSpc>
                <a:spcPct val="150000"/>
              </a:lnSpc>
            </a:pPr>
            <a:endParaRPr lang="vi-VN" sz="2400" dirty="0">
              <a:latin typeface="Arial" panose="020B0604020202020204" pitchFamily="34" charset="0"/>
              <a:cs typeface="Arial" panose="020B0604020202020204" pitchFamily="34" charset="0"/>
            </a:endParaRPr>
          </a:p>
        </p:txBody>
      </p:sp>
      <p:sp>
        <p:nvSpPr>
          <p:cNvPr id="13" name="Rectangle 12">
            <a:extLst>
              <a:ext uri="{FF2B5EF4-FFF2-40B4-BE49-F238E27FC236}">
                <a16:creationId xmlns:a16="http://schemas.microsoft.com/office/drawing/2014/main" id="{CAB7EEFC-7C75-9F5F-730C-E77A9380DDCE}"/>
              </a:ext>
            </a:extLst>
          </p:cNvPr>
          <p:cNvSpPr/>
          <p:nvPr/>
        </p:nvSpPr>
        <p:spPr>
          <a:xfrm>
            <a:off x="2884541" y="1924353"/>
            <a:ext cx="1308371" cy="461665"/>
          </a:xfrm>
          <a:prstGeom prst="rect">
            <a:avLst/>
          </a:prstGeom>
        </p:spPr>
        <p:txBody>
          <a:bodyPr wrap="none">
            <a:spAutoFit/>
          </a:bodyPr>
          <a:lstStyle/>
          <a:p>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Thứ</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ba</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a:t>
            </a:r>
            <a:endParaRPr lang="en-US" sz="2400" b="1" dirty="0">
              <a:solidFill>
                <a:srgbClr val="FF0000"/>
              </a:solidFill>
              <a:latin typeface="Arial" panose="020B0604020202020204" pitchFamily="34" charset="0"/>
              <a:cs typeface="Arial" panose="020B0604020202020204" pitchFamily="34" charset="0"/>
            </a:endParaRPr>
          </a:p>
        </p:txBody>
      </p:sp>
      <p:sp>
        <p:nvSpPr>
          <p:cNvPr id="14" name="Rectangle 13">
            <a:extLst>
              <a:ext uri="{FF2B5EF4-FFF2-40B4-BE49-F238E27FC236}">
                <a16:creationId xmlns:a16="http://schemas.microsoft.com/office/drawing/2014/main" id="{EEE2DFEC-04CC-3AF9-85C6-3BE826EE9779}"/>
              </a:ext>
            </a:extLst>
          </p:cNvPr>
          <p:cNvSpPr/>
          <p:nvPr/>
        </p:nvSpPr>
        <p:spPr>
          <a:xfrm>
            <a:off x="8048004" y="1924353"/>
            <a:ext cx="1271502" cy="461665"/>
          </a:xfrm>
          <a:prstGeom prst="rect">
            <a:avLst/>
          </a:prstGeom>
        </p:spPr>
        <p:txBody>
          <a:bodyPr wrap="none">
            <a:spAutoFit/>
          </a:bodyPr>
          <a:lstStyle/>
          <a:p>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Thứ</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tư</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a:t>
            </a:r>
            <a:endParaRPr lang="en-US" sz="2400" b="1" dirty="0">
              <a:solidFill>
                <a:srgbClr val="FF0000"/>
              </a:solidFill>
              <a:latin typeface="Arial" panose="020B060402020202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C52ED811-7359-2A4E-3F24-42F0B31FD56E}"/>
              </a:ext>
            </a:extLst>
          </p:cNvPr>
          <p:cNvSpPr/>
          <p:nvPr/>
        </p:nvSpPr>
        <p:spPr>
          <a:xfrm>
            <a:off x="6679807" y="2519222"/>
            <a:ext cx="4007896" cy="3347840"/>
          </a:xfrm>
          <a:prstGeom prst="rect">
            <a:avLst/>
          </a:prstGeom>
          <a:ln>
            <a:solidFill>
              <a:srgbClr val="002060"/>
            </a:solidFill>
          </a:ln>
        </p:spPr>
        <p:txBody>
          <a:bodyPr wrap="square">
            <a:spAutoFit/>
          </a:bodyPr>
          <a:lstStyle/>
          <a:p>
            <a:pPr algn="just">
              <a:lnSpc>
                <a:spcPct val="150000"/>
              </a:lnSpc>
            </a:pPr>
            <a:r>
              <a:rPr lang="vi-VN" sz="2400" u="sng" dirty="0">
                <a:latin typeface="Arial" panose="020B0604020202020204" pitchFamily="34" charset="0"/>
                <a:cs typeface="Arial" panose="020B0604020202020204" pitchFamily="34" charset="0"/>
              </a:rPr>
              <a:t>Đối với đội ngũ doanh nhân</a:t>
            </a:r>
          </a:p>
          <a:p>
            <a:pPr algn="just">
              <a:lnSpc>
                <a:spcPct val="150000"/>
              </a:lnSpc>
            </a:pPr>
            <a:r>
              <a:rPr lang="vi-VN" sz="2400" dirty="0">
                <a:latin typeface="Arial" panose="020B0604020202020204" pitchFamily="34" charset="0"/>
                <a:cs typeface="Arial" panose="020B0604020202020204" pitchFamily="34" charset="0"/>
              </a:rPr>
              <a:t>Xây dựng, phát triển đội ngũ doanh nhân lớn mạnh. Có cơ chế, chính sách bảo đảm quyền lợi. Tôn vinh những doanh nhân </a:t>
            </a:r>
            <a:endParaRPr lang="en-US" sz="2400" dirty="0">
              <a:solidFill>
                <a:srgbClr val="D60093"/>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91866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1000"/>
                                        <p:tgtEl>
                                          <p:spTgt spid="14"/>
                                        </p:tgtEl>
                                      </p:cBhvr>
                                    </p:animEffect>
                                    <p:anim calcmode="lin" valueType="num">
                                      <p:cBhvr>
                                        <p:cTn id="19" dur="1000" fill="hold"/>
                                        <p:tgtEl>
                                          <p:spTgt spid="14"/>
                                        </p:tgtEl>
                                        <p:attrNameLst>
                                          <p:attrName>ppt_x</p:attrName>
                                        </p:attrNameLst>
                                      </p:cBhvr>
                                      <p:tavLst>
                                        <p:tav tm="0">
                                          <p:val>
                                            <p:strVal val="#ppt_x"/>
                                          </p:val>
                                        </p:tav>
                                        <p:tav tm="100000">
                                          <p:val>
                                            <p:strVal val="#ppt_x"/>
                                          </p:val>
                                        </p:tav>
                                      </p:tavLst>
                                    </p:anim>
                                    <p:anim calcmode="lin" valueType="num">
                                      <p:cBhvr>
                                        <p:cTn id="20" dur="1000" fill="hold"/>
                                        <p:tgtEl>
                                          <p:spTgt spid="1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1000"/>
                                        <p:tgtEl>
                                          <p:spTgt spid="15"/>
                                        </p:tgtEl>
                                      </p:cBhvr>
                                    </p:animEffect>
                                    <p:anim calcmode="lin" valueType="num">
                                      <p:cBhvr>
                                        <p:cTn id="24" dur="1000" fill="hold"/>
                                        <p:tgtEl>
                                          <p:spTgt spid="15"/>
                                        </p:tgtEl>
                                        <p:attrNameLst>
                                          <p:attrName>ppt_x</p:attrName>
                                        </p:attrNameLst>
                                      </p:cBhvr>
                                      <p:tavLst>
                                        <p:tav tm="0">
                                          <p:val>
                                            <p:strVal val="#ppt_x"/>
                                          </p:val>
                                        </p:tav>
                                        <p:tav tm="100000">
                                          <p:val>
                                            <p:strVal val="#ppt_x"/>
                                          </p:val>
                                        </p:tav>
                                      </p:tavLst>
                                    </p:anim>
                                    <p:anim calcmode="lin" valueType="num">
                                      <p:cBhvr>
                                        <p:cTn id="25"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bldP spid="1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7816148-B2E1-C849-227E-052C6B2A109A}"/>
              </a:ext>
            </a:extLst>
          </p:cNvPr>
          <p:cNvSpPr>
            <a:spLocks noGrp="1"/>
          </p:cNvSpPr>
          <p:nvPr>
            <p:ph type="title"/>
          </p:nvPr>
        </p:nvSpPr>
        <p:spPr>
          <a:xfrm>
            <a:off x="2475914" y="168702"/>
            <a:ext cx="9711898" cy="530884"/>
          </a:xfrm>
          <a:prstGeom prst="rect">
            <a:avLst/>
          </a:prstGeom>
        </p:spPr>
        <p:txBody>
          <a:bodyPr wrap="square">
            <a:spAutoFit/>
          </a:bodyPr>
          <a:lstStyle/>
          <a:p>
            <a:pPr indent="609585">
              <a:lnSpc>
                <a:spcPts val="2667"/>
              </a:lnSpc>
            </a:pPr>
            <a:r>
              <a:rPr lang="en-US" i="1" dirty="0">
                <a:latin typeface="Arial" panose="020B0604020202020204" pitchFamily="34" charset="0"/>
                <a:ea typeface="Times New Roman" panose="02020603050405020304" pitchFamily="18" charset="0"/>
                <a:cs typeface="Arial" panose="020B0604020202020204" pitchFamily="34" charset="0"/>
              </a:rPr>
              <a:t>2.2.2 </a:t>
            </a:r>
            <a:r>
              <a:rPr lang="en-US" i="1" dirty="0" err="1">
                <a:latin typeface="Arial" panose="020B0604020202020204" pitchFamily="34" charset="0"/>
                <a:ea typeface="Times New Roman" panose="02020603050405020304" pitchFamily="18" charset="0"/>
                <a:cs typeface="Arial" panose="020B0604020202020204" pitchFamily="34" charset="0"/>
              </a:rPr>
              <a:t>Giải</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pháp</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phát</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huy</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sức</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mạnh</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toàn</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dân</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tộc</a:t>
            </a:r>
            <a:endParaRPr lang="en-US" dirty="0">
              <a:latin typeface="Arial" panose="020B0604020202020204" pitchFamily="34" charset="0"/>
              <a:ea typeface="Calibri" panose="020F050202020403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EB32003E-7866-43F7-2DF3-3A8B8086B201}"/>
              </a:ext>
            </a:extLst>
          </p:cNvPr>
          <p:cNvSpPr/>
          <p:nvPr/>
        </p:nvSpPr>
        <p:spPr>
          <a:xfrm>
            <a:off x="1534779" y="2519222"/>
            <a:ext cx="4007896" cy="3347840"/>
          </a:xfrm>
          <a:prstGeom prst="rect">
            <a:avLst/>
          </a:prstGeom>
          <a:ln>
            <a:solidFill>
              <a:srgbClr val="002060"/>
            </a:solidFill>
          </a:ln>
        </p:spPr>
        <p:txBody>
          <a:bodyPr wrap="square">
            <a:spAutoFit/>
          </a:bodyPr>
          <a:lstStyle/>
          <a:p>
            <a:pPr algn="ctr">
              <a:lnSpc>
                <a:spcPct val="150000"/>
              </a:lnSpc>
            </a:pPr>
            <a:r>
              <a:rPr lang="vi-VN" sz="2400" u="sng" dirty="0">
                <a:latin typeface="Arial" panose="020B0604020202020204" pitchFamily="34" charset="0"/>
                <a:cs typeface="Arial" panose="020B0604020202020204" pitchFamily="34" charset="0"/>
              </a:rPr>
              <a:t>Đối với thế hệ trẻ</a:t>
            </a:r>
          </a:p>
          <a:p>
            <a:pPr algn="just">
              <a:lnSpc>
                <a:spcPct val="150000"/>
              </a:lnSpc>
            </a:pPr>
            <a:r>
              <a:rPr lang="vi-VN" sz="2400" dirty="0">
                <a:latin typeface="Arial" panose="020B0604020202020204" pitchFamily="34" charset="0"/>
                <a:cs typeface="Arial" panose="020B0604020202020204" pitchFamily="34" charset="0"/>
              </a:rPr>
              <a:t>Đổi mới nội dung, phương thức giáo dục chính trị, tư tưởng, lý tưởng, truyền thống, bồi dưỡng lý tưởng cách mạng,...</a:t>
            </a:r>
            <a:endParaRPr lang="en-US" sz="2400" dirty="0">
              <a:solidFill>
                <a:srgbClr val="00B0F0"/>
              </a:solidFill>
              <a:latin typeface="Arial" panose="020B0604020202020204" pitchFamily="34" charset="0"/>
              <a:ea typeface="Calibri" panose="020F0502020204030204" pitchFamily="34" charset="0"/>
              <a:cs typeface="Arial" panose="020B0604020202020204" pitchFamily="34" charset="0"/>
            </a:endParaRPr>
          </a:p>
        </p:txBody>
      </p:sp>
      <p:sp>
        <p:nvSpPr>
          <p:cNvPr id="13" name="Rectangle 12">
            <a:extLst>
              <a:ext uri="{FF2B5EF4-FFF2-40B4-BE49-F238E27FC236}">
                <a16:creationId xmlns:a16="http://schemas.microsoft.com/office/drawing/2014/main" id="{CAB7EEFC-7C75-9F5F-730C-E77A9380DDCE}"/>
              </a:ext>
            </a:extLst>
          </p:cNvPr>
          <p:cNvSpPr/>
          <p:nvPr/>
        </p:nvSpPr>
        <p:spPr>
          <a:xfrm>
            <a:off x="2739469" y="1926455"/>
            <a:ext cx="1582484" cy="461665"/>
          </a:xfrm>
          <a:prstGeom prst="rect">
            <a:avLst/>
          </a:prstGeom>
        </p:spPr>
        <p:txBody>
          <a:bodyPr wrap="none">
            <a:spAutoFit/>
          </a:bodyPr>
          <a:lstStyle/>
          <a:p>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Thứ</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năm</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a:t>
            </a:r>
            <a:endParaRPr lang="en-US" sz="2400" b="1" dirty="0">
              <a:solidFill>
                <a:srgbClr val="FF0000"/>
              </a:solidFill>
              <a:latin typeface="Arial" panose="020B0604020202020204" pitchFamily="34" charset="0"/>
              <a:cs typeface="Arial" panose="020B0604020202020204" pitchFamily="34" charset="0"/>
            </a:endParaRPr>
          </a:p>
        </p:txBody>
      </p:sp>
      <p:sp>
        <p:nvSpPr>
          <p:cNvPr id="14" name="Rectangle 13">
            <a:extLst>
              <a:ext uri="{FF2B5EF4-FFF2-40B4-BE49-F238E27FC236}">
                <a16:creationId xmlns:a16="http://schemas.microsoft.com/office/drawing/2014/main" id="{EEE2DFEC-04CC-3AF9-85C6-3BE826EE9779}"/>
              </a:ext>
            </a:extLst>
          </p:cNvPr>
          <p:cNvSpPr/>
          <p:nvPr/>
        </p:nvSpPr>
        <p:spPr>
          <a:xfrm>
            <a:off x="7987090" y="1924353"/>
            <a:ext cx="1479892" cy="461665"/>
          </a:xfrm>
          <a:prstGeom prst="rect">
            <a:avLst/>
          </a:prstGeom>
        </p:spPr>
        <p:txBody>
          <a:bodyPr wrap="none">
            <a:spAutoFit/>
          </a:bodyPr>
          <a:lstStyle/>
          <a:p>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Thứ</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sáu</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a:t>
            </a:r>
            <a:endParaRPr lang="en-US" sz="2400" b="1" dirty="0">
              <a:solidFill>
                <a:srgbClr val="FF0000"/>
              </a:solidFill>
              <a:latin typeface="Arial" panose="020B060402020202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C52ED811-7359-2A4E-3F24-42F0B31FD56E}"/>
              </a:ext>
            </a:extLst>
          </p:cNvPr>
          <p:cNvSpPr/>
          <p:nvPr/>
        </p:nvSpPr>
        <p:spPr>
          <a:xfrm>
            <a:off x="6566472" y="2519222"/>
            <a:ext cx="4321128" cy="3347840"/>
          </a:xfrm>
          <a:prstGeom prst="rect">
            <a:avLst/>
          </a:prstGeom>
          <a:ln>
            <a:solidFill>
              <a:srgbClr val="002060"/>
            </a:solidFill>
          </a:ln>
        </p:spPr>
        <p:txBody>
          <a:bodyPr wrap="square">
            <a:spAutoFit/>
          </a:bodyPr>
          <a:lstStyle/>
          <a:p>
            <a:pPr algn="ctr">
              <a:lnSpc>
                <a:spcPct val="150000"/>
              </a:lnSpc>
            </a:pPr>
            <a:r>
              <a:rPr lang="en-US" sz="2400" u="sng" dirty="0" err="1">
                <a:latin typeface="Arial" panose="020B0604020202020204" pitchFamily="34" charset="0"/>
                <a:cs typeface="Arial" panose="020B0604020202020204" pitchFamily="34" charset="0"/>
              </a:rPr>
              <a:t>Đối</a:t>
            </a:r>
            <a:r>
              <a:rPr lang="en-US" sz="2400" u="sng" dirty="0">
                <a:latin typeface="Arial" panose="020B0604020202020204" pitchFamily="34" charset="0"/>
                <a:cs typeface="Arial" panose="020B0604020202020204" pitchFamily="34" charset="0"/>
              </a:rPr>
              <a:t> </a:t>
            </a:r>
            <a:r>
              <a:rPr lang="en-US" sz="2400" u="sng" dirty="0" err="1">
                <a:latin typeface="Arial" panose="020B0604020202020204" pitchFamily="34" charset="0"/>
                <a:cs typeface="Arial" panose="020B0604020202020204" pitchFamily="34" charset="0"/>
              </a:rPr>
              <a:t>với</a:t>
            </a:r>
            <a:r>
              <a:rPr lang="en-US" sz="2400" u="sng" dirty="0">
                <a:latin typeface="Arial" panose="020B0604020202020204" pitchFamily="34" charset="0"/>
                <a:cs typeface="Arial" panose="020B0604020202020204" pitchFamily="34" charset="0"/>
              </a:rPr>
              <a:t> </a:t>
            </a:r>
            <a:r>
              <a:rPr lang="en-US" sz="2400" u="sng" dirty="0" err="1">
                <a:latin typeface="Arial" panose="020B0604020202020204" pitchFamily="34" charset="0"/>
                <a:cs typeface="Arial" panose="020B0604020202020204" pitchFamily="34" charset="0"/>
              </a:rPr>
              <a:t>phụ</a:t>
            </a:r>
            <a:r>
              <a:rPr lang="en-US" sz="2400" u="sng" dirty="0">
                <a:latin typeface="Arial" panose="020B0604020202020204" pitchFamily="34" charset="0"/>
                <a:cs typeface="Arial" panose="020B0604020202020204" pitchFamily="34" charset="0"/>
              </a:rPr>
              <a:t> </a:t>
            </a:r>
            <a:r>
              <a:rPr lang="en-US" sz="2400" u="sng" dirty="0" err="1">
                <a:latin typeface="Arial" panose="020B0604020202020204" pitchFamily="34" charset="0"/>
                <a:cs typeface="Arial" panose="020B0604020202020204" pitchFamily="34" charset="0"/>
              </a:rPr>
              <a:t>nữ</a:t>
            </a:r>
            <a:endParaRPr lang="en-US" sz="2400" u="sng" dirty="0">
              <a:latin typeface="Arial" panose="020B0604020202020204" pitchFamily="34" charset="0"/>
              <a:cs typeface="Arial" panose="020B0604020202020204" pitchFamily="34" charset="0"/>
            </a:endParaRPr>
          </a:p>
          <a:p>
            <a:pPr algn="just">
              <a:lnSpc>
                <a:spcPct val="150000"/>
              </a:lnSpc>
            </a:pPr>
            <a:r>
              <a:rPr lang="en-US" sz="2400" dirty="0" err="1">
                <a:latin typeface="Arial" panose="020B0604020202020204" pitchFamily="34" charset="0"/>
                <a:cs typeface="Arial" panose="020B0604020202020204" pitchFamily="34" charset="0"/>
              </a:rPr>
              <a:t>Nâng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cao</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trình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độ</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mọi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mặt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đời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sống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vật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chất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tinh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thần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của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phụ</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nữ</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thực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hiện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tốt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bình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đẳng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giới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tạo</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điều</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kiện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cho</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phụ</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nữ</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phát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triển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tài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năng</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612626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1000"/>
                                        <p:tgtEl>
                                          <p:spTgt spid="14"/>
                                        </p:tgtEl>
                                      </p:cBhvr>
                                    </p:animEffect>
                                    <p:anim calcmode="lin" valueType="num">
                                      <p:cBhvr>
                                        <p:cTn id="19" dur="1000" fill="hold"/>
                                        <p:tgtEl>
                                          <p:spTgt spid="14"/>
                                        </p:tgtEl>
                                        <p:attrNameLst>
                                          <p:attrName>ppt_x</p:attrName>
                                        </p:attrNameLst>
                                      </p:cBhvr>
                                      <p:tavLst>
                                        <p:tav tm="0">
                                          <p:val>
                                            <p:strVal val="#ppt_x"/>
                                          </p:val>
                                        </p:tav>
                                        <p:tav tm="100000">
                                          <p:val>
                                            <p:strVal val="#ppt_x"/>
                                          </p:val>
                                        </p:tav>
                                      </p:tavLst>
                                    </p:anim>
                                    <p:anim calcmode="lin" valueType="num">
                                      <p:cBhvr>
                                        <p:cTn id="20" dur="1000" fill="hold"/>
                                        <p:tgtEl>
                                          <p:spTgt spid="1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1000"/>
                                        <p:tgtEl>
                                          <p:spTgt spid="15"/>
                                        </p:tgtEl>
                                      </p:cBhvr>
                                    </p:animEffect>
                                    <p:anim calcmode="lin" valueType="num">
                                      <p:cBhvr>
                                        <p:cTn id="24" dur="1000" fill="hold"/>
                                        <p:tgtEl>
                                          <p:spTgt spid="15"/>
                                        </p:tgtEl>
                                        <p:attrNameLst>
                                          <p:attrName>ppt_x</p:attrName>
                                        </p:attrNameLst>
                                      </p:cBhvr>
                                      <p:tavLst>
                                        <p:tav tm="0">
                                          <p:val>
                                            <p:strVal val="#ppt_x"/>
                                          </p:val>
                                        </p:tav>
                                        <p:tav tm="100000">
                                          <p:val>
                                            <p:strVal val="#ppt_x"/>
                                          </p:val>
                                        </p:tav>
                                      </p:tavLst>
                                    </p:anim>
                                    <p:anim calcmode="lin" valueType="num">
                                      <p:cBhvr>
                                        <p:cTn id="25"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bldP spid="1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7816148-B2E1-C849-227E-052C6B2A109A}"/>
              </a:ext>
            </a:extLst>
          </p:cNvPr>
          <p:cNvSpPr>
            <a:spLocks noGrp="1"/>
          </p:cNvSpPr>
          <p:nvPr>
            <p:ph type="title"/>
          </p:nvPr>
        </p:nvSpPr>
        <p:spPr>
          <a:xfrm>
            <a:off x="2475914" y="168702"/>
            <a:ext cx="9711898" cy="530884"/>
          </a:xfrm>
          <a:prstGeom prst="rect">
            <a:avLst/>
          </a:prstGeom>
        </p:spPr>
        <p:txBody>
          <a:bodyPr wrap="square">
            <a:spAutoFit/>
          </a:bodyPr>
          <a:lstStyle/>
          <a:p>
            <a:pPr indent="609585">
              <a:lnSpc>
                <a:spcPts val="2667"/>
              </a:lnSpc>
            </a:pPr>
            <a:r>
              <a:rPr lang="en-US" i="1" dirty="0">
                <a:latin typeface="Arial" panose="020B0604020202020204" pitchFamily="34" charset="0"/>
                <a:ea typeface="Times New Roman" panose="02020603050405020304" pitchFamily="18" charset="0"/>
                <a:cs typeface="Arial" panose="020B0604020202020204" pitchFamily="34" charset="0"/>
              </a:rPr>
              <a:t>2.2.2 </a:t>
            </a:r>
            <a:r>
              <a:rPr lang="en-US" i="1" dirty="0" err="1">
                <a:latin typeface="Arial" panose="020B0604020202020204" pitchFamily="34" charset="0"/>
                <a:ea typeface="Times New Roman" panose="02020603050405020304" pitchFamily="18" charset="0"/>
                <a:cs typeface="Arial" panose="020B0604020202020204" pitchFamily="34" charset="0"/>
              </a:rPr>
              <a:t>Giải</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pháp</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phát</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huy</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sức</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mạnh</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toàn</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dân</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tộc</a:t>
            </a:r>
            <a:endParaRPr lang="en-US" dirty="0">
              <a:latin typeface="Arial" panose="020B0604020202020204" pitchFamily="34" charset="0"/>
              <a:ea typeface="Calibri" panose="020F050202020403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EB32003E-7866-43F7-2DF3-3A8B8086B201}"/>
              </a:ext>
            </a:extLst>
          </p:cNvPr>
          <p:cNvSpPr/>
          <p:nvPr/>
        </p:nvSpPr>
        <p:spPr>
          <a:xfrm>
            <a:off x="590848" y="2329306"/>
            <a:ext cx="5223802" cy="3347840"/>
          </a:xfrm>
          <a:prstGeom prst="rect">
            <a:avLst/>
          </a:prstGeom>
          <a:ln>
            <a:solidFill>
              <a:srgbClr val="002060"/>
            </a:solidFill>
          </a:ln>
        </p:spPr>
        <p:txBody>
          <a:bodyPr wrap="square">
            <a:spAutoFit/>
          </a:bodyPr>
          <a:lstStyle/>
          <a:p>
            <a:pPr algn="ctr">
              <a:lnSpc>
                <a:spcPct val="150000"/>
              </a:lnSpc>
            </a:pPr>
            <a:r>
              <a:rPr lang="vi-VN" sz="2400" u="sng" dirty="0">
                <a:latin typeface="Arial" panose="020B0604020202020204" pitchFamily="34" charset="0"/>
                <a:cs typeface="Arial" panose="020B0604020202020204" pitchFamily="34" charset="0"/>
              </a:rPr>
              <a:t>Đối với CCB</a:t>
            </a:r>
          </a:p>
          <a:p>
            <a:pPr algn="just">
              <a:lnSpc>
                <a:spcPct val="150000"/>
              </a:lnSpc>
            </a:pPr>
            <a:r>
              <a:rPr lang="vi-VN" sz="2400" dirty="0">
                <a:latin typeface="Arial" panose="020B0604020202020204" pitchFamily="34" charset="0"/>
                <a:cs typeface="Arial" panose="020B0604020202020204" pitchFamily="34" charset="0"/>
              </a:rPr>
              <a:t>Có cơ chế, chính sách tạo điều kiện, đồng thời động viên cựu chiến binh tích cực tham gia xây dựng và bảo vệ Đảng, Nhà nước, nhân dân và chế độ xã hội chủ nghĩa</a:t>
            </a:r>
            <a:endParaRPr lang="en-US" sz="2400" dirty="0">
              <a:solidFill>
                <a:srgbClr val="00B0F0"/>
              </a:solidFill>
              <a:latin typeface="Arial" panose="020B0604020202020204" pitchFamily="34" charset="0"/>
              <a:ea typeface="Calibri" panose="020F0502020204030204" pitchFamily="34" charset="0"/>
              <a:cs typeface="Arial" panose="020B0604020202020204" pitchFamily="34" charset="0"/>
            </a:endParaRPr>
          </a:p>
        </p:txBody>
      </p:sp>
      <p:sp>
        <p:nvSpPr>
          <p:cNvPr id="13" name="Rectangle 12">
            <a:extLst>
              <a:ext uri="{FF2B5EF4-FFF2-40B4-BE49-F238E27FC236}">
                <a16:creationId xmlns:a16="http://schemas.microsoft.com/office/drawing/2014/main" id="{CAB7EEFC-7C75-9F5F-730C-E77A9380DDCE}"/>
              </a:ext>
            </a:extLst>
          </p:cNvPr>
          <p:cNvSpPr/>
          <p:nvPr/>
        </p:nvSpPr>
        <p:spPr>
          <a:xfrm>
            <a:off x="2403491" y="1740184"/>
            <a:ext cx="1468479" cy="461665"/>
          </a:xfrm>
          <a:prstGeom prst="rect">
            <a:avLst/>
          </a:prstGeom>
        </p:spPr>
        <p:txBody>
          <a:bodyPr wrap="none">
            <a:spAutoFit/>
          </a:bodyPr>
          <a:lstStyle/>
          <a:p>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Thứ</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bảy</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a:t>
            </a:r>
            <a:endParaRPr lang="en-US" sz="2400" b="1" dirty="0">
              <a:solidFill>
                <a:srgbClr val="FF0000"/>
              </a:solidFill>
              <a:latin typeface="Arial" panose="020B0604020202020204" pitchFamily="34" charset="0"/>
              <a:cs typeface="Arial" panose="020B0604020202020204" pitchFamily="34" charset="0"/>
            </a:endParaRPr>
          </a:p>
        </p:txBody>
      </p:sp>
      <p:sp>
        <p:nvSpPr>
          <p:cNvPr id="14" name="Rectangle 13">
            <a:extLst>
              <a:ext uri="{FF2B5EF4-FFF2-40B4-BE49-F238E27FC236}">
                <a16:creationId xmlns:a16="http://schemas.microsoft.com/office/drawing/2014/main" id="{EEE2DFEC-04CC-3AF9-85C6-3BE826EE9779}"/>
              </a:ext>
            </a:extLst>
          </p:cNvPr>
          <p:cNvSpPr/>
          <p:nvPr/>
        </p:nvSpPr>
        <p:spPr>
          <a:xfrm>
            <a:off x="8292586" y="1740185"/>
            <a:ext cx="1497526" cy="461665"/>
          </a:xfrm>
          <a:prstGeom prst="rect">
            <a:avLst/>
          </a:prstGeom>
        </p:spPr>
        <p:txBody>
          <a:bodyPr wrap="none">
            <a:spAutoFit/>
          </a:bodyPr>
          <a:lstStyle/>
          <a:p>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Thứ</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tám</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a:t>
            </a:r>
            <a:endParaRPr lang="en-US" sz="2400" b="1" dirty="0">
              <a:solidFill>
                <a:srgbClr val="FF0000"/>
              </a:solidFill>
              <a:latin typeface="Arial" panose="020B060402020202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C52ED811-7359-2A4E-3F24-42F0B31FD56E}"/>
              </a:ext>
            </a:extLst>
          </p:cNvPr>
          <p:cNvSpPr/>
          <p:nvPr/>
        </p:nvSpPr>
        <p:spPr>
          <a:xfrm>
            <a:off x="6377351" y="2329306"/>
            <a:ext cx="5223801" cy="3347840"/>
          </a:xfrm>
          <a:prstGeom prst="rect">
            <a:avLst/>
          </a:prstGeom>
          <a:ln>
            <a:solidFill>
              <a:srgbClr val="002060"/>
            </a:solidFill>
          </a:ln>
        </p:spPr>
        <p:txBody>
          <a:bodyPr wrap="square">
            <a:spAutoFit/>
          </a:bodyPr>
          <a:lstStyle/>
          <a:p>
            <a:pPr algn="ctr">
              <a:lnSpc>
                <a:spcPct val="150000"/>
              </a:lnSpc>
            </a:pPr>
            <a:r>
              <a:rPr lang="vi-VN" sz="2400" u="sng" dirty="0">
                <a:latin typeface="Arial" panose="020B0604020202020204" pitchFamily="34" charset="0"/>
                <a:cs typeface="Arial" panose="020B0604020202020204" pitchFamily="34" charset="0"/>
              </a:rPr>
              <a:t>Đối với người cao tuổi</a:t>
            </a:r>
          </a:p>
          <a:p>
            <a:pPr algn="just">
              <a:lnSpc>
                <a:spcPct val="150000"/>
              </a:lnSpc>
            </a:pPr>
            <a:r>
              <a:rPr lang="vi-VN" sz="2400" dirty="0">
                <a:latin typeface="Arial" panose="020B0604020202020204" pitchFamily="34" charset="0"/>
                <a:cs typeface="Arial" panose="020B0604020202020204" pitchFamily="34" charset="0"/>
              </a:rPr>
              <a:t>Quan tâm chăm sóc sức khỏe, tạo điều kiện để người cao tuổi hưởng thụ văn hóa, tiếp cận thông tin, sống vui, sống khỏe, sống hạnh phúc</a:t>
            </a:r>
          </a:p>
          <a:p>
            <a:pPr algn="just">
              <a:lnSpc>
                <a:spcPct val="150000"/>
              </a:lnSpc>
            </a:pPr>
            <a:endParaRPr lang="en-US" sz="2400" dirty="0">
              <a:solidFill>
                <a:srgbClr val="D60093"/>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38082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1000"/>
                                        <p:tgtEl>
                                          <p:spTgt spid="14"/>
                                        </p:tgtEl>
                                      </p:cBhvr>
                                    </p:animEffect>
                                    <p:anim calcmode="lin" valueType="num">
                                      <p:cBhvr>
                                        <p:cTn id="19" dur="1000" fill="hold"/>
                                        <p:tgtEl>
                                          <p:spTgt spid="14"/>
                                        </p:tgtEl>
                                        <p:attrNameLst>
                                          <p:attrName>ppt_x</p:attrName>
                                        </p:attrNameLst>
                                      </p:cBhvr>
                                      <p:tavLst>
                                        <p:tav tm="0">
                                          <p:val>
                                            <p:strVal val="#ppt_x"/>
                                          </p:val>
                                        </p:tav>
                                        <p:tav tm="100000">
                                          <p:val>
                                            <p:strVal val="#ppt_x"/>
                                          </p:val>
                                        </p:tav>
                                      </p:tavLst>
                                    </p:anim>
                                    <p:anim calcmode="lin" valueType="num">
                                      <p:cBhvr>
                                        <p:cTn id="20" dur="1000" fill="hold"/>
                                        <p:tgtEl>
                                          <p:spTgt spid="1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1000"/>
                                        <p:tgtEl>
                                          <p:spTgt spid="15"/>
                                        </p:tgtEl>
                                      </p:cBhvr>
                                    </p:animEffect>
                                    <p:anim calcmode="lin" valueType="num">
                                      <p:cBhvr>
                                        <p:cTn id="24" dur="1000" fill="hold"/>
                                        <p:tgtEl>
                                          <p:spTgt spid="15"/>
                                        </p:tgtEl>
                                        <p:attrNameLst>
                                          <p:attrName>ppt_x</p:attrName>
                                        </p:attrNameLst>
                                      </p:cBhvr>
                                      <p:tavLst>
                                        <p:tav tm="0">
                                          <p:val>
                                            <p:strVal val="#ppt_x"/>
                                          </p:val>
                                        </p:tav>
                                        <p:tav tm="100000">
                                          <p:val>
                                            <p:strVal val="#ppt_x"/>
                                          </p:val>
                                        </p:tav>
                                      </p:tavLst>
                                    </p:anim>
                                    <p:anim calcmode="lin" valueType="num">
                                      <p:cBhvr>
                                        <p:cTn id="25"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bldP spid="1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7816148-B2E1-C849-227E-052C6B2A109A}"/>
              </a:ext>
            </a:extLst>
          </p:cNvPr>
          <p:cNvSpPr>
            <a:spLocks noGrp="1"/>
          </p:cNvSpPr>
          <p:nvPr>
            <p:ph type="title"/>
          </p:nvPr>
        </p:nvSpPr>
        <p:spPr>
          <a:xfrm>
            <a:off x="2475914" y="168702"/>
            <a:ext cx="9711898" cy="530884"/>
          </a:xfrm>
          <a:prstGeom prst="rect">
            <a:avLst/>
          </a:prstGeom>
        </p:spPr>
        <p:txBody>
          <a:bodyPr wrap="square">
            <a:spAutoFit/>
          </a:bodyPr>
          <a:lstStyle/>
          <a:p>
            <a:pPr indent="609585">
              <a:lnSpc>
                <a:spcPts val="2667"/>
              </a:lnSpc>
            </a:pPr>
            <a:r>
              <a:rPr lang="en-US" i="1" dirty="0">
                <a:latin typeface="Arial" panose="020B0604020202020204" pitchFamily="34" charset="0"/>
                <a:ea typeface="Times New Roman" panose="02020603050405020304" pitchFamily="18" charset="0"/>
                <a:cs typeface="Arial" panose="020B0604020202020204" pitchFamily="34" charset="0"/>
              </a:rPr>
              <a:t>2.2.2 </a:t>
            </a:r>
            <a:r>
              <a:rPr lang="en-US" i="1" dirty="0" err="1">
                <a:latin typeface="Arial" panose="020B0604020202020204" pitchFamily="34" charset="0"/>
                <a:ea typeface="Times New Roman" panose="02020603050405020304" pitchFamily="18" charset="0"/>
                <a:cs typeface="Arial" panose="020B0604020202020204" pitchFamily="34" charset="0"/>
              </a:rPr>
              <a:t>Giải</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pháp</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phát</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huy</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sức</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mạnh</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toàn</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dân</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tộc</a:t>
            </a:r>
            <a:endParaRPr lang="en-US" dirty="0">
              <a:latin typeface="Arial" panose="020B0604020202020204" pitchFamily="34" charset="0"/>
              <a:ea typeface="Calibri" panose="020F050202020403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EB32003E-7866-43F7-2DF3-3A8B8086B201}"/>
              </a:ext>
            </a:extLst>
          </p:cNvPr>
          <p:cNvSpPr/>
          <p:nvPr/>
        </p:nvSpPr>
        <p:spPr>
          <a:xfrm>
            <a:off x="501748" y="2329306"/>
            <a:ext cx="5312902" cy="3347840"/>
          </a:xfrm>
          <a:prstGeom prst="rect">
            <a:avLst/>
          </a:prstGeom>
          <a:ln>
            <a:solidFill>
              <a:srgbClr val="002060"/>
            </a:solidFill>
          </a:ln>
        </p:spPr>
        <p:txBody>
          <a:bodyPr wrap="square">
            <a:spAutoFit/>
          </a:bodyPr>
          <a:lstStyle/>
          <a:p>
            <a:pPr algn="ctr">
              <a:lnSpc>
                <a:spcPct val="150000"/>
              </a:lnSpc>
            </a:pPr>
            <a:r>
              <a:rPr lang="vi-VN" sz="2400" u="sng" dirty="0">
                <a:latin typeface="Arial" panose="020B0604020202020204" pitchFamily="34" charset="0"/>
                <a:cs typeface="Arial" panose="020B0604020202020204" pitchFamily="34" charset="0"/>
              </a:rPr>
              <a:t>Đối với các dân tộc</a:t>
            </a:r>
          </a:p>
          <a:p>
            <a:pPr algn="just">
              <a:lnSpc>
                <a:spcPct val="150000"/>
              </a:lnSpc>
            </a:pPr>
            <a:r>
              <a:rPr lang="vi-VN" sz="2400" dirty="0">
                <a:latin typeface="Arial" panose="020B0604020202020204" pitchFamily="34" charset="0"/>
                <a:cs typeface="Arial" panose="020B0604020202020204" pitchFamily="34" charset="0"/>
              </a:rPr>
              <a:t>Tiếp tục hoàn thiện các cơ chế, chính sách, bảo đảm các dân tộc bình đẳng, tôn trọng, đoàn kết, giải quyết hài hòa quan hệ giữa các dân tộc</a:t>
            </a:r>
          </a:p>
          <a:p>
            <a:pPr algn="just">
              <a:lnSpc>
                <a:spcPct val="150000"/>
              </a:lnSpc>
            </a:pPr>
            <a:endParaRPr lang="en-US" sz="2400" dirty="0">
              <a:solidFill>
                <a:srgbClr val="00B0F0"/>
              </a:solidFill>
              <a:latin typeface="Arial" panose="020B0604020202020204" pitchFamily="34" charset="0"/>
              <a:ea typeface="Calibri" panose="020F0502020204030204" pitchFamily="34" charset="0"/>
              <a:cs typeface="Arial" panose="020B0604020202020204" pitchFamily="34" charset="0"/>
            </a:endParaRPr>
          </a:p>
        </p:txBody>
      </p:sp>
      <p:sp>
        <p:nvSpPr>
          <p:cNvPr id="13" name="Rectangle 12">
            <a:extLst>
              <a:ext uri="{FF2B5EF4-FFF2-40B4-BE49-F238E27FC236}">
                <a16:creationId xmlns:a16="http://schemas.microsoft.com/office/drawing/2014/main" id="{CAB7EEFC-7C75-9F5F-730C-E77A9380DDCE}"/>
              </a:ext>
            </a:extLst>
          </p:cNvPr>
          <p:cNvSpPr/>
          <p:nvPr/>
        </p:nvSpPr>
        <p:spPr>
          <a:xfrm>
            <a:off x="2367758" y="1740183"/>
            <a:ext cx="1580882" cy="461665"/>
          </a:xfrm>
          <a:prstGeom prst="rect">
            <a:avLst/>
          </a:prstGeom>
        </p:spPr>
        <p:txBody>
          <a:bodyPr wrap="none">
            <a:spAutoFit/>
          </a:bodyPr>
          <a:lstStyle/>
          <a:p>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Thứ</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chín</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a:t>
            </a:r>
            <a:endParaRPr lang="en-US" sz="2400" b="1" dirty="0">
              <a:solidFill>
                <a:srgbClr val="FF0000"/>
              </a:solidFill>
              <a:latin typeface="Arial" panose="020B0604020202020204" pitchFamily="34" charset="0"/>
              <a:cs typeface="Arial" panose="020B0604020202020204" pitchFamily="34" charset="0"/>
            </a:endParaRPr>
          </a:p>
        </p:txBody>
      </p:sp>
      <p:sp>
        <p:nvSpPr>
          <p:cNvPr id="14" name="Rectangle 13">
            <a:extLst>
              <a:ext uri="{FF2B5EF4-FFF2-40B4-BE49-F238E27FC236}">
                <a16:creationId xmlns:a16="http://schemas.microsoft.com/office/drawing/2014/main" id="{EEE2DFEC-04CC-3AF9-85C6-3BE826EE9779}"/>
              </a:ext>
            </a:extLst>
          </p:cNvPr>
          <p:cNvSpPr/>
          <p:nvPr/>
        </p:nvSpPr>
        <p:spPr>
          <a:xfrm>
            <a:off x="8166416" y="1740184"/>
            <a:ext cx="1734770" cy="461665"/>
          </a:xfrm>
          <a:prstGeom prst="rect">
            <a:avLst/>
          </a:prstGeom>
        </p:spPr>
        <p:txBody>
          <a:bodyPr wrap="none">
            <a:spAutoFit/>
          </a:bodyPr>
          <a:lstStyle/>
          <a:p>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Thứ</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mười</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a:t>
            </a:r>
            <a:endParaRPr lang="en-US" sz="2400" b="1" dirty="0">
              <a:solidFill>
                <a:srgbClr val="FF0000"/>
              </a:solidFill>
              <a:latin typeface="Arial" panose="020B060402020202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C52ED811-7359-2A4E-3F24-42F0B31FD56E}"/>
              </a:ext>
            </a:extLst>
          </p:cNvPr>
          <p:cNvSpPr/>
          <p:nvPr/>
        </p:nvSpPr>
        <p:spPr>
          <a:xfrm>
            <a:off x="6377351" y="2329306"/>
            <a:ext cx="5312901" cy="3347840"/>
          </a:xfrm>
          <a:prstGeom prst="rect">
            <a:avLst/>
          </a:prstGeom>
          <a:ln>
            <a:solidFill>
              <a:srgbClr val="002060"/>
            </a:solidFill>
          </a:ln>
        </p:spPr>
        <p:txBody>
          <a:bodyPr wrap="square">
            <a:spAutoFit/>
          </a:bodyPr>
          <a:lstStyle/>
          <a:p>
            <a:pPr algn="ctr">
              <a:lnSpc>
                <a:spcPct val="150000"/>
              </a:lnSpc>
            </a:pPr>
            <a:r>
              <a:rPr lang="vi-VN" sz="2400" u="sng" dirty="0">
                <a:latin typeface="Arial" panose="020B0604020202020204" pitchFamily="34" charset="0"/>
                <a:cs typeface="Arial" panose="020B0604020202020204" pitchFamily="34" charset="0"/>
              </a:rPr>
              <a:t>Về tín ngưỡng, tôn giáo</a:t>
            </a:r>
          </a:p>
          <a:p>
            <a:pPr algn="just">
              <a:lnSpc>
                <a:spcPct val="150000"/>
              </a:lnSpc>
            </a:pPr>
            <a:r>
              <a:rPr lang="vi-VN" sz="2400" dirty="0">
                <a:latin typeface="Arial" panose="020B0604020202020204" pitchFamily="34" charset="0"/>
                <a:cs typeface="Arial" panose="020B0604020202020204" pitchFamily="34" charset="0"/>
              </a:rPr>
              <a:t>thực hiện nhất quán chính sách tôn trọng và bảo đảm quyền tự do tín ngưỡng, theo hoặc không theo một tôn giáo nào, quyền sinh hoạt tôn giáo bình thường theo đúng pháp luật</a:t>
            </a:r>
          </a:p>
        </p:txBody>
      </p:sp>
    </p:spTree>
    <p:extLst>
      <p:ext uri="{BB962C8B-B14F-4D97-AF65-F5344CB8AC3E}">
        <p14:creationId xmlns:p14="http://schemas.microsoft.com/office/powerpoint/2010/main" val="9882104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1000"/>
                                        <p:tgtEl>
                                          <p:spTgt spid="14"/>
                                        </p:tgtEl>
                                      </p:cBhvr>
                                    </p:animEffect>
                                    <p:anim calcmode="lin" valueType="num">
                                      <p:cBhvr>
                                        <p:cTn id="19" dur="1000" fill="hold"/>
                                        <p:tgtEl>
                                          <p:spTgt spid="14"/>
                                        </p:tgtEl>
                                        <p:attrNameLst>
                                          <p:attrName>ppt_x</p:attrName>
                                        </p:attrNameLst>
                                      </p:cBhvr>
                                      <p:tavLst>
                                        <p:tav tm="0">
                                          <p:val>
                                            <p:strVal val="#ppt_x"/>
                                          </p:val>
                                        </p:tav>
                                        <p:tav tm="100000">
                                          <p:val>
                                            <p:strVal val="#ppt_x"/>
                                          </p:val>
                                        </p:tav>
                                      </p:tavLst>
                                    </p:anim>
                                    <p:anim calcmode="lin" valueType="num">
                                      <p:cBhvr>
                                        <p:cTn id="20" dur="1000" fill="hold"/>
                                        <p:tgtEl>
                                          <p:spTgt spid="1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1000"/>
                                        <p:tgtEl>
                                          <p:spTgt spid="15"/>
                                        </p:tgtEl>
                                      </p:cBhvr>
                                    </p:animEffect>
                                    <p:anim calcmode="lin" valueType="num">
                                      <p:cBhvr>
                                        <p:cTn id="24" dur="1000" fill="hold"/>
                                        <p:tgtEl>
                                          <p:spTgt spid="15"/>
                                        </p:tgtEl>
                                        <p:attrNameLst>
                                          <p:attrName>ppt_x</p:attrName>
                                        </p:attrNameLst>
                                      </p:cBhvr>
                                      <p:tavLst>
                                        <p:tav tm="0">
                                          <p:val>
                                            <p:strVal val="#ppt_x"/>
                                          </p:val>
                                        </p:tav>
                                        <p:tav tm="100000">
                                          <p:val>
                                            <p:strVal val="#ppt_x"/>
                                          </p:val>
                                        </p:tav>
                                      </p:tavLst>
                                    </p:anim>
                                    <p:anim calcmode="lin" valueType="num">
                                      <p:cBhvr>
                                        <p:cTn id="25"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bldP spid="1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7816148-B2E1-C849-227E-052C6B2A109A}"/>
              </a:ext>
            </a:extLst>
          </p:cNvPr>
          <p:cNvSpPr>
            <a:spLocks noGrp="1"/>
          </p:cNvSpPr>
          <p:nvPr>
            <p:ph type="title"/>
          </p:nvPr>
        </p:nvSpPr>
        <p:spPr>
          <a:xfrm>
            <a:off x="2475914" y="168702"/>
            <a:ext cx="9711898" cy="530884"/>
          </a:xfrm>
          <a:prstGeom prst="rect">
            <a:avLst/>
          </a:prstGeom>
        </p:spPr>
        <p:txBody>
          <a:bodyPr wrap="square">
            <a:spAutoFit/>
          </a:bodyPr>
          <a:lstStyle/>
          <a:p>
            <a:pPr indent="609585">
              <a:lnSpc>
                <a:spcPts val="2667"/>
              </a:lnSpc>
            </a:pPr>
            <a:r>
              <a:rPr lang="en-US" i="1" dirty="0">
                <a:latin typeface="Arial" panose="020B0604020202020204" pitchFamily="34" charset="0"/>
                <a:ea typeface="Times New Roman" panose="02020603050405020304" pitchFamily="18" charset="0"/>
                <a:cs typeface="Arial" panose="020B0604020202020204" pitchFamily="34" charset="0"/>
              </a:rPr>
              <a:t>2.2.2 </a:t>
            </a:r>
            <a:r>
              <a:rPr lang="en-US" i="1" dirty="0" err="1">
                <a:latin typeface="Arial" panose="020B0604020202020204" pitchFamily="34" charset="0"/>
                <a:ea typeface="Times New Roman" panose="02020603050405020304" pitchFamily="18" charset="0"/>
                <a:cs typeface="Arial" panose="020B0604020202020204" pitchFamily="34" charset="0"/>
              </a:rPr>
              <a:t>Giải</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pháp</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phát</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huy</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sức</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mạnh</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toàn</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dân</a:t>
            </a:r>
            <a:r>
              <a:rPr lang="en-US" i="1" dirty="0">
                <a:latin typeface="Arial" panose="020B0604020202020204" pitchFamily="34" charset="0"/>
                <a:ea typeface="Times New Roman" panose="02020603050405020304" pitchFamily="18" charset="0"/>
                <a:cs typeface="Arial" panose="020B0604020202020204" pitchFamily="34" charset="0"/>
              </a:rPr>
              <a:t> </a:t>
            </a:r>
            <a:r>
              <a:rPr lang="en-US" i="1" dirty="0" err="1">
                <a:latin typeface="Arial" panose="020B0604020202020204" pitchFamily="34" charset="0"/>
                <a:ea typeface="Times New Roman" panose="02020603050405020304" pitchFamily="18" charset="0"/>
                <a:cs typeface="Arial" panose="020B0604020202020204" pitchFamily="34" charset="0"/>
              </a:rPr>
              <a:t>tộc</a:t>
            </a:r>
            <a:endParaRPr lang="en-US" dirty="0">
              <a:latin typeface="Arial" panose="020B0604020202020204" pitchFamily="34" charset="0"/>
              <a:ea typeface="Calibri" panose="020F050202020403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EB32003E-7866-43F7-2DF3-3A8B8086B201}"/>
              </a:ext>
            </a:extLst>
          </p:cNvPr>
          <p:cNvSpPr/>
          <p:nvPr/>
        </p:nvSpPr>
        <p:spPr>
          <a:xfrm>
            <a:off x="501748" y="2005748"/>
            <a:ext cx="5312902" cy="3901837"/>
          </a:xfrm>
          <a:prstGeom prst="rect">
            <a:avLst/>
          </a:prstGeom>
          <a:ln>
            <a:solidFill>
              <a:srgbClr val="002060"/>
            </a:solidFill>
          </a:ln>
        </p:spPr>
        <p:txBody>
          <a:bodyPr wrap="square">
            <a:spAutoFit/>
          </a:bodyPr>
          <a:lstStyle/>
          <a:p>
            <a:pPr algn="ctr">
              <a:lnSpc>
                <a:spcPct val="150000"/>
              </a:lnSpc>
            </a:pPr>
            <a:r>
              <a:rPr lang="vi-VN" sz="2400" u="sng" dirty="0">
                <a:latin typeface="Arial" panose="020B0604020202020204" pitchFamily="34" charset="0"/>
                <a:cs typeface="Arial" panose="020B0604020202020204" pitchFamily="34" charset="0"/>
              </a:rPr>
              <a:t>Đối với người Việt Nam ở nước ngoài</a:t>
            </a:r>
          </a:p>
          <a:p>
            <a:pPr algn="just">
              <a:lnSpc>
                <a:spcPct val="150000"/>
              </a:lnSpc>
            </a:pPr>
            <a:r>
              <a:rPr lang="vi-VN" sz="2400" dirty="0">
                <a:latin typeface="Arial" panose="020B0604020202020204" pitchFamily="34" charset="0"/>
                <a:cs typeface="Arial" panose="020B0604020202020204" pitchFamily="34" charset="0"/>
              </a:rPr>
              <a:t>Hỗ trợ, giúp đỡ đồng bào định cư ở nước ngoài ổn định cuộc sống, phát triển kinh tế, góp phần tăng cường hợp tác, hữu nghị giữa nhân dân ta với nhân dân các nước</a:t>
            </a:r>
            <a:endParaRPr lang="en-US" sz="2400" dirty="0">
              <a:latin typeface="Arial" panose="020B0604020202020204" pitchFamily="34" charset="0"/>
              <a:cs typeface="Arial" panose="020B0604020202020204" pitchFamily="34" charset="0"/>
            </a:endParaRPr>
          </a:p>
          <a:p>
            <a:pPr algn="just">
              <a:lnSpc>
                <a:spcPct val="150000"/>
              </a:lnSpc>
            </a:pPr>
            <a:endParaRPr lang="en-US" sz="2400" dirty="0">
              <a:solidFill>
                <a:srgbClr val="00B0F0"/>
              </a:solidFill>
              <a:latin typeface="Arial" panose="020B0604020202020204" pitchFamily="34" charset="0"/>
              <a:ea typeface="Calibri" panose="020F0502020204030204" pitchFamily="34" charset="0"/>
              <a:cs typeface="Arial" panose="020B0604020202020204" pitchFamily="34" charset="0"/>
            </a:endParaRPr>
          </a:p>
        </p:txBody>
      </p:sp>
      <p:sp>
        <p:nvSpPr>
          <p:cNvPr id="13" name="Rectangle 12">
            <a:extLst>
              <a:ext uri="{FF2B5EF4-FFF2-40B4-BE49-F238E27FC236}">
                <a16:creationId xmlns:a16="http://schemas.microsoft.com/office/drawing/2014/main" id="{CAB7EEFC-7C75-9F5F-730C-E77A9380DDCE}"/>
              </a:ext>
            </a:extLst>
          </p:cNvPr>
          <p:cNvSpPr/>
          <p:nvPr/>
        </p:nvSpPr>
        <p:spPr>
          <a:xfrm>
            <a:off x="1966206" y="1416626"/>
            <a:ext cx="2383986" cy="461665"/>
          </a:xfrm>
          <a:prstGeom prst="rect">
            <a:avLst/>
          </a:prstGeom>
        </p:spPr>
        <p:txBody>
          <a:bodyPr wrap="none">
            <a:spAutoFit/>
          </a:bodyPr>
          <a:lstStyle/>
          <a:p>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Thứ</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mười</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một</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a:t>
            </a:r>
            <a:endParaRPr lang="en-US" sz="2400" b="1" dirty="0">
              <a:solidFill>
                <a:srgbClr val="FF0000"/>
              </a:solidFill>
              <a:latin typeface="Arial" panose="020B0604020202020204" pitchFamily="34" charset="0"/>
              <a:cs typeface="Arial" panose="020B0604020202020204" pitchFamily="34" charset="0"/>
            </a:endParaRPr>
          </a:p>
        </p:txBody>
      </p:sp>
      <p:sp>
        <p:nvSpPr>
          <p:cNvPr id="14" name="Rectangle 13">
            <a:extLst>
              <a:ext uri="{FF2B5EF4-FFF2-40B4-BE49-F238E27FC236}">
                <a16:creationId xmlns:a16="http://schemas.microsoft.com/office/drawing/2014/main" id="{EEE2DFEC-04CC-3AF9-85C6-3BE826EE9779}"/>
              </a:ext>
            </a:extLst>
          </p:cNvPr>
          <p:cNvSpPr/>
          <p:nvPr/>
        </p:nvSpPr>
        <p:spPr>
          <a:xfrm>
            <a:off x="7901920" y="1416625"/>
            <a:ext cx="2263761" cy="461665"/>
          </a:xfrm>
          <a:prstGeom prst="rect">
            <a:avLst/>
          </a:prstGeom>
        </p:spPr>
        <p:txBody>
          <a:bodyPr wrap="none">
            <a:spAutoFit/>
          </a:bodyPr>
          <a:lstStyle/>
          <a:p>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Thứ</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mười</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r>
              <a:rPr lang="en-US" sz="2400" b="1" i="1" dirty="0" err="1">
                <a:solidFill>
                  <a:srgbClr val="FF0000"/>
                </a:solidFill>
                <a:latin typeface="Arial" panose="020B0604020202020204" pitchFamily="34" charset="0"/>
                <a:ea typeface="Times New Roman" panose="02020603050405020304" pitchFamily="18" charset="0"/>
                <a:cs typeface="Arial" panose="020B0604020202020204" pitchFamily="34" charset="0"/>
              </a:rPr>
              <a:t>hai</a:t>
            </a:r>
            <a:r>
              <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a:t>
            </a:r>
            <a:endParaRPr lang="en-US" sz="2400" b="1" dirty="0">
              <a:solidFill>
                <a:srgbClr val="FF0000"/>
              </a:solidFill>
              <a:latin typeface="Arial" panose="020B060402020202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C52ED811-7359-2A4E-3F24-42F0B31FD56E}"/>
              </a:ext>
            </a:extLst>
          </p:cNvPr>
          <p:cNvSpPr/>
          <p:nvPr/>
        </p:nvSpPr>
        <p:spPr>
          <a:xfrm>
            <a:off x="6377351" y="2005748"/>
            <a:ext cx="5312901" cy="3901837"/>
          </a:xfrm>
          <a:prstGeom prst="rect">
            <a:avLst/>
          </a:prstGeom>
          <a:ln>
            <a:solidFill>
              <a:srgbClr val="002060"/>
            </a:solidFill>
          </a:ln>
        </p:spPr>
        <p:txBody>
          <a:bodyPr wrap="square">
            <a:spAutoFit/>
          </a:bodyPr>
          <a:lstStyle/>
          <a:p>
            <a:pPr algn="ctr">
              <a:lnSpc>
                <a:spcPct val="150000"/>
              </a:lnSpc>
            </a:pPr>
            <a:r>
              <a:rPr lang="vi-VN" sz="2400" u="sng" dirty="0">
                <a:latin typeface="Arial" panose="020B0604020202020204" pitchFamily="34" charset="0"/>
                <a:cs typeface="Arial" panose="020B0604020202020204" pitchFamily="34" charset="0"/>
              </a:rPr>
              <a:t>Đối với Mặt trận Tổ quốc và các đoàn thể nhân dân</a:t>
            </a:r>
          </a:p>
          <a:p>
            <a:pPr algn="just">
              <a:lnSpc>
                <a:spcPct val="150000"/>
              </a:lnSpc>
            </a:pPr>
            <a:r>
              <a:rPr lang="vi-VN" sz="2400" dirty="0">
                <a:latin typeface="Arial" panose="020B0604020202020204" pitchFamily="34" charset="0"/>
                <a:cs typeface="Arial" panose="020B0604020202020204" pitchFamily="34" charset="0"/>
              </a:rPr>
              <a:t>Tiếp tục tăng cường củng cố tổ chức, nâng cao chất lượng đội ngũ cán bộ, đổi mới nội dung, phương thức hoạt động của Mặt trận Tổ quốc và các đoàn thể nhân dân. </a:t>
            </a:r>
          </a:p>
        </p:txBody>
      </p:sp>
    </p:spTree>
    <p:extLst>
      <p:ext uri="{BB962C8B-B14F-4D97-AF65-F5344CB8AC3E}">
        <p14:creationId xmlns:p14="http://schemas.microsoft.com/office/powerpoint/2010/main" val="17130980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1000"/>
                                        <p:tgtEl>
                                          <p:spTgt spid="14"/>
                                        </p:tgtEl>
                                      </p:cBhvr>
                                    </p:animEffect>
                                    <p:anim calcmode="lin" valueType="num">
                                      <p:cBhvr>
                                        <p:cTn id="19" dur="1000" fill="hold"/>
                                        <p:tgtEl>
                                          <p:spTgt spid="14"/>
                                        </p:tgtEl>
                                        <p:attrNameLst>
                                          <p:attrName>ppt_x</p:attrName>
                                        </p:attrNameLst>
                                      </p:cBhvr>
                                      <p:tavLst>
                                        <p:tav tm="0">
                                          <p:val>
                                            <p:strVal val="#ppt_x"/>
                                          </p:val>
                                        </p:tav>
                                        <p:tav tm="100000">
                                          <p:val>
                                            <p:strVal val="#ppt_x"/>
                                          </p:val>
                                        </p:tav>
                                      </p:tavLst>
                                    </p:anim>
                                    <p:anim calcmode="lin" valueType="num">
                                      <p:cBhvr>
                                        <p:cTn id="20" dur="1000" fill="hold"/>
                                        <p:tgtEl>
                                          <p:spTgt spid="1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1000"/>
                                        <p:tgtEl>
                                          <p:spTgt spid="15"/>
                                        </p:tgtEl>
                                      </p:cBhvr>
                                    </p:animEffect>
                                    <p:anim calcmode="lin" valueType="num">
                                      <p:cBhvr>
                                        <p:cTn id="24" dur="1000" fill="hold"/>
                                        <p:tgtEl>
                                          <p:spTgt spid="15"/>
                                        </p:tgtEl>
                                        <p:attrNameLst>
                                          <p:attrName>ppt_x</p:attrName>
                                        </p:attrNameLst>
                                      </p:cBhvr>
                                      <p:tavLst>
                                        <p:tav tm="0">
                                          <p:val>
                                            <p:strVal val="#ppt_x"/>
                                          </p:val>
                                        </p:tav>
                                        <p:tav tm="100000">
                                          <p:val>
                                            <p:strVal val="#ppt_x"/>
                                          </p:val>
                                        </p:tav>
                                      </p:tavLst>
                                    </p:anim>
                                    <p:anim calcmode="lin" valueType="num">
                                      <p:cBhvr>
                                        <p:cTn id="25"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bldP spid="15"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10"/>
  <p:tag name="MMPROD_UIDATA" val="&lt;database version=&quot;11.0&quot;&gt;&lt;object type=&quot;1&quot; unique_id=&quot;10001&quot;&gt;&lt;object type=&quot;2&quot; unique_id=&quot;16611&quot;&gt;&lt;object type=&quot;3&quot; unique_id=&quot;19251&quot;&gt;&lt;property id=&quot;20148&quot; value=&quot;5&quot;/&gt;&lt;property id=&quot;20300&quot; value=&quot;Slide 1&quot;/&gt;&lt;property id=&quot;20307&quot; value=&quot;309&quot;/&gt;&lt;/object&gt;&lt;object type=&quot;3&quot; unique_id=&quot;19252&quot;&gt;&lt;property id=&quot;20148&quot; value=&quot;5&quot;/&gt;&lt;property id=&quot;20300&quot; value=&quot;Slide 2 - &amp;quot;MỤC TIÊU CỦA BÀI HỌC&amp;quot;&quot;/&gt;&lt;property id=&quot;20307&quot; value=&quot;308&quot;/&gt;&lt;/object&gt;&lt;object type=&quot;3&quot; unique_id=&quot;19253&quot;&gt;&lt;property id=&quot;20148&quot; value=&quot;5&quot;/&gt;&lt;property id=&quot;20300&quot; value=&quot;Slide 3 - &amp;quot;NỘI DUNG&amp;quot;&quot;/&gt;&lt;property id=&quot;20307&quot; value=&quot;280&quot;/&gt;&lt;/object&gt;&lt;object type=&quot;3&quot; unique_id=&quot;19254&quot;&gt;&lt;property id=&quot;20148&quot; value=&quot;5&quot;/&gt;&lt;property id=&quot;20300&quot; value=&quot;Slide 4 - &amp;quot;1.1 Cơ sở lý luận của đường lối, chính sách đại đoàn kết         toàn dân tộc trong xây dựng và bảo vệ Tổ quốc&amp;quot;&quot;/&gt;&lt;property id=&quot;20307&quot; value=&quot;281&quot;/&gt;&lt;/object&gt;&lt;object type=&quot;3&quot; unique_id=&quot;19255&quot;&gt;&lt;property id=&quot;20148&quot; value=&quot;5&quot;/&gt;&lt;property id=&quot;20300&quot; value=&quot;Slide 5 - &amp;quot; Quan điểm của chủ nghĩa Mác - Lênin về đoàn kết dân tộc trong cách mạng xã hội chủ nghĩa&amp;quot;&quot;/&gt;&lt;property id=&quot;20307&quot; value=&quot;282&quot;/&gt;&lt;/object&gt;&lt;object type=&quot;3&quot; unique_id=&quot;19256&quot;&gt;&lt;property id=&quot;20148&quot; value=&quot;5&quot;/&gt;&lt;property id=&quot;20300&quot; value=&quot;Slide 6 - &amp;quot;Tư tưởng Hồ Chí Minh về đại đoàn kết dân tộc trong sự nghiệp cách mạng &amp;quot;&quot;/&gt;&lt;property id=&quot;20307&quot; value=&quot;283&quot;/&gt;&lt;/object&gt;&lt;object type=&quot;3&quot; unique_id=&quot;19257&quot;&gt;&lt;property id=&quot;20148&quot; value=&quot;5&quot;/&gt;&lt;property id=&quot;20300&quot; value=&quot;Slide 7&quot;/&gt;&lt;property id=&quot;20307&quot; value=&quot;306&quot;/&gt;&lt;/object&gt;&lt;object type=&quot;3&quot; unique_id=&quot;19258&quot;&gt;&lt;property id=&quot;20148&quot; value=&quot;5&quot;/&gt;&lt;property id=&quot;20300&quot; value=&quot;Slide 8&quot;/&gt;&lt;property id=&quot;20307&quot; value=&quot;284&quot;/&gt;&lt;/object&gt;&lt;object type=&quot;3&quot; unique_id=&quot;19259&quot;&gt;&lt;property id=&quot;20148&quot; value=&quot;5&quot;/&gt;&lt;property id=&quot;20300&quot; value=&quot;Slide 9 - &amp;quot;1.2 Cơ sở thực tiễn của đường lối, chính sách đại đoàn kết toàn dân tộc trong xây dựng và bảo vệ Tổ quốc&amp;quot;&quot;/&gt;&lt;property id=&quot;20307&quot; value=&quot;285&quot;/&gt;&lt;/object&gt;&lt;object type=&quot;3&quot; unique_id=&quot;19260&quot;&gt;&lt;property id=&quot;20148&quot; value=&quot;5&quot;/&gt;&lt;property id=&quot;20300&quot; value=&quot;Slide 10 - &amp;quot;1.2 Cơ sở thực tiễn của đường lối, chính sách đại đoàn kết toàn dân tộc trong xây dựng và bảo vệ Tổ quốc&amp;quot;&quot;/&gt;&lt;property id=&quot;20307&quot; value=&quot;286&quot;/&gt;&lt;/object&gt;&lt;object type=&quot;3&quot; unique_id=&quot;19261&quot;&gt;&lt;property id=&quot;20148&quot; value=&quot;5&quot;/&gt;&lt;property id=&quot;20300&quot; value=&quot;Slide 11 - &amp;quot;1.2 Cơ sở thực tiễn của đường lối, chính sách đại đoàn kết toàn dân tộc trong xây dựng và bảo vệ Tổ quốc&amp;quot;&quot;/&gt;&lt;property id=&quot;20307&quot; value=&quot;287&quot;/&gt;&lt;/object&gt;&lt;object type=&quot;3&quot; unique_id=&quot;19262&quot;&gt;&lt;property id=&quot;20148&quot; value=&quot;5&quot;/&gt;&lt;property id=&quot;20300&quot; value=&quot;Slide 12 - &amp;quot;1.2 Cơ sở thực tiễn của đường lối, chính sách đại đoàn kết toàn dân tộc trong xây dựng và bảo vệ Tổ quốc&amp;quot;&quot;/&gt;&lt;property id=&quot;20307&quot; value=&quot;288&quot;/&gt;&lt;/object&gt;&lt;object type=&quot;3&quot; unique_id=&quot;19263&quot;&gt;&lt;property id=&quot;20148&quot; value=&quot;5&quot;/&gt;&lt;property id=&quot;20300&quot; value=&quot;Slide 13 - &amp;quot;1.2 Cơ sở thực tiễn của đường lối, chính sách đại đoàn kết toàn dân tộc trong xây dựng và bảo vệ Tổ quốc&amp;quot;&quot;/&gt;&lt;property id=&quot;20307&quot; value=&quot;289&quot;/&gt;&lt;/object&gt;&lt;object type=&quot;3&quot; unique_id=&quot;19264&quot;&gt;&lt;property id=&quot;20148&quot; value=&quot;5&quot;/&gt;&lt;property id=&quot;20300&quot; value=&quot;Slide 14 - &amp;quot;1.2 Cơ sở thực tiễn của đường lối, chính sách đại đoàn kết toàn dân tộc trong xây dựng và bảo vệ Tổ quốc&amp;quot;&quot;/&gt;&lt;property id=&quot;20307&quot; value=&quot;290&quot;/&gt;&lt;/object&gt;&lt;object type=&quot;3&quot; unique_id=&quot;19265&quot;&gt;&lt;property id=&quot;20148&quot; value=&quot;5&quot;/&gt;&lt;property id=&quot;20300&quot; value=&quot;Slide 15 - &amp;quot;2. Quan điểm và phương hướng của Đảng về phát huy sức mạnh đại đoàn kết toàn dân tộc trong xây dựng và bảo vệ Tổ q&quot;/&gt;&lt;property id=&quot;20307&quot; value=&quot;291&quot;/&gt;&lt;/object&gt;&lt;object type=&quot;3&quot; unique_id=&quot;19266&quot;&gt;&lt;property id=&quot;20148&quot; value=&quot;5&quot;/&gt;&lt;property id=&quot;20300&quot; value=&quot;Slide 16 - &amp;quot;2.1 Quan điểm của Đảng về đại đoàn kết toàn dân tộc trong xây dựng và bảo vệ Tổ quốc&amp;quot;&quot;/&gt;&lt;property id=&quot;20307&quot; value=&quot;292&quot;/&gt;&lt;/object&gt;&lt;object type=&quot;3&quot; unique_id=&quot;19267&quot;&gt;&lt;property id=&quot;20148&quot; value=&quot;5&quot;/&gt;&lt;property id=&quot;20300&quot; value=&quot;Slide 17 - &amp;quot;2.1 Quan điểm của Đảng về đại đoàn kết toàn dân tộc trong xây dựng và bảo vệ Tổ quốc&amp;quot;&quot;/&gt;&lt;property id=&quot;20307&quot; value=&quot;293&quot;/&gt;&lt;/object&gt;&lt;object type=&quot;3&quot; unique_id=&quot;19268&quot;&gt;&lt;property id=&quot;20148&quot; value=&quot;5&quot;/&gt;&lt;property id=&quot;20300&quot; value=&quot;Slide 18&quot;/&gt;&lt;property id=&quot;20307&quot; value=&quot;294&quot;/&gt;&lt;/object&gt;&lt;object type=&quot;3&quot; unique_id=&quot;19269&quot;&gt;&lt;property id=&quot;20148&quot; value=&quot;5&quot;/&gt;&lt;property id=&quot;20300&quot; value=&quot;Slide 19&quot;/&gt;&lt;property id=&quot;20307&quot; value=&quot;295&quot;/&gt;&lt;/object&gt;&lt;object type=&quot;3&quot; unique_id=&quot;19270&quot;&gt;&lt;property id=&quot;20148&quot; value=&quot;5&quot;/&gt;&lt;property id=&quot;20300&quot; value=&quot;Slide 20&quot;/&gt;&lt;property id=&quot;20307&quot; value=&quot;296&quot;/&gt;&lt;/object&gt;&lt;object type=&quot;3&quot; unique_id=&quot;19271&quot;&gt;&lt;property id=&quot;20148&quot; value=&quot;5&quot;/&gt;&lt;property id=&quot;20300&quot; value=&quot;Slide 21 - &amp;quot;2.2  Phương hướng và giải pháp phát huy sức mạnh đại đoàn kết dân tộc trong xây dựng và bảo vệ Tổ quốc&amp;quot;&quot;/&gt;&lt;property id=&quot;20307&quot; value=&quot;297&quot;/&gt;&lt;/object&gt;&lt;object type=&quot;3&quot; unique_id=&quot;19272&quot;&gt;&lt;property id=&quot;20148&quot; value=&quot;5&quot;/&gt;&lt;property id=&quot;20300&quot; value=&quot;Slide 22 - &amp;quot;2.2.1 Phương hướng phát huy sức mạnh toàn dân tộc&amp;quot;&quot;/&gt;&lt;property id=&quot;20307&quot; value=&quot;298&quot;/&gt;&lt;/object&gt;&lt;object type=&quot;3&quot; unique_id=&quot;19273&quot;&gt;&lt;property id=&quot;20148&quot; value=&quot;5&quot;/&gt;&lt;property id=&quot;20300&quot; value=&quot;Slide 23 - &amp;quot;2.2.1 Phương hướng phát huy sức mạnh toàn dân tộc&amp;quot;&quot;/&gt;&lt;property id=&quot;20307&quot; value=&quot;299&quot;/&gt;&lt;/object&gt;&lt;object type=&quot;3&quot; unique_id=&quot;19274&quot;&gt;&lt;property id=&quot;20148&quot; value=&quot;5&quot;/&gt;&lt;property id=&quot;20300&quot; value=&quot;Slide 24 - &amp;quot;2.2.2 Giải pháp phát huy sức mạnh toàn dân tộc&amp;quot;&quot;/&gt;&lt;property id=&quot;20307&quot; value=&quot;300&quot;/&gt;&lt;/object&gt;&lt;object type=&quot;3&quot; unique_id=&quot;19275&quot;&gt;&lt;property id=&quot;20148&quot; value=&quot;5&quot;/&gt;&lt;property id=&quot;20300&quot; value=&quot;Slide 25 - &amp;quot;2.2.2 Giải pháp phát huy sức mạnh toàn dân tộc&amp;quot;&quot;/&gt;&lt;property id=&quot;20307&quot; value=&quot;310&quot;/&gt;&lt;/object&gt;&lt;object type=&quot;3&quot; unique_id=&quot;19276&quot;&gt;&lt;property id=&quot;20148&quot; value=&quot;5&quot;/&gt;&lt;property id=&quot;20300&quot; value=&quot;Slide 26 - &amp;quot;2.2.2 Giải pháp phát huy sức mạnh toàn dân tộc&amp;quot;&quot;/&gt;&lt;property id=&quot;20307&quot; value=&quot;312&quot;/&gt;&lt;/object&gt;&lt;object type=&quot;3&quot; unique_id=&quot;19277&quot;&gt;&lt;property id=&quot;20148&quot; value=&quot;5&quot;/&gt;&lt;property id=&quot;20300&quot; value=&quot;Slide 27 - &amp;quot;2.2.2 Giải pháp phát huy sức mạnh toàn dân tộc&amp;quot;&quot;/&gt;&lt;property id=&quot;20307&quot; value=&quot;313&quot;/&gt;&lt;/object&gt;&lt;object type=&quot;3&quot; unique_id=&quot;19278&quot;&gt;&lt;property id=&quot;20148&quot; value=&quot;5&quot;/&gt;&lt;property id=&quot;20300&quot; value=&quot;Slide 28 - &amp;quot;2.2.2 Giải pháp phát huy sức mạnh toàn dân tộc&amp;quot;&quot;/&gt;&lt;property id=&quot;20307&quot; value=&quot;314&quot;/&gt;&lt;/object&gt;&lt;object type=&quot;3&quot; unique_id=&quot;19279&quot;&gt;&lt;property id=&quot;20148&quot; value=&quot;5&quot;/&gt;&lt;property id=&quot;20300&quot; value=&quot;Slide 29 - &amp;quot;2.2.2 Giải pháp phát huy sức mạnh toàn dân tộc&amp;quot;&quot;/&gt;&lt;property id=&quot;20307&quot; value=&quot;315&quot;/&gt;&lt;/object&gt;&lt;/object&gt;&lt;object type=&quot;8&quot; unique_id=&quot;16617&quot;&gt;&lt;/object&gt;&lt;/object&gt;&lt;/database&gt;"/>
  <p:tag name="SECTOMILLISECCONVERTED" val="1"/>
</p:tagLst>
</file>

<file path=ppt/theme/theme1.xml><?xml version="1.0" encoding="utf-8"?>
<a:theme xmlns:a="http://schemas.openxmlformats.org/drawingml/2006/main" name="Office Theme">
  <a:themeElements>
    <a:clrScheme name="Custom 17">
      <a:dk1>
        <a:sysClr val="windowText" lastClr="000000"/>
      </a:dk1>
      <a:lt1>
        <a:sysClr val="window" lastClr="FFFFFF"/>
      </a:lt1>
      <a:dk2>
        <a:srgbClr val="44546A"/>
      </a:dk2>
      <a:lt2>
        <a:srgbClr val="C00000"/>
      </a:lt2>
      <a:accent1>
        <a:srgbClr val="9B1320"/>
      </a:accent1>
      <a:accent2>
        <a:srgbClr val="2A6BB0"/>
      </a:accent2>
      <a:accent3>
        <a:srgbClr val="9B1320"/>
      </a:accent3>
      <a:accent4>
        <a:srgbClr val="2A6BB0"/>
      </a:accent4>
      <a:accent5>
        <a:srgbClr val="9B1320"/>
      </a:accent5>
      <a:accent6>
        <a:srgbClr val="2A6BB0"/>
      </a:accent6>
      <a:hlink>
        <a:srgbClr val="C00000"/>
      </a:hlink>
      <a:folHlink>
        <a:srgbClr val="44546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ver and End Slide Master">
  <a:themeElements>
    <a:clrScheme name="ALLPPT-STEAM">
      <a:dk1>
        <a:sysClr val="windowText" lastClr="000000"/>
      </a:dk1>
      <a:lt1>
        <a:sysClr val="window" lastClr="FFFFFF"/>
      </a:lt1>
      <a:dk2>
        <a:srgbClr val="44546A"/>
      </a:dk2>
      <a:lt2>
        <a:srgbClr val="E7E6E6"/>
      </a:lt2>
      <a:accent1>
        <a:srgbClr val="E61358"/>
      </a:accent1>
      <a:accent2>
        <a:srgbClr val="ED7D1F"/>
      </a:accent2>
      <a:accent3>
        <a:srgbClr val="A0C82F"/>
      </a:accent3>
      <a:accent4>
        <a:srgbClr val="32B5D3"/>
      </a:accent4>
      <a:accent5>
        <a:srgbClr val="B44B97"/>
      </a:accent5>
      <a:accent6>
        <a:srgbClr val="435E71"/>
      </a:accent6>
      <a:hlink>
        <a:srgbClr val="0563C1"/>
      </a:hlink>
      <a:folHlink>
        <a:srgbClr val="954F72"/>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5870</TotalTime>
  <Words>2607</Words>
  <Application>Microsoft Office PowerPoint</Application>
  <PresentationFormat>Widescreen</PresentationFormat>
  <Paragraphs>124</Paragraphs>
  <Slides>29</Slides>
  <Notes>15</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29</vt:i4>
      </vt:variant>
    </vt:vector>
  </HeadingPairs>
  <TitlesOfParts>
    <vt:vector size="34" baseType="lpstr">
      <vt:lpstr>Arial</vt:lpstr>
      <vt:lpstr>Arial </vt:lpstr>
      <vt:lpstr>Wingdings</vt:lpstr>
      <vt:lpstr>Office Theme</vt:lpstr>
      <vt:lpstr>Cover and End Slide Master</vt:lpstr>
      <vt:lpstr>PowerPoint Presentation</vt:lpstr>
      <vt:lpstr>MỤC TIÊU CỦA BÀI HỌC</vt:lpstr>
      <vt:lpstr>NỘI DUNG</vt:lpstr>
      <vt:lpstr>1.1 Cơ sở lý luận của đường lối, chính sách đại đoàn kết         toàn dân tộc trong xây dựng và bảo vệ Tổ quốc</vt:lpstr>
      <vt:lpstr> Quan điểm của chủ nghĩa Mác - Lênin về đoàn kết dân tộc trong cách mạng xã hội chủ nghĩa</vt:lpstr>
      <vt:lpstr>Tư tưởng Hồ Chí Minh về đại đoàn kết dân tộc trong sự nghiệp cách mạng </vt:lpstr>
      <vt:lpstr>PowerPoint Presentation</vt:lpstr>
      <vt:lpstr>PowerPoint Presentation</vt:lpstr>
      <vt:lpstr>1.2 Cơ sở thực tiễn của đường lối, chính sách đại đoàn kết toàn dân tộc trong xây dựng và bảo vệ Tổ quốc</vt:lpstr>
      <vt:lpstr>1.2 Cơ sở thực tiễn của đường lối, chính sách đại đoàn kết toàn dân tộc trong xây dựng và bảo vệ Tổ quốc</vt:lpstr>
      <vt:lpstr>1.2 Cơ sở thực tiễn của đường lối, chính sách đại đoàn kết toàn dân tộc trong xây dựng và bảo vệ Tổ quốc</vt:lpstr>
      <vt:lpstr>1.2 Cơ sở thực tiễn của đường lối, chính sách đại đoàn kết toàn dân tộc trong xây dựng và bảo vệ Tổ quốc</vt:lpstr>
      <vt:lpstr>1.2 Cơ sở thực tiễn của đường lối, chính sách đại đoàn kết toàn dân tộc trong xây dựng và bảo vệ Tổ quốc</vt:lpstr>
      <vt:lpstr>1.2 Cơ sở thực tiễn của đường lối, chính sách đại đoàn kết toàn dân tộc trong xây dựng và bảo vệ Tổ quốc</vt:lpstr>
      <vt:lpstr>2. Quan điểm và phương hướng của Đảng về phát huy sức mạnh đại đoàn kết toàn dân tộc trong xây dựng và bảo vệ Tổ quốc</vt:lpstr>
      <vt:lpstr>2.1 Quan điểm của Đảng về đại đoàn kết toàn dân tộc trong xây dựng và bảo vệ Tổ quốc</vt:lpstr>
      <vt:lpstr>2.1 Quan điểm của Đảng về đại đoàn kết toàn dân tộc trong xây dựng và bảo vệ Tổ quốc</vt:lpstr>
      <vt:lpstr>PowerPoint Presentation</vt:lpstr>
      <vt:lpstr>PowerPoint Presentation</vt:lpstr>
      <vt:lpstr>PowerPoint Presentation</vt:lpstr>
      <vt:lpstr>2.2  Phương hướng và giải pháp phát huy sức mạnh đại đoàn kết dân tộc trong xây dựng và bảo vệ Tổ quốc</vt:lpstr>
      <vt:lpstr>2.2.1 Phương hướng phát huy sức mạnh toàn dân tộc</vt:lpstr>
      <vt:lpstr>2.2.1 Phương hướng phát huy sức mạnh toàn dân tộc</vt:lpstr>
      <vt:lpstr>2.2.2 Giải pháp phát huy sức mạnh toàn dân tộc</vt:lpstr>
      <vt:lpstr>2.2.2 Giải pháp phát huy sức mạnh toàn dân tộc</vt:lpstr>
      <vt:lpstr>2.2.2 Giải pháp phát huy sức mạnh toàn dân tộc</vt:lpstr>
      <vt:lpstr>2.2.2 Giải pháp phát huy sức mạnh toàn dân tộc</vt:lpstr>
      <vt:lpstr>2.2.2 Giải pháp phát huy sức mạnh toàn dân tộc</vt:lpstr>
      <vt:lpstr>2.2.2 Giải pháp phát huy sức mạnh toàn dân tộc</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Nhi Hoang</cp:lastModifiedBy>
  <cp:revision>55</cp:revision>
  <dcterms:created xsi:type="dcterms:W3CDTF">2022-10-06T03:12:05Z</dcterms:created>
  <dcterms:modified xsi:type="dcterms:W3CDTF">2024-08-29T04:46:47Z</dcterms:modified>
</cp:coreProperties>
</file>