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96" r:id="rId1"/>
  </p:sldMasterIdLst>
  <p:notesMasterIdLst>
    <p:notesMasterId r:id="rId26"/>
  </p:notesMasterIdLst>
  <p:sldIdLst>
    <p:sldId id="256" r:id="rId2"/>
    <p:sldId id="257" r:id="rId3"/>
    <p:sldId id="258" r:id="rId4"/>
    <p:sldId id="262" r:id="rId5"/>
    <p:sldId id="274" r:id="rId6"/>
    <p:sldId id="272" r:id="rId7"/>
    <p:sldId id="259" r:id="rId8"/>
    <p:sldId id="261" r:id="rId9"/>
    <p:sldId id="292" r:id="rId10"/>
    <p:sldId id="294" r:id="rId11"/>
    <p:sldId id="266" r:id="rId12"/>
    <p:sldId id="268" r:id="rId13"/>
    <p:sldId id="269" r:id="rId14"/>
    <p:sldId id="290" r:id="rId15"/>
    <p:sldId id="267" r:id="rId16"/>
    <p:sldId id="270" r:id="rId17"/>
    <p:sldId id="271" r:id="rId18"/>
    <p:sldId id="260" r:id="rId19"/>
    <p:sldId id="265" r:id="rId20"/>
    <p:sldId id="264" r:id="rId21"/>
    <p:sldId id="263" r:id="rId22"/>
    <p:sldId id="276" r:id="rId23"/>
    <p:sldId id="275" r:id="rId24"/>
    <p:sldId id="277"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815" autoAdjust="0"/>
    <p:restoredTop sz="74158" autoAdjust="0"/>
  </p:normalViewPr>
  <p:slideViewPr>
    <p:cSldViewPr snapToGrid="0" snapToObjects="1">
      <p:cViewPr varScale="1">
        <p:scale>
          <a:sx n="67" d="100"/>
          <a:sy n="67" d="100"/>
        </p:scale>
        <p:origin x="1568" y="6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00B73B-6186-4EF3-9ABB-87A00B724524}" type="datetimeFigureOut">
              <a:rPr lang="en-US" smtClean="0"/>
              <a:t>10/14/2024</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EF4BD84-03BB-42B0-AF9B-34F387ECB4EF}" type="slidenum">
              <a:rPr lang="en-US" smtClean="0"/>
              <a:t>‹#›</a:t>
            </a:fld>
            <a:endParaRPr lang="en-US"/>
          </a:p>
        </p:txBody>
      </p:sp>
    </p:spTree>
    <p:extLst>
      <p:ext uri="{BB962C8B-B14F-4D97-AF65-F5344CB8AC3E}">
        <p14:creationId xmlns:p14="http://schemas.microsoft.com/office/powerpoint/2010/main" val="30470379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EF4BD84-03BB-42B0-AF9B-34F387ECB4EF}" type="slidenum">
              <a:rPr lang="en-US" smtClean="0"/>
              <a:t>5</a:t>
            </a:fld>
            <a:endParaRPr lang="en-US"/>
          </a:p>
        </p:txBody>
      </p:sp>
    </p:spTree>
    <p:extLst>
      <p:ext uri="{BB962C8B-B14F-4D97-AF65-F5344CB8AC3E}">
        <p14:creationId xmlns:p14="http://schemas.microsoft.com/office/powerpoint/2010/main" val="17543725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6" name="Group 5"/>
          <p:cNvGrpSpPr/>
          <p:nvPr/>
        </p:nvGrpSpPr>
        <p:grpSpPr>
          <a:xfrm>
            <a:off x="-1588" y="0"/>
            <a:ext cx="9145588" cy="6860798"/>
            <a:chOff x="-1588" y="0"/>
            <a:chExt cx="9145588" cy="6860798"/>
          </a:xfrm>
        </p:grpSpPr>
        <p:sp>
          <p:nvSpPr>
            <p:cNvPr id="9" name="Rectangle 8"/>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Oval 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866440" y="2226503"/>
            <a:ext cx="5917679" cy="2550877"/>
          </a:xfrm>
        </p:spPr>
        <p:txBody>
          <a:bodyPr anchor="b"/>
          <a:lstStyle>
            <a:lvl1pP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866440" y="4777380"/>
            <a:ext cx="5917679"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gray">
          <a:xfrm rot="5400000">
            <a:off x="7498080" y="1828800"/>
            <a:ext cx="990599" cy="228659"/>
          </a:xfrm>
        </p:spPr>
        <p:txBody>
          <a:bodyPr anchor="t"/>
          <a:lstStyle>
            <a:lvl1pPr algn="l">
              <a:defRPr b="0" i="0">
                <a:solidFill>
                  <a:schemeClr val="bg1">
                    <a:alpha val="60000"/>
                  </a:schemeClr>
                </a:solidFill>
              </a:defRPr>
            </a:lvl1pPr>
          </a:lstStyle>
          <a:p>
            <a:fld id="{5BCAD085-E8A6-8845-BD4E-CB4CCA059FC4}" type="datetimeFigureOut">
              <a:rPr lang="en-US" smtClean="0"/>
              <a:t>10/14/2024</a:t>
            </a:fld>
            <a:endParaRPr lang="en-US"/>
          </a:p>
        </p:txBody>
      </p:sp>
      <p:sp>
        <p:nvSpPr>
          <p:cNvPr id="5" name="Footer Placeholder 4"/>
          <p:cNvSpPr>
            <a:spLocks noGrp="1"/>
          </p:cNvSpPr>
          <p:nvPr>
            <p:ph type="ftr" sz="quarter" idx="11"/>
          </p:nvPr>
        </p:nvSpPr>
        <p:spPr bwMode="gray">
          <a:xfrm rot="5400000">
            <a:off x="6236208" y="3264408"/>
            <a:ext cx="3859795" cy="228660"/>
          </a:xfrm>
        </p:spPr>
        <p:txBody>
          <a:bodyPr/>
          <a:lstStyle>
            <a:lvl1pPr>
              <a:defRPr b="0" i="0">
                <a:solidFill>
                  <a:schemeClr val="bg1">
                    <a:alpha val="60000"/>
                  </a:schemeClr>
                </a:solidFill>
              </a:defRPr>
            </a:lvl1pPr>
          </a:lstStyle>
          <a:p>
            <a:endParaRPr lang="en-US"/>
          </a:p>
        </p:txBody>
      </p:sp>
      <p:sp>
        <p:nvSpPr>
          <p:cNvPr id="11" name="Rectangle 10"/>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8"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C1FF6DA9-008F-8B48-92A6-B652298478BF}" type="slidenum">
              <a:rPr lang="en-US" smtClean="0"/>
              <a:t>‹#›</a:t>
            </a:fld>
            <a:endParaRPr lang="en-US"/>
          </a:p>
        </p:txBody>
      </p:sp>
    </p:spTree>
    <p:extLst>
      <p:ext uri="{BB962C8B-B14F-4D97-AF65-F5344CB8AC3E}">
        <p14:creationId xmlns:p14="http://schemas.microsoft.com/office/powerpoint/2010/main" val="12506764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65970" y="927098"/>
            <a:ext cx="6343672" cy="709865"/>
          </a:xfrm>
        </p:spPr>
        <p:txBody>
          <a:bodyPr anchor="ctr"/>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10/14/2024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C1FF6DA9-008F-8B48-92A6-B652298478BF}" type="slidenum">
              <a:rPr lang="en-US" smtClean="0"/>
              <a:t>‹#›</a:t>
            </a:fld>
            <a:endParaRPr lang="en-US"/>
          </a:p>
        </p:txBody>
      </p:sp>
    </p:spTree>
    <p:extLst>
      <p:ext uri="{BB962C8B-B14F-4D97-AF65-F5344CB8AC3E}">
        <p14:creationId xmlns:p14="http://schemas.microsoft.com/office/powerpoint/2010/main" val="27570852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 name="Group 6"/>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rot="16200000">
              <a:off x="3105027"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8" name="Freeform 5"/>
            <p:cNvSpPr/>
            <p:nvPr/>
          </p:nvSpPr>
          <p:spPr bwMode="gray">
            <a:xfrm rot="15687606">
              <a:off x="3320102"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77534" y="2257588"/>
            <a:ext cx="3090672" cy="3020344"/>
          </a:xfrm>
        </p:spPr>
        <p:txBody>
          <a:bodyPr anchor="ct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5119261" y="2257588"/>
            <a:ext cx="3082516" cy="302034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10/14/2024</a:t>
            </a:fld>
            <a:endParaRPr lang="en-US"/>
          </a:p>
        </p:txBody>
      </p:sp>
      <p:sp>
        <p:nvSpPr>
          <p:cNvPr id="5" name="Footer Placeholder 4"/>
          <p:cNvSpPr>
            <a:spLocks noGrp="1"/>
          </p:cNvSpPr>
          <p:nvPr>
            <p:ph type="ftr" sz="quarter" idx="11"/>
          </p:nvPr>
        </p:nvSpPr>
        <p:spPr/>
        <p:txBody>
          <a:bodyPr/>
          <a:lstStyle/>
          <a:p>
            <a:endParaRPr lang="en-US"/>
          </a:p>
        </p:txBody>
      </p:sp>
      <p:sp>
        <p:nvSpPr>
          <p:cNvPr id="8" name="Rectangle 7"/>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C1FF6DA9-008F-8B48-92A6-B652298478BF}" type="slidenum">
              <a:rPr lang="en-US" smtClean="0"/>
              <a:t>‹#›</a:t>
            </a:fld>
            <a:endParaRPr lang="en-US"/>
          </a:p>
        </p:txBody>
      </p:sp>
    </p:spTree>
    <p:extLst>
      <p:ext uri="{BB962C8B-B14F-4D97-AF65-F5344CB8AC3E}">
        <p14:creationId xmlns:p14="http://schemas.microsoft.com/office/powerpoint/2010/main" val="22727823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US" smtClean="0"/>
              <a:t>Click to edit Master title style</a:t>
            </a:r>
            <a:endParaRPr lang="en-US" dirty="0"/>
          </a:p>
        </p:txBody>
      </p:sp>
      <p:sp>
        <p:nvSpPr>
          <p:cNvPr id="3" name="Content Placeholder 2"/>
          <p:cNvSpPr>
            <a:spLocks noGrp="1"/>
          </p:cNvSpPr>
          <p:nvPr>
            <p:ph sz="half" idx="1"/>
          </p:nvPr>
        </p:nvSpPr>
        <p:spPr>
          <a:xfrm>
            <a:off x="866440" y="2489200"/>
            <a:ext cx="3636980" cy="3530603"/>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0581" y="2489203"/>
            <a:ext cx="3636980" cy="353060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BCAD085-E8A6-8845-BD4E-CB4CCA059FC4}" type="datetimeFigureOut">
              <a:rPr lang="en-US" smtClean="0"/>
              <a:t>10/14/2024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C1FF6DA9-008F-8B48-92A6-B652298478BF}" type="slidenum">
              <a:rPr lang="en-US" smtClean="0"/>
              <a:t>‹#›</a:t>
            </a:fld>
            <a:endParaRPr lang="en-US"/>
          </a:p>
        </p:txBody>
      </p:sp>
    </p:spTree>
    <p:extLst>
      <p:ext uri="{BB962C8B-B14F-4D97-AF65-F5344CB8AC3E}">
        <p14:creationId xmlns:p14="http://schemas.microsoft.com/office/powerpoint/2010/main" val="9354128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69918" y="2489200"/>
            <a:ext cx="3633502" cy="759290"/>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66440" y="3248490"/>
            <a:ext cx="3636980" cy="2771311"/>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0581" y="2489200"/>
            <a:ext cx="3636979" cy="756635"/>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40581" y="3245835"/>
            <a:ext cx="3636980" cy="277396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BCAD085-E8A6-8845-BD4E-CB4CCA059FC4}" type="datetimeFigureOut">
              <a:rPr lang="en-US" smtClean="0"/>
              <a:t>10/14/2024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C1FF6DA9-008F-8B48-92A6-B652298478BF}" type="slidenum">
              <a:rPr lang="en-US" smtClean="0"/>
              <a:t>‹#›</a:t>
            </a:fld>
            <a:endParaRPr lang="en-US"/>
          </a:p>
        </p:txBody>
      </p:sp>
    </p:spTree>
    <p:extLst>
      <p:ext uri="{BB962C8B-B14F-4D97-AF65-F5344CB8AC3E}">
        <p14:creationId xmlns:p14="http://schemas.microsoft.com/office/powerpoint/2010/main" val="11399875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BCAD085-E8A6-8845-BD4E-CB4CCA059FC4}" type="datetimeFigureOut">
              <a:rPr lang="en-US" smtClean="0"/>
              <a:t>10/14/2024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C1FF6DA9-008F-8B48-92A6-B652298478BF}" type="slidenum">
              <a:rPr lang="en-US" smtClean="0"/>
              <a:t>‹#›</a:t>
            </a:fld>
            <a:endParaRPr lang="en-US"/>
          </a:p>
        </p:txBody>
      </p:sp>
    </p:spTree>
    <p:extLst>
      <p:ext uri="{BB962C8B-B14F-4D97-AF65-F5344CB8AC3E}">
        <p14:creationId xmlns:p14="http://schemas.microsoft.com/office/powerpoint/2010/main" val="40276725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4"/>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Date Placeholder 1"/>
          <p:cNvSpPr>
            <a:spLocks noGrp="1"/>
          </p:cNvSpPr>
          <p:nvPr>
            <p:ph type="dt" sz="half" idx="10"/>
          </p:nvPr>
        </p:nvSpPr>
        <p:spPr/>
        <p:txBody>
          <a:bodyPr/>
          <a:lstStyle/>
          <a:p>
            <a:fld id="{5BCAD085-E8A6-8845-BD4E-CB4CCA059FC4}" type="datetimeFigureOut">
              <a:rPr lang="en-US" smtClean="0"/>
              <a:t>10/14/2024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7678616" y="295730"/>
            <a:ext cx="791308" cy="767687"/>
          </a:xfrm>
          <a:prstGeom prst="rect">
            <a:avLst/>
          </a:prstGeom>
        </p:spPr>
        <p:txBody>
          <a:bodyPr/>
          <a:lstStyle>
            <a:lvl1pPr algn="ctr">
              <a:defRPr sz="2800"/>
            </a:lvl1pPr>
          </a:lstStyle>
          <a:p>
            <a:fld id="{C1FF6DA9-008F-8B48-92A6-B652298478BF}" type="slidenum">
              <a:rPr lang="en-US" smtClean="0"/>
              <a:t>‹#›</a:t>
            </a:fld>
            <a:endParaRPr lang="en-US"/>
          </a:p>
        </p:txBody>
      </p:sp>
    </p:spTree>
    <p:extLst>
      <p:ext uri="{BB962C8B-B14F-4D97-AF65-F5344CB8AC3E}">
        <p14:creationId xmlns:p14="http://schemas.microsoft.com/office/powerpoint/2010/main" val="20963913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bwMode="gray">
            <a:xfrm rot="16200000">
              <a:off x="2548536"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22" name="Freeform 5"/>
            <p:cNvSpPr/>
            <p:nvPr/>
          </p:nvSpPr>
          <p:spPr bwMode="gray">
            <a:xfrm rot="15687606">
              <a:off x="2769747"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0" y="1447800"/>
            <a:ext cx="2712590" cy="1495588"/>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568927" y="1447800"/>
            <a:ext cx="3632850" cy="45720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866441" y="3086845"/>
            <a:ext cx="2712589" cy="2933701"/>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10/14/2024</a:t>
            </a:fld>
            <a:endParaRPr lang="en-US"/>
          </a:p>
        </p:txBody>
      </p:sp>
      <p:sp>
        <p:nvSpPr>
          <p:cNvPr id="6" name="Footer Placeholder 5"/>
          <p:cNvSpPr>
            <a:spLocks noGrp="1"/>
          </p:cNvSpPr>
          <p:nvPr>
            <p:ph type="ftr" sz="quarter" idx="11"/>
          </p:nvPr>
        </p:nvSpPr>
        <p:spPr/>
        <p:txBody>
          <a:bodyPr/>
          <a:lstStyle/>
          <a:p>
            <a:endParaRPr lang="en-US"/>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C1FF6DA9-008F-8B48-92A6-B652298478BF}" type="slidenum">
              <a:rPr lang="en-US" smtClean="0"/>
              <a:t>‹#›</a:t>
            </a:fld>
            <a:endParaRPr lang="en-US"/>
          </a:p>
        </p:txBody>
      </p:sp>
    </p:spTree>
    <p:extLst>
      <p:ext uri="{BB962C8B-B14F-4D97-AF65-F5344CB8AC3E}">
        <p14:creationId xmlns:p14="http://schemas.microsoft.com/office/powerpoint/2010/main" val="26610571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bwMode="gray">
            <a:xfrm rot="16200000">
              <a:off x="2852610"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24" name="Freeform 5"/>
            <p:cNvSpPr/>
            <p:nvPr/>
          </p:nvSpPr>
          <p:spPr bwMode="gray">
            <a:xfrm rot="15687606">
              <a:off x="3074559"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0" y="1381390"/>
            <a:ext cx="2987089" cy="157480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722909" y="1320800"/>
            <a:ext cx="2791102" cy="42164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866440" y="3086100"/>
            <a:ext cx="2987089" cy="24511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10/14/2024</a:t>
            </a:fld>
            <a:endParaRPr lang="en-US"/>
          </a:p>
        </p:txBody>
      </p:sp>
      <p:sp>
        <p:nvSpPr>
          <p:cNvPr id="6" name="Footer Placeholder 5"/>
          <p:cNvSpPr>
            <a:spLocks noGrp="1"/>
          </p:cNvSpPr>
          <p:nvPr>
            <p:ph type="ftr" sz="quarter" idx="11"/>
          </p:nvPr>
        </p:nvSpPr>
        <p:spPr/>
        <p:txBody>
          <a:bodyPr/>
          <a:lstStyle/>
          <a:p>
            <a:endParaRPr lang="en-US"/>
          </a:p>
        </p:txBody>
      </p:sp>
      <p:sp>
        <p:nvSpPr>
          <p:cNvPr id="10" name="Rectangle 9"/>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C1FF6DA9-008F-8B48-92A6-B652298478BF}" type="slidenum">
              <a:rPr lang="en-US" smtClean="0"/>
              <a:t>‹#›</a:t>
            </a:fld>
            <a:endParaRPr lang="en-US"/>
          </a:p>
        </p:txBody>
      </p:sp>
    </p:spTree>
    <p:extLst>
      <p:ext uri="{BB962C8B-B14F-4D97-AF65-F5344CB8AC3E}">
        <p14:creationId xmlns:p14="http://schemas.microsoft.com/office/powerpoint/2010/main" val="23133976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10204164">
              <a:off x="426788" y="4564241"/>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Rectangle 15"/>
            <p:cNvSpPr/>
            <p:nvPr/>
          </p:nvSpPr>
          <p:spPr>
            <a:xfrm>
              <a:off x="421503" y="402165"/>
              <a:ext cx="8327939" cy="314113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rot="10800000">
              <a:off x="485023" y="2670079"/>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20"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1" y="4961454"/>
            <a:ext cx="6422004"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66441" y="685800"/>
            <a:ext cx="6422004"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bwMode="gray">
          <a:xfrm>
            <a:off x="866440" y="5528192"/>
            <a:ext cx="6422004"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10/14/2024</a:t>
            </a:fld>
            <a:endParaRPr lang="en-US"/>
          </a:p>
        </p:txBody>
      </p:sp>
      <p:sp>
        <p:nvSpPr>
          <p:cNvPr id="6" name="Footer Placeholder 5"/>
          <p:cNvSpPr>
            <a:spLocks noGrp="1"/>
          </p:cNvSpPr>
          <p:nvPr>
            <p:ph type="ftr" sz="quarter" idx="11"/>
          </p:nvPr>
        </p:nvSpPr>
        <p:spPr/>
        <p:txBody>
          <a:bodyPr/>
          <a:lstStyle/>
          <a:p>
            <a:endParaRPr lang="en-US"/>
          </a:p>
        </p:txBody>
      </p:sp>
      <p:sp>
        <p:nvSpPr>
          <p:cNvPr id="10" name="Rectangle 9"/>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C1FF6DA9-008F-8B48-92A6-B652298478BF}" type="slidenum">
              <a:rPr lang="en-US" smtClean="0"/>
              <a:t>‹#›</a:t>
            </a:fld>
            <a:endParaRPr lang="en-US"/>
          </a:p>
        </p:txBody>
      </p:sp>
    </p:spTree>
    <p:extLst>
      <p:ext uri="{BB962C8B-B14F-4D97-AF65-F5344CB8AC3E}">
        <p14:creationId xmlns:p14="http://schemas.microsoft.com/office/powerpoint/2010/main" val="36123933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3" name="Group 2"/>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21010068">
              <a:off x="6359946" y="2780895"/>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Rectangle 8"/>
            <p:cNvSpPr/>
            <p:nvPr/>
          </p:nvSpPr>
          <p:spPr>
            <a:xfrm>
              <a:off x="485023" y="4343399"/>
              <a:ext cx="8182128" cy="211243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a:off x="485023" y="2854646"/>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0" y="927100"/>
            <a:ext cx="6422005" cy="1692720"/>
          </a:xfrm>
        </p:spPr>
        <p:txBody>
          <a:bodyPr/>
          <a:lstStyle>
            <a:lvl1pPr>
              <a:defRPr sz="3600"/>
            </a:lvl1pPr>
          </a:lstStyle>
          <a:p>
            <a:r>
              <a:rPr lang="en-US" smtClean="0"/>
              <a:t>Click to edit Master title style</a:t>
            </a:r>
            <a:endParaRPr lang="en-US" dirty="0"/>
          </a:p>
        </p:txBody>
      </p:sp>
      <p:sp>
        <p:nvSpPr>
          <p:cNvPr id="13" name="Text Placeholder 3"/>
          <p:cNvSpPr>
            <a:spLocks noGrp="1"/>
          </p:cNvSpPr>
          <p:nvPr>
            <p:ph type="body" sz="half" idx="2"/>
          </p:nvPr>
        </p:nvSpPr>
        <p:spPr>
          <a:xfrm>
            <a:off x="866440" y="3488023"/>
            <a:ext cx="6422005" cy="2536857"/>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10/14/2024</a:t>
            </a:fld>
            <a:endParaRPr lang="en-US"/>
          </a:p>
        </p:txBody>
      </p:sp>
      <p:sp>
        <p:nvSpPr>
          <p:cNvPr id="5" name="Footer Placeholder 4"/>
          <p:cNvSpPr>
            <a:spLocks noGrp="1"/>
          </p:cNvSpPr>
          <p:nvPr>
            <p:ph type="ftr" sz="quarter" idx="11"/>
          </p:nvPr>
        </p:nvSpPr>
        <p:spPr/>
        <p:txBody>
          <a:bodyPr/>
          <a:lstStyle/>
          <a:p>
            <a:endParaRPr lang="en-US"/>
          </a:p>
        </p:txBody>
      </p:sp>
      <p:sp>
        <p:nvSpPr>
          <p:cNvPr id="8" name="Rectangle 7"/>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C1FF6DA9-008F-8B48-92A6-B652298478BF}" type="slidenum">
              <a:rPr lang="en-US" smtClean="0"/>
              <a:t>‹#›</a:t>
            </a:fld>
            <a:endParaRPr lang="en-US"/>
          </a:p>
        </p:txBody>
      </p:sp>
    </p:spTree>
    <p:extLst>
      <p:ext uri="{BB962C8B-B14F-4D97-AF65-F5344CB8AC3E}">
        <p14:creationId xmlns:p14="http://schemas.microsoft.com/office/powerpoint/2010/main" val="34205894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grpSp>
        <p:nvGrpSpPr>
          <p:cNvPr id="3" name="Group 2"/>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21010068">
              <a:off x="6359946" y="4309201"/>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10"/>
            <p:cNvSpPr/>
            <p:nvPr/>
          </p:nvSpPr>
          <p:spPr bwMode="gray">
            <a:xfrm>
              <a:off x="485023" y="4381500"/>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24"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3" name="TextBox 22"/>
          <p:cNvSpPr txBox="1"/>
          <p:nvPr/>
        </p:nvSpPr>
        <p:spPr bwMode="gray">
          <a:xfrm>
            <a:off x="647430" y="651690"/>
            <a:ext cx="601591" cy="1323439"/>
          </a:xfrm>
          <a:prstGeom prst="rect">
            <a:avLst/>
          </a:prstGeom>
          <a:noFill/>
        </p:spPr>
        <p:txBody>
          <a:bodyPr wrap="square" rtlCol="0">
            <a:spAutoFit/>
          </a:bodyPr>
          <a:lstStyle/>
          <a:p>
            <a:pPr algn="r"/>
            <a:r>
              <a:rPr lang="en-US" sz="8000" b="0" i="0" dirty="0">
                <a:solidFill>
                  <a:schemeClr val="accent1">
                    <a:lumMod val="60000"/>
                    <a:lumOff val="40000"/>
                  </a:schemeClr>
                </a:solidFill>
                <a:latin typeface="Arial"/>
                <a:cs typeface="Arial"/>
              </a:rPr>
              <a:t>“</a:t>
            </a:r>
          </a:p>
        </p:txBody>
      </p:sp>
      <p:sp>
        <p:nvSpPr>
          <p:cNvPr id="14" name="TextBox 13"/>
          <p:cNvSpPr txBox="1"/>
          <p:nvPr/>
        </p:nvSpPr>
        <p:spPr bwMode="gray">
          <a:xfrm>
            <a:off x="7069418" y="2900292"/>
            <a:ext cx="619063" cy="1323439"/>
          </a:xfrm>
          <a:prstGeom prst="rect">
            <a:avLst/>
          </a:prstGeom>
          <a:noFill/>
        </p:spPr>
        <p:txBody>
          <a:bodyPr wrap="square" rtlCol="0">
            <a:spAutoFit/>
          </a:bodyPr>
          <a:lstStyle/>
          <a:p>
            <a:pPr algn="r"/>
            <a:r>
              <a:rPr lang="en-US" sz="80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128060" y="927099"/>
            <a:ext cx="6160385" cy="2882179"/>
          </a:xfrm>
        </p:spPr>
        <p:txBody>
          <a:bodyPr anchor="ctr"/>
          <a:lstStyle>
            <a:lvl1pPr>
              <a:defRPr sz="3600"/>
            </a:lvl1pPr>
          </a:lstStyle>
          <a:p>
            <a:r>
              <a:rPr lang="en-US" smtClean="0"/>
              <a:t>Click to edit Master title style</a:t>
            </a:r>
            <a:endParaRPr lang="en-US" dirty="0"/>
          </a:p>
        </p:txBody>
      </p:sp>
      <p:sp>
        <p:nvSpPr>
          <p:cNvPr id="17" name="Text Placeholder 3"/>
          <p:cNvSpPr>
            <a:spLocks noGrp="1"/>
          </p:cNvSpPr>
          <p:nvPr>
            <p:ph type="body" sz="half" idx="13"/>
          </p:nvPr>
        </p:nvSpPr>
        <p:spPr bwMode="gray">
          <a:xfrm>
            <a:off x="1387278" y="3809278"/>
            <a:ext cx="5646143" cy="333113"/>
          </a:xfrm>
        </p:spPr>
        <p:txBody>
          <a:bodyPr>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6" name="Text Placeholder 3"/>
          <p:cNvSpPr>
            <a:spLocks noGrp="1"/>
          </p:cNvSpPr>
          <p:nvPr>
            <p:ph type="body" sz="half" idx="2"/>
          </p:nvPr>
        </p:nvSpPr>
        <p:spPr>
          <a:xfrm>
            <a:off x="866440" y="5000816"/>
            <a:ext cx="6343673" cy="1010619"/>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10/14/2024</a:t>
            </a:fld>
            <a:endParaRPr lang="en-US"/>
          </a:p>
        </p:txBody>
      </p:sp>
      <p:sp>
        <p:nvSpPr>
          <p:cNvPr id="5" name="Footer Placeholder 4"/>
          <p:cNvSpPr>
            <a:spLocks noGrp="1"/>
          </p:cNvSpPr>
          <p:nvPr>
            <p:ph type="ftr" sz="quarter" idx="11"/>
          </p:nvPr>
        </p:nvSpPr>
        <p:spPr/>
        <p:txBody>
          <a:bodyPr/>
          <a:lstStyle/>
          <a:p>
            <a:endParaRPr lang="en-US"/>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C1FF6DA9-008F-8B48-92A6-B652298478BF}" type="slidenum">
              <a:rPr lang="en-US" smtClean="0"/>
              <a:t>‹#›</a:t>
            </a:fld>
            <a:endParaRPr lang="en-US"/>
          </a:p>
        </p:txBody>
      </p:sp>
    </p:spTree>
    <p:extLst>
      <p:ext uri="{BB962C8B-B14F-4D97-AF65-F5344CB8AC3E}">
        <p14:creationId xmlns:p14="http://schemas.microsoft.com/office/powerpoint/2010/main" val="10248744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grpSp>
        <p:nvGrpSpPr>
          <p:cNvPr id="9" name="Group 8"/>
          <p:cNvGrpSpPr/>
          <p:nvPr/>
        </p:nvGrpSpPr>
        <p:grpSpPr>
          <a:xfrm>
            <a:off x="-1588" y="0"/>
            <a:ext cx="9145588" cy="6860798"/>
            <a:chOff x="-1588" y="0"/>
            <a:chExt cx="9145588" cy="6860798"/>
          </a:xfrm>
        </p:grpSpPr>
        <p:sp>
          <p:nvSpPr>
            <p:cNvPr id="10" name="Rectangle 9"/>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p:nvPr/>
          </p:nvSpPr>
          <p:spPr bwMode="gray">
            <a:xfrm rot="21010068">
              <a:off x="6359946" y="431124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7"/>
            <p:cNvSpPr/>
            <p:nvPr/>
          </p:nvSpPr>
          <p:spPr bwMode="gray">
            <a:xfrm>
              <a:off x="485023" y="4381500"/>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17"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0" y="2057400"/>
            <a:ext cx="6422005" cy="20955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66441" y="5024908"/>
            <a:ext cx="6422004" cy="994891"/>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10/14/2024</a:t>
            </a:fld>
            <a:endParaRPr lang="en-US"/>
          </a:p>
        </p:txBody>
      </p:sp>
      <p:sp>
        <p:nvSpPr>
          <p:cNvPr id="5" name="Footer Placeholder 4"/>
          <p:cNvSpPr>
            <a:spLocks noGrp="1"/>
          </p:cNvSpPr>
          <p:nvPr>
            <p:ph type="ftr" sz="quarter" idx="11"/>
          </p:nvPr>
        </p:nvSpPr>
        <p:spPr/>
        <p:txBody>
          <a:bodyPr/>
          <a:lstStyle/>
          <a:p>
            <a:endParaRPr lang="en-US"/>
          </a:p>
        </p:txBody>
      </p:sp>
      <p:sp>
        <p:nvSpPr>
          <p:cNvPr id="7" name="Rectangle 6"/>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C1FF6DA9-008F-8B48-92A6-B652298478BF}" type="slidenum">
              <a:rPr lang="en-US" smtClean="0"/>
              <a:t>‹#›</a:t>
            </a:fld>
            <a:endParaRPr lang="en-US"/>
          </a:p>
        </p:txBody>
      </p:sp>
    </p:spTree>
    <p:extLst>
      <p:ext uri="{BB962C8B-B14F-4D97-AF65-F5344CB8AC3E}">
        <p14:creationId xmlns:p14="http://schemas.microsoft.com/office/powerpoint/2010/main" val="28503182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866440" y="927100"/>
            <a:ext cx="6423593" cy="709864"/>
          </a:xfrm>
        </p:spPr>
        <p:txBody>
          <a:bodyPr/>
          <a:lstStyle>
            <a:lvl1pPr>
              <a:defRPr sz="3200"/>
            </a:lvl1pPr>
          </a:lstStyle>
          <a:p>
            <a:r>
              <a:rPr lang="en-US" smtClean="0"/>
              <a:t>Click to edit Master title style</a:t>
            </a:r>
            <a:endParaRPr lang="en-US" dirty="0"/>
          </a:p>
        </p:txBody>
      </p:sp>
      <p:sp>
        <p:nvSpPr>
          <p:cNvPr id="3" name="Text Placeholder 2"/>
          <p:cNvSpPr>
            <a:spLocks noGrp="1"/>
          </p:cNvSpPr>
          <p:nvPr>
            <p:ph type="body" idx="1"/>
          </p:nvPr>
        </p:nvSpPr>
        <p:spPr>
          <a:xfrm>
            <a:off x="866440" y="2489200"/>
            <a:ext cx="2313432"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2" name="Text Placeholder 3"/>
          <p:cNvSpPr>
            <a:spLocks noGrp="1"/>
          </p:cNvSpPr>
          <p:nvPr>
            <p:ph type="body" sz="half" idx="15"/>
          </p:nvPr>
        </p:nvSpPr>
        <p:spPr>
          <a:xfrm>
            <a:off x="866440" y="3147164"/>
            <a:ext cx="2313432"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405614" y="2489200"/>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Text Placeholder 3"/>
          <p:cNvSpPr>
            <a:spLocks noGrp="1"/>
          </p:cNvSpPr>
          <p:nvPr>
            <p:ph type="body" sz="half" idx="16"/>
          </p:nvPr>
        </p:nvSpPr>
        <p:spPr>
          <a:xfrm>
            <a:off x="3408471" y="3147164"/>
            <a:ext cx="2318918"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5958642" y="2489200"/>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4" name="Text Placeholder 3"/>
          <p:cNvSpPr>
            <a:spLocks noGrp="1"/>
          </p:cNvSpPr>
          <p:nvPr>
            <p:ph type="body" sz="half" idx="17"/>
          </p:nvPr>
        </p:nvSpPr>
        <p:spPr>
          <a:xfrm>
            <a:off x="5960935" y="3147164"/>
            <a:ext cx="2316625"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3294530"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849521"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5BCAD085-E8A6-8845-BD4E-CB4CCA059FC4}" type="datetimeFigureOut">
              <a:rPr lang="en-US" smtClean="0"/>
              <a:t>10/14/2024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7678616" y="295730"/>
            <a:ext cx="791308" cy="767687"/>
          </a:xfrm>
          <a:prstGeom prst="rect">
            <a:avLst/>
          </a:prstGeom>
        </p:spPr>
        <p:txBody>
          <a:bodyPr/>
          <a:lstStyle>
            <a:lvl1pPr algn="ctr">
              <a:defRPr sz="2800"/>
            </a:lvl1pPr>
          </a:lstStyle>
          <a:p>
            <a:fld id="{C1FF6DA9-008F-8B48-92A6-B652298478BF}" type="slidenum">
              <a:rPr lang="en-US" smtClean="0"/>
              <a:t>‹#›</a:t>
            </a:fld>
            <a:endParaRPr lang="en-US"/>
          </a:p>
        </p:txBody>
      </p:sp>
    </p:spTree>
    <p:extLst>
      <p:ext uri="{BB962C8B-B14F-4D97-AF65-F5344CB8AC3E}">
        <p14:creationId xmlns:p14="http://schemas.microsoft.com/office/powerpoint/2010/main" val="17306169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866440" y="927100"/>
            <a:ext cx="6345260" cy="709864"/>
          </a:xfrm>
        </p:spPr>
        <p:txBody>
          <a:bodyPr/>
          <a:lstStyle>
            <a:lvl1pPr>
              <a:defRPr sz="3200"/>
            </a:lvl1pPr>
          </a:lstStyle>
          <a:p>
            <a:r>
              <a:rPr lang="en-US" smtClean="0"/>
              <a:t>Click to edit Master title style</a:t>
            </a:r>
            <a:endParaRPr lang="en-US" dirty="0"/>
          </a:p>
        </p:txBody>
      </p:sp>
      <p:sp>
        <p:nvSpPr>
          <p:cNvPr id="3" name="Text Placeholder 2"/>
          <p:cNvSpPr>
            <a:spLocks noGrp="1"/>
          </p:cNvSpPr>
          <p:nvPr>
            <p:ph type="body" idx="1"/>
          </p:nvPr>
        </p:nvSpPr>
        <p:spPr>
          <a:xfrm>
            <a:off x="866440" y="4179596"/>
            <a:ext cx="2313432"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2" name="Picture Placeholder 2"/>
          <p:cNvSpPr>
            <a:spLocks noGrp="1" noChangeAspect="1"/>
          </p:cNvSpPr>
          <p:nvPr>
            <p:ph type="pic" idx="15"/>
          </p:nvPr>
        </p:nvSpPr>
        <p:spPr>
          <a:xfrm>
            <a:off x="1019055"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8"/>
          </p:nvPr>
        </p:nvSpPr>
        <p:spPr>
          <a:xfrm>
            <a:off x="866439" y="4837558"/>
            <a:ext cx="2313432"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411125" y="4179595"/>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8" name="Picture Placeholder 2"/>
          <p:cNvSpPr>
            <a:spLocks noGrp="1" noChangeAspect="1"/>
          </p:cNvSpPr>
          <p:nvPr>
            <p:ph type="pic" idx="21"/>
          </p:nvPr>
        </p:nvSpPr>
        <p:spPr>
          <a:xfrm>
            <a:off x="3553189"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3411125" y="4848208"/>
            <a:ext cx="2318918"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5958642" y="4179596"/>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9" name="Picture Placeholder 2"/>
          <p:cNvSpPr>
            <a:spLocks noGrp="1" noChangeAspect="1"/>
          </p:cNvSpPr>
          <p:nvPr>
            <p:ph type="pic" idx="22"/>
          </p:nvPr>
        </p:nvSpPr>
        <p:spPr>
          <a:xfrm>
            <a:off x="6108641"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5958642" y="4837558"/>
            <a:ext cx="2318918"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40" name="Straight Connector 39"/>
          <p:cNvCxnSpPr/>
          <p:nvPr/>
        </p:nvCxnSpPr>
        <p:spPr>
          <a:xfrm>
            <a:off x="3290019"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1" name="Straight Connector 40"/>
          <p:cNvCxnSpPr/>
          <p:nvPr/>
        </p:nvCxnSpPr>
        <p:spPr>
          <a:xfrm>
            <a:off x="5849521"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5BCAD085-E8A6-8845-BD4E-CB4CCA059FC4}" type="datetimeFigureOut">
              <a:rPr lang="en-US" smtClean="0"/>
              <a:t>10/14/2024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7678616" y="295730"/>
            <a:ext cx="791308" cy="767687"/>
          </a:xfrm>
          <a:prstGeom prst="rect">
            <a:avLst/>
          </a:prstGeom>
        </p:spPr>
        <p:txBody>
          <a:bodyPr/>
          <a:lstStyle>
            <a:lvl1pPr algn="ctr">
              <a:defRPr sz="2800"/>
            </a:lvl1pPr>
          </a:lstStyle>
          <a:p>
            <a:fld id="{C1FF6DA9-008F-8B48-92A6-B652298478BF}" type="slidenum">
              <a:rPr lang="en-US" smtClean="0"/>
              <a:t>‹#›</a:t>
            </a:fld>
            <a:endParaRPr lang="en-US"/>
          </a:p>
        </p:txBody>
      </p:sp>
    </p:spTree>
    <p:extLst>
      <p:ext uri="{BB962C8B-B14F-4D97-AF65-F5344CB8AC3E}">
        <p14:creationId xmlns:p14="http://schemas.microsoft.com/office/powerpoint/2010/main" val="34377597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7621301" y="6387910"/>
            <a:ext cx="990599" cy="228659"/>
          </a:xfrm>
        </p:spPr>
        <p:txBody>
          <a:bodyPr/>
          <a:lstStyle/>
          <a:p>
            <a:fld id="{5BCAD085-E8A6-8845-BD4E-CB4CCA059FC4}" type="datetimeFigureOut">
              <a:rPr lang="en-US" smtClean="0"/>
              <a:t>10/14/2024</a:t>
            </a:fld>
            <a:endParaRPr lang="en-US"/>
          </a:p>
        </p:txBody>
      </p:sp>
      <p:sp>
        <p:nvSpPr>
          <p:cNvPr id="5" name="Footer Placeholder 4"/>
          <p:cNvSpPr>
            <a:spLocks noGrp="1"/>
          </p:cNvSpPr>
          <p:nvPr>
            <p:ph type="ftr" sz="quarter" idx="11"/>
          </p:nvPr>
        </p:nvSpPr>
        <p:spPr>
          <a:xfrm>
            <a:off x="516133" y="6387910"/>
            <a:ext cx="3859795" cy="228660"/>
          </a:xfrm>
        </p:spPr>
        <p:txBody>
          <a:bodyPr/>
          <a:lstStyle/>
          <a:p>
            <a:endParaRPr lang="en-US"/>
          </a:p>
        </p:txBody>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C1FF6DA9-008F-8B48-92A6-B652298478BF}" type="slidenum">
              <a:rPr lang="en-US" smtClean="0"/>
              <a:t>‹#›</a:t>
            </a:fld>
            <a:endParaRPr lang="en-US"/>
          </a:p>
        </p:txBody>
      </p:sp>
    </p:spTree>
    <p:extLst>
      <p:ext uri="{BB962C8B-B14F-4D97-AF65-F5344CB8AC3E}">
        <p14:creationId xmlns:p14="http://schemas.microsoft.com/office/powerpoint/2010/main" val="13185129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1588" y="0"/>
            <a:ext cx="9120420" cy="6860798"/>
            <a:chOff x="-1588" y="0"/>
            <a:chExt cx="9120420" cy="6860798"/>
          </a:xfrm>
        </p:grpSpPr>
        <p:sp>
          <p:nvSpPr>
            <p:cNvPr id="11" name="Rectangle 10"/>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Freeform 5"/>
            <p:cNvSpPr/>
            <p:nvPr/>
          </p:nvSpPr>
          <p:spPr bwMode="gray">
            <a:xfrm rot="4966650">
              <a:off x="4673046" y="5107506"/>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grpSp>
      <p:sp>
        <p:nvSpPr>
          <p:cNvPr id="17" name="Rectangle 16"/>
          <p:cNvSpPr/>
          <p:nvPr/>
        </p:nvSpPr>
        <p:spPr>
          <a:xfrm>
            <a:off x="414867" y="402165"/>
            <a:ext cx="46105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bwMode="gray">
          <a:xfrm rot="5400000">
            <a:off x="1299309"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8"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sp>
        <p:nvSpPr>
          <p:cNvPr id="2" name="Vertical Title 1"/>
          <p:cNvSpPr>
            <a:spLocks noGrp="1"/>
          </p:cNvSpPr>
          <p:nvPr>
            <p:ph type="title" orient="vert"/>
          </p:nvPr>
        </p:nvSpPr>
        <p:spPr>
          <a:xfrm>
            <a:off x="6174928" y="1447799"/>
            <a:ext cx="1113516" cy="4572001"/>
          </a:xfrm>
        </p:spPr>
        <p:txBody>
          <a:bodyPr vert="eaVert" anchor="ctr"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66738" y="1447799"/>
            <a:ext cx="4416936" cy="45720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10/14/2024</a:t>
            </a:fld>
            <a:endParaRPr lang="en-US"/>
          </a:p>
        </p:txBody>
      </p:sp>
      <p:sp>
        <p:nvSpPr>
          <p:cNvPr id="5" name="Footer Placeholder 4"/>
          <p:cNvSpPr>
            <a:spLocks noGrp="1"/>
          </p:cNvSpPr>
          <p:nvPr>
            <p:ph type="ftr" sz="quarter" idx="11"/>
          </p:nvPr>
        </p:nvSpPr>
        <p:spPr>
          <a:xfrm>
            <a:off x="538546" y="6365498"/>
            <a:ext cx="3859795" cy="228660"/>
          </a:xfrm>
        </p:spPr>
        <p:txBody>
          <a:bodyPr/>
          <a:lstStyle/>
          <a:p>
            <a:endParaRPr lang="en-US"/>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C1FF6DA9-008F-8B48-92A6-B652298478BF}" type="slidenum">
              <a:rPr lang="en-US" smtClean="0"/>
              <a:t>‹#›</a:t>
            </a:fld>
            <a:endParaRPr lang="en-US"/>
          </a:p>
        </p:txBody>
      </p:sp>
    </p:spTree>
    <p:extLst>
      <p:ext uri="{BB962C8B-B14F-4D97-AF65-F5344CB8AC3E}">
        <p14:creationId xmlns:p14="http://schemas.microsoft.com/office/powerpoint/2010/main" val="38701112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6" name="Group 5"/>
          <p:cNvGrpSpPr/>
          <p:nvPr/>
        </p:nvGrpSpPr>
        <p:grpSpPr>
          <a:xfrm>
            <a:off x="-1588" y="0"/>
            <a:ext cx="9145588" cy="6860798"/>
            <a:chOff x="-1588" y="0"/>
            <a:chExt cx="9145588" cy="6860798"/>
          </a:xfrm>
        </p:grpSpPr>
        <p:sp>
          <p:nvSpPr>
            <p:cNvPr id="14" name="Rectangle 13"/>
            <p:cNvSpPr/>
            <p:nvPr/>
          </p:nvSpPr>
          <p:spPr>
            <a:xfrm>
              <a:off x="0" y="0"/>
              <a:ext cx="9118832"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Oval 20"/>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Freeform 5"/>
            <p:cNvSpPr/>
            <p:nvPr/>
          </p:nvSpPr>
          <p:spPr bwMode="gray">
            <a:xfrm rot="21010068">
              <a:off x="6359946" y="179029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5" name="Freeform 24"/>
            <p:cNvSpPr/>
            <p:nvPr/>
          </p:nvSpPr>
          <p:spPr bwMode="gray">
            <a:xfrm>
              <a:off x="485023" y="1856450"/>
              <a:ext cx="8173954" cy="4535226"/>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0"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Placeholder 1"/>
          <p:cNvSpPr>
            <a:spLocks noGrp="1"/>
          </p:cNvSpPr>
          <p:nvPr>
            <p:ph type="title"/>
          </p:nvPr>
        </p:nvSpPr>
        <p:spPr bwMode="gray">
          <a:xfrm>
            <a:off x="866440" y="927099"/>
            <a:ext cx="6345260" cy="709865"/>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864382" y="2489200"/>
            <a:ext cx="6345260" cy="35306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574443" y="6365498"/>
            <a:ext cx="990599" cy="228659"/>
          </a:xfrm>
          <a:prstGeom prst="rect">
            <a:avLst/>
          </a:prstGeom>
        </p:spPr>
        <p:txBody>
          <a:bodyPr vert="horz" lIns="91440" tIns="45720" rIns="91440" bIns="45720" rtlCol="0" anchor="b"/>
          <a:lstStyle>
            <a:lvl1pPr algn="r">
              <a:defRPr sz="900" b="1" i="0">
                <a:solidFill>
                  <a:schemeClr val="accent1"/>
                </a:solidFill>
              </a:defRPr>
            </a:lvl1pPr>
          </a:lstStyle>
          <a:p>
            <a:fld id="{5BCAD085-E8A6-8845-BD4E-CB4CCA059FC4}" type="datetimeFigureOut">
              <a:rPr lang="en-US" smtClean="0"/>
              <a:t>10/14/2024</a:t>
            </a:fld>
            <a:endParaRPr lang="en-US"/>
          </a:p>
        </p:txBody>
      </p:sp>
      <p:sp>
        <p:nvSpPr>
          <p:cNvPr id="5" name="Footer Placeholder 4"/>
          <p:cNvSpPr>
            <a:spLocks noGrp="1"/>
          </p:cNvSpPr>
          <p:nvPr>
            <p:ph type="ftr" sz="quarter" idx="3"/>
          </p:nvPr>
        </p:nvSpPr>
        <p:spPr>
          <a:xfrm>
            <a:off x="590843" y="6365497"/>
            <a:ext cx="3859795" cy="228660"/>
          </a:xfrm>
          <a:prstGeom prst="rect">
            <a:avLst/>
          </a:prstGeom>
        </p:spPr>
        <p:txBody>
          <a:bodyPr vert="horz" lIns="91440" tIns="45720" rIns="91440" bIns="45720" rtlCol="0" anchor="b"/>
          <a:lstStyle>
            <a:lvl1pPr algn="l">
              <a:defRPr sz="900" b="1" i="0">
                <a:solidFill>
                  <a:schemeClr val="accent1"/>
                </a:solidFill>
              </a:defRPr>
            </a:lvl1pPr>
          </a:lstStyle>
          <a:p>
            <a:endParaRPr lang="en-US"/>
          </a:p>
        </p:txBody>
      </p:sp>
      <p:sp>
        <p:nvSpPr>
          <p:cNvPr id="26" name="Rectangle 25"/>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8" name="Slide Number Placeholder 5"/>
          <p:cNvSpPr>
            <a:spLocks noGrp="1"/>
          </p:cNvSpPr>
          <p:nvPr>
            <p:ph type="sldNum" sz="quarter" idx="4"/>
          </p:nvPr>
        </p:nvSpPr>
        <p:spPr bwMode="gray">
          <a:xfrm>
            <a:off x="7678616" y="295730"/>
            <a:ext cx="791308" cy="767687"/>
          </a:xfrm>
          <a:prstGeom prst="rect">
            <a:avLst/>
          </a:prstGeom>
        </p:spPr>
        <p:txBody>
          <a:bodyPr anchor="b"/>
          <a:lstStyle>
            <a:lvl1pPr algn="ctr">
              <a:defRPr sz="2800">
                <a:solidFill>
                  <a:schemeClr val="bg1"/>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3393864315"/>
      </p:ext>
    </p:extLst>
  </p:cSld>
  <p:clrMap bg1="lt1" tx1="dk1" bg2="lt2" tx2="dk2" accent1="accent1" accent2="accent2" accent3="accent3" accent4="accent4" accent5="accent5" accent6="accent6" hlink="hlink" folHlink="folHlink"/>
  <p:sldLayoutIdLst>
    <p:sldLayoutId id="2147483797" r:id="rId1"/>
    <p:sldLayoutId id="2147483798" r:id="rId2"/>
    <p:sldLayoutId id="2147483799" r:id="rId3"/>
    <p:sldLayoutId id="2147483800" r:id="rId4"/>
    <p:sldLayoutId id="2147483801" r:id="rId5"/>
    <p:sldLayoutId id="2147483802" r:id="rId6"/>
    <p:sldLayoutId id="2147483803" r:id="rId7"/>
    <p:sldLayoutId id="2147483804" r:id="rId8"/>
    <p:sldLayoutId id="2147483805" r:id="rId9"/>
    <p:sldLayoutId id="2147483806" r:id="rId10"/>
    <p:sldLayoutId id="2147483807" r:id="rId11"/>
    <p:sldLayoutId id="2147483808" r:id="rId12"/>
    <p:sldLayoutId id="2147483809" r:id="rId13"/>
    <p:sldLayoutId id="2147483810" r:id="rId14"/>
    <p:sldLayoutId id="2147483811" r:id="rId15"/>
    <p:sldLayoutId id="2147483812" r:id="rId16"/>
    <p:sldLayoutId id="2147483813" r:id="rId17"/>
  </p:sldLayoutIdLst>
  <p:txStyles>
    <p:titleStyle>
      <a:lvl1pPr algn="l" defTabSz="457200" rtl="0" eaLnBrk="1" latinLnBrk="0" hangingPunct="1">
        <a:spcBef>
          <a:spcPct val="0"/>
        </a:spcBef>
        <a:buNone/>
        <a:defRPr sz="3200" b="0" i="0" kern="120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685800" indent="-283464"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96012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23444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150876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18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0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225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24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840058"/>
            <a:ext cx="7772400" cy="3218985"/>
          </a:xfrm>
        </p:spPr>
        <p:txBody>
          <a:bodyPr/>
          <a:lstStyle/>
          <a:p>
            <a:pPr algn="ctr"/>
            <a:r>
              <a:rPr lang="en-US" dirty="0" smtClean="0"/>
              <a:t/>
            </a:r>
            <a:br>
              <a:rPr lang="en-US" dirty="0" smtClean="0"/>
            </a:br>
            <a:r>
              <a:rPr lang="en-US" dirty="0"/>
              <a:t/>
            </a:r>
            <a:br>
              <a:rPr lang="en-US" dirty="0"/>
            </a:br>
            <a:r>
              <a:rPr lang="en-US" dirty="0" smtClean="0"/>
              <a:t/>
            </a:r>
            <a:br>
              <a:rPr lang="en-US" dirty="0" smtClean="0"/>
            </a:br>
            <a:r>
              <a:rPr lang="en-US" dirty="0" err="1" smtClean="0"/>
              <a:t>Môn</a:t>
            </a:r>
            <a:r>
              <a:rPr lang="en-US" dirty="0" smtClean="0"/>
              <a:t> </a:t>
            </a:r>
            <a:r>
              <a:rPr lang="en-US" dirty="0" err="1" smtClean="0"/>
              <a:t>học</a:t>
            </a:r>
            <a:r>
              <a:rPr lang="en-US" dirty="0" smtClean="0"/>
              <a:t>:</a:t>
            </a:r>
            <a:br>
              <a:rPr lang="en-US" dirty="0" smtClean="0"/>
            </a:br>
            <a:r>
              <a:rPr dirty="0" err="1" smtClean="0"/>
              <a:t>Quản</a:t>
            </a:r>
            <a:r>
              <a:rPr dirty="0" smtClean="0"/>
              <a:t> </a:t>
            </a:r>
            <a:r>
              <a:rPr dirty="0" err="1"/>
              <a:t>trị</a:t>
            </a:r>
            <a:r>
              <a:rPr dirty="0"/>
              <a:t> </a:t>
            </a:r>
            <a:r>
              <a:rPr dirty="0" err="1"/>
              <a:t>Dự</a:t>
            </a:r>
            <a:r>
              <a:rPr dirty="0"/>
              <a:t> </a:t>
            </a:r>
            <a:r>
              <a:rPr dirty="0" err="1"/>
              <a:t>án</a:t>
            </a:r>
            <a:r>
              <a:rPr dirty="0"/>
              <a:t> </a:t>
            </a:r>
            <a:r>
              <a:rPr dirty="0" err="1"/>
              <a:t>Đầu</a:t>
            </a:r>
            <a:r>
              <a:rPr dirty="0"/>
              <a:t> </a:t>
            </a:r>
            <a:r>
              <a:rPr dirty="0" err="1" smtClean="0"/>
              <a:t>tư</a:t>
            </a:r>
            <a:r>
              <a:rPr lang="en-US" dirty="0" smtClean="0"/>
              <a:t/>
            </a:r>
            <a:br>
              <a:rPr lang="en-US" dirty="0" smtClean="0"/>
            </a:br>
            <a:r>
              <a:rPr lang="en-US" dirty="0" err="1" smtClean="0"/>
              <a:t>Thời</a:t>
            </a:r>
            <a:r>
              <a:rPr lang="en-US" dirty="0" smtClean="0"/>
              <a:t> </a:t>
            </a:r>
            <a:r>
              <a:rPr lang="en-US" dirty="0" err="1" smtClean="0"/>
              <a:t>lượng</a:t>
            </a:r>
            <a:r>
              <a:rPr lang="en-US" dirty="0" smtClean="0"/>
              <a:t>: 45 </a:t>
            </a:r>
            <a:r>
              <a:rPr lang="en-US" dirty="0" err="1" smtClean="0"/>
              <a:t>tiết</a:t>
            </a:r>
            <a:endParaRPr dirty="0"/>
          </a:p>
        </p:txBody>
      </p:sp>
      <p:sp>
        <p:nvSpPr>
          <p:cNvPr id="4" name="Subtitle 2"/>
          <p:cNvSpPr txBox="1">
            <a:spLocks/>
          </p:cNvSpPr>
          <p:nvPr/>
        </p:nvSpPr>
        <p:spPr>
          <a:xfrm>
            <a:off x="2301991" y="5836000"/>
            <a:ext cx="6636834" cy="617962"/>
          </a:xfrm>
          <a:prstGeom prst="rect">
            <a:avLst/>
          </a:prstGeom>
        </p:spPr>
        <p:txBody>
          <a:bodyPr vert="horz" lIns="91440" tIns="45720" rIns="91440" bIns="45720" rtlCol="0">
            <a:normAutofit fontScale="85000" lnSpcReduction="10000"/>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r>
              <a:rPr lang="en-US" dirty="0" err="1" smtClean="0"/>
              <a:t>Giảng</a:t>
            </a:r>
            <a:r>
              <a:rPr lang="en-US" dirty="0" smtClean="0"/>
              <a:t> </a:t>
            </a:r>
            <a:r>
              <a:rPr lang="en-US" dirty="0" err="1" smtClean="0"/>
              <a:t>viên</a:t>
            </a:r>
            <a:r>
              <a:rPr lang="en-US" dirty="0" smtClean="0"/>
              <a:t>: </a:t>
            </a:r>
            <a:r>
              <a:rPr lang="en-US" dirty="0" err="1" smtClean="0"/>
              <a:t>Thạc</a:t>
            </a:r>
            <a:r>
              <a:rPr lang="en-US" dirty="0" smtClean="0"/>
              <a:t> </a:t>
            </a:r>
            <a:r>
              <a:rPr lang="en-US" dirty="0" err="1" smtClean="0"/>
              <a:t>sĩ</a:t>
            </a:r>
            <a:r>
              <a:rPr lang="en-US" dirty="0" smtClean="0"/>
              <a:t> Phan Thanh </a:t>
            </a:r>
            <a:r>
              <a:rPr lang="en-US" dirty="0" err="1" smtClean="0"/>
              <a:t>Tâm</a:t>
            </a:r>
            <a:endParaRPr lang="en-US" dirty="0"/>
          </a:p>
        </p:txBody>
      </p:sp>
    </p:spTree>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Vị trí và Tính chất của Môn học</a:t>
            </a:r>
          </a:p>
        </p:txBody>
      </p:sp>
      <p:sp>
        <p:nvSpPr>
          <p:cNvPr id="3" name="Content Placeholder 2"/>
          <p:cNvSpPr>
            <a:spLocks noGrp="1"/>
          </p:cNvSpPr>
          <p:nvPr>
            <p:ph idx="1"/>
          </p:nvPr>
        </p:nvSpPr>
        <p:spPr/>
        <p:txBody>
          <a:bodyPr/>
          <a:lstStyle/>
          <a:p>
            <a:pPr algn="just"/>
            <a:r>
              <a:rPr dirty="0" err="1" smtClean="0"/>
              <a:t>Vị</a:t>
            </a:r>
            <a:r>
              <a:rPr dirty="0" smtClean="0"/>
              <a:t> </a:t>
            </a:r>
            <a:r>
              <a:rPr dirty="0" err="1"/>
              <a:t>trí</a:t>
            </a:r>
            <a:r>
              <a:rPr dirty="0"/>
              <a:t>: </a:t>
            </a:r>
            <a:r>
              <a:rPr dirty="0" err="1"/>
              <a:t>Môn</a:t>
            </a:r>
            <a:r>
              <a:rPr dirty="0"/>
              <a:t> </a:t>
            </a:r>
            <a:r>
              <a:rPr dirty="0" err="1"/>
              <a:t>học</a:t>
            </a:r>
            <a:r>
              <a:rPr dirty="0"/>
              <a:t> </a:t>
            </a:r>
            <a:r>
              <a:rPr dirty="0" err="1"/>
              <a:t>chuyên</a:t>
            </a:r>
            <a:r>
              <a:rPr dirty="0"/>
              <a:t> </a:t>
            </a:r>
            <a:r>
              <a:rPr dirty="0" err="1"/>
              <a:t>môn</a:t>
            </a:r>
            <a:r>
              <a:rPr dirty="0"/>
              <a:t> </a:t>
            </a:r>
            <a:r>
              <a:rPr dirty="0" err="1"/>
              <a:t>trong</a:t>
            </a:r>
            <a:r>
              <a:rPr dirty="0"/>
              <a:t> </a:t>
            </a:r>
            <a:r>
              <a:rPr dirty="0" err="1"/>
              <a:t>chương</a:t>
            </a:r>
            <a:r>
              <a:rPr dirty="0"/>
              <a:t> </a:t>
            </a:r>
            <a:r>
              <a:rPr dirty="0" err="1"/>
              <a:t>trình</a:t>
            </a:r>
            <a:r>
              <a:rPr dirty="0"/>
              <a:t> </a:t>
            </a:r>
            <a:r>
              <a:rPr dirty="0" err="1"/>
              <a:t>đào</a:t>
            </a:r>
            <a:r>
              <a:rPr dirty="0"/>
              <a:t> </a:t>
            </a:r>
            <a:r>
              <a:rPr dirty="0" err="1"/>
              <a:t>tạo</a:t>
            </a:r>
            <a:r>
              <a:rPr dirty="0"/>
              <a:t> </a:t>
            </a:r>
            <a:r>
              <a:rPr dirty="0" err="1"/>
              <a:t>cao</a:t>
            </a:r>
            <a:r>
              <a:rPr dirty="0"/>
              <a:t> </a:t>
            </a:r>
            <a:r>
              <a:rPr dirty="0" err="1"/>
              <a:t>đẳng</a:t>
            </a:r>
            <a:r>
              <a:rPr dirty="0"/>
              <a:t> </a:t>
            </a:r>
            <a:r>
              <a:rPr dirty="0" err="1"/>
              <a:t>ngành</a:t>
            </a:r>
            <a:r>
              <a:rPr dirty="0"/>
              <a:t> </a:t>
            </a:r>
            <a:r>
              <a:rPr dirty="0" err="1"/>
              <a:t>quản</a:t>
            </a:r>
            <a:r>
              <a:rPr dirty="0"/>
              <a:t> </a:t>
            </a:r>
            <a:r>
              <a:rPr dirty="0" err="1"/>
              <a:t>trị</a:t>
            </a:r>
            <a:r>
              <a:rPr dirty="0"/>
              <a:t> </a:t>
            </a:r>
            <a:r>
              <a:rPr dirty="0" err="1"/>
              <a:t>doanh</a:t>
            </a:r>
            <a:r>
              <a:rPr dirty="0"/>
              <a:t> </a:t>
            </a:r>
            <a:r>
              <a:rPr dirty="0" err="1"/>
              <a:t>nghiệp</a:t>
            </a:r>
            <a:r>
              <a:rPr dirty="0"/>
              <a:t> </a:t>
            </a:r>
            <a:r>
              <a:rPr dirty="0" err="1"/>
              <a:t>vừa</a:t>
            </a:r>
            <a:r>
              <a:rPr dirty="0"/>
              <a:t> </a:t>
            </a:r>
            <a:r>
              <a:rPr dirty="0" err="1"/>
              <a:t>và</a:t>
            </a:r>
            <a:r>
              <a:rPr dirty="0"/>
              <a:t> </a:t>
            </a:r>
            <a:r>
              <a:rPr dirty="0" err="1"/>
              <a:t>nhỏ</a:t>
            </a:r>
            <a:r>
              <a:rPr dirty="0"/>
              <a:t>.</a:t>
            </a:r>
          </a:p>
          <a:p>
            <a:pPr algn="just"/>
            <a:r>
              <a:rPr dirty="0" err="1" smtClean="0"/>
              <a:t>Tính</a:t>
            </a:r>
            <a:r>
              <a:rPr dirty="0" smtClean="0"/>
              <a:t> </a:t>
            </a:r>
            <a:r>
              <a:rPr dirty="0" err="1"/>
              <a:t>chất</a:t>
            </a:r>
            <a:r>
              <a:rPr dirty="0"/>
              <a:t>: </a:t>
            </a:r>
            <a:r>
              <a:rPr dirty="0" err="1"/>
              <a:t>Môn</a:t>
            </a:r>
            <a:r>
              <a:rPr dirty="0"/>
              <a:t> </a:t>
            </a:r>
            <a:r>
              <a:rPr dirty="0" err="1"/>
              <a:t>học</a:t>
            </a:r>
            <a:r>
              <a:rPr dirty="0"/>
              <a:t> </a:t>
            </a:r>
            <a:r>
              <a:rPr dirty="0" err="1"/>
              <a:t>khoa</a:t>
            </a:r>
            <a:r>
              <a:rPr dirty="0"/>
              <a:t> </a:t>
            </a:r>
            <a:r>
              <a:rPr dirty="0" err="1"/>
              <a:t>học</a:t>
            </a:r>
            <a:r>
              <a:rPr dirty="0"/>
              <a:t> </a:t>
            </a:r>
            <a:r>
              <a:rPr dirty="0" err="1"/>
              <a:t>kinh</a:t>
            </a:r>
            <a:r>
              <a:rPr dirty="0"/>
              <a:t> </a:t>
            </a:r>
            <a:r>
              <a:rPr dirty="0" err="1"/>
              <a:t>tế</a:t>
            </a:r>
            <a:r>
              <a:rPr dirty="0"/>
              <a:t>, </a:t>
            </a:r>
            <a:r>
              <a:rPr dirty="0" err="1"/>
              <a:t>mang</a:t>
            </a:r>
            <a:r>
              <a:rPr dirty="0"/>
              <a:t> </a:t>
            </a:r>
            <a:r>
              <a:rPr dirty="0" err="1"/>
              <a:t>tính</a:t>
            </a:r>
            <a:r>
              <a:rPr dirty="0"/>
              <a:t> </a:t>
            </a:r>
            <a:r>
              <a:rPr dirty="0" err="1"/>
              <a:t>lý</a:t>
            </a:r>
            <a:r>
              <a:rPr dirty="0"/>
              <a:t> </a:t>
            </a:r>
            <a:r>
              <a:rPr dirty="0" err="1"/>
              <a:t>thuyết</a:t>
            </a:r>
            <a:r>
              <a:rPr dirty="0"/>
              <a:t> </a:t>
            </a:r>
            <a:r>
              <a:rPr dirty="0" err="1"/>
              <a:t>và</a:t>
            </a:r>
            <a:r>
              <a:rPr dirty="0"/>
              <a:t> </a:t>
            </a:r>
            <a:r>
              <a:rPr dirty="0" err="1"/>
              <a:t>thực</a:t>
            </a:r>
            <a:r>
              <a:rPr dirty="0"/>
              <a:t> </a:t>
            </a:r>
            <a:r>
              <a:rPr dirty="0" err="1"/>
              <a:t>tế</a:t>
            </a:r>
            <a:r>
              <a:rPr dirty="0"/>
              <a:t>, </a:t>
            </a:r>
            <a:r>
              <a:rPr dirty="0" err="1"/>
              <a:t>gắn</a:t>
            </a:r>
            <a:r>
              <a:rPr dirty="0"/>
              <a:t> </a:t>
            </a:r>
            <a:r>
              <a:rPr dirty="0" err="1"/>
              <a:t>liền</a:t>
            </a:r>
            <a:r>
              <a:rPr dirty="0"/>
              <a:t> </a:t>
            </a:r>
            <a:r>
              <a:rPr dirty="0" err="1"/>
              <a:t>với</a:t>
            </a:r>
            <a:r>
              <a:rPr dirty="0"/>
              <a:t> </a:t>
            </a:r>
            <a:r>
              <a:rPr dirty="0" err="1"/>
              <a:t>quản</a:t>
            </a:r>
            <a:r>
              <a:rPr dirty="0"/>
              <a:t> </a:t>
            </a:r>
            <a:r>
              <a:rPr dirty="0" err="1"/>
              <a:t>trị</a:t>
            </a:r>
            <a:r>
              <a:rPr dirty="0"/>
              <a:t> </a:t>
            </a:r>
            <a:r>
              <a:rPr dirty="0" err="1"/>
              <a:t>các</a:t>
            </a:r>
            <a:r>
              <a:rPr dirty="0"/>
              <a:t> </a:t>
            </a:r>
            <a:r>
              <a:rPr dirty="0" err="1"/>
              <a:t>dự</a:t>
            </a:r>
            <a:r>
              <a:rPr dirty="0"/>
              <a:t> </a:t>
            </a:r>
            <a:r>
              <a:rPr dirty="0" err="1"/>
              <a:t>án</a:t>
            </a:r>
            <a:r>
              <a:rPr dirty="0"/>
              <a:t> </a:t>
            </a:r>
            <a:r>
              <a:rPr dirty="0" err="1"/>
              <a:t>doanh</a:t>
            </a:r>
            <a:r>
              <a:rPr dirty="0"/>
              <a:t> </a:t>
            </a:r>
            <a:r>
              <a:rPr dirty="0" err="1"/>
              <a:t>nghiệp</a:t>
            </a:r>
            <a:r>
              <a:rPr dirty="0"/>
              <a:t>.</a:t>
            </a:r>
          </a:p>
        </p:txBody>
      </p:sp>
    </p:spTree>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dirty="0" err="1"/>
              <a:t>Mục</a:t>
            </a:r>
            <a:r>
              <a:rPr dirty="0"/>
              <a:t> </a:t>
            </a:r>
            <a:r>
              <a:rPr dirty="0" err="1"/>
              <a:t>tiêu</a:t>
            </a:r>
            <a:r>
              <a:rPr dirty="0"/>
              <a:t> </a:t>
            </a:r>
            <a:r>
              <a:rPr dirty="0" err="1"/>
              <a:t>Môn</a:t>
            </a:r>
            <a:r>
              <a:rPr dirty="0"/>
              <a:t> </a:t>
            </a:r>
            <a:r>
              <a:rPr dirty="0" err="1"/>
              <a:t>học</a:t>
            </a:r>
            <a:endParaRPr dirty="0"/>
          </a:p>
        </p:txBody>
      </p:sp>
      <p:sp>
        <p:nvSpPr>
          <p:cNvPr id="3" name="Content Placeholder 2"/>
          <p:cNvSpPr>
            <a:spLocks noGrp="1"/>
          </p:cNvSpPr>
          <p:nvPr>
            <p:ph idx="1"/>
          </p:nvPr>
        </p:nvSpPr>
        <p:spPr>
          <a:xfrm>
            <a:off x="557561" y="2230244"/>
            <a:ext cx="8192429" cy="4467922"/>
          </a:xfrm>
        </p:spPr>
        <p:txBody>
          <a:bodyPr>
            <a:normAutofit/>
          </a:bodyPr>
          <a:lstStyle/>
          <a:p>
            <a:pPr marL="0" indent="0">
              <a:buNone/>
            </a:pPr>
            <a:r>
              <a:rPr b="1" dirty="0" err="1" smtClean="0"/>
              <a:t>Về</a:t>
            </a:r>
            <a:r>
              <a:rPr b="1" dirty="0" smtClean="0"/>
              <a:t> </a:t>
            </a:r>
            <a:r>
              <a:rPr b="1" dirty="0" err="1"/>
              <a:t>Kiến</a:t>
            </a:r>
            <a:r>
              <a:rPr b="1" dirty="0"/>
              <a:t> </a:t>
            </a:r>
            <a:r>
              <a:rPr b="1" dirty="0" err="1"/>
              <a:t>thức</a:t>
            </a:r>
            <a:r>
              <a:rPr b="1" dirty="0"/>
              <a:t>:</a:t>
            </a:r>
          </a:p>
          <a:p>
            <a:r>
              <a:rPr dirty="0"/>
              <a:t>   </a:t>
            </a:r>
            <a:r>
              <a:rPr dirty="0" smtClean="0"/>
              <a:t> </a:t>
            </a:r>
            <a:r>
              <a:rPr dirty="0" err="1"/>
              <a:t>Hiểu</a:t>
            </a:r>
            <a:r>
              <a:rPr dirty="0"/>
              <a:t> </a:t>
            </a:r>
            <a:r>
              <a:rPr dirty="0" err="1"/>
              <a:t>khái</a:t>
            </a:r>
            <a:r>
              <a:rPr dirty="0"/>
              <a:t> </a:t>
            </a:r>
            <a:r>
              <a:rPr dirty="0" err="1"/>
              <a:t>niệm</a:t>
            </a:r>
            <a:r>
              <a:rPr dirty="0"/>
              <a:t> </a:t>
            </a:r>
            <a:r>
              <a:rPr dirty="0" err="1"/>
              <a:t>dự</a:t>
            </a:r>
            <a:r>
              <a:rPr dirty="0"/>
              <a:t> </a:t>
            </a:r>
            <a:r>
              <a:rPr dirty="0" err="1"/>
              <a:t>án</a:t>
            </a:r>
            <a:r>
              <a:rPr dirty="0"/>
              <a:t> </a:t>
            </a:r>
            <a:r>
              <a:rPr dirty="0" err="1"/>
              <a:t>và</a:t>
            </a:r>
            <a:r>
              <a:rPr dirty="0"/>
              <a:t> </a:t>
            </a:r>
            <a:r>
              <a:rPr dirty="0" err="1"/>
              <a:t>quản</a:t>
            </a:r>
            <a:r>
              <a:rPr dirty="0"/>
              <a:t> </a:t>
            </a:r>
            <a:r>
              <a:rPr dirty="0" err="1"/>
              <a:t>trị</a:t>
            </a:r>
            <a:r>
              <a:rPr dirty="0"/>
              <a:t> </a:t>
            </a:r>
            <a:r>
              <a:rPr dirty="0" err="1"/>
              <a:t>dự</a:t>
            </a:r>
            <a:r>
              <a:rPr dirty="0"/>
              <a:t> </a:t>
            </a:r>
            <a:r>
              <a:rPr dirty="0" err="1"/>
              <a:t>án</a:t>
            </a:r>
            <a:r>
              <a:rPr dirty="0"/>
              <a:t>.</a:t>
            </a:r>
          </a:p>
          <a:p>
            <a:r>
              <a:rPr dirty="0"/>
              <a:t>   </a:t>
            </a:r>
            <a:r>
              <a:rPr dirty="0" smtClean="0"/>
              <a:t> </a:t>
            </a:r>
            <a:r>
              <a:rPr dirty="0" err="1"/>
              <a:t>Lập</a:t>
            </a:r>
            <a:r>
              <a:rPr dirty="0"/>
              <a:t> </a:t>
            </a:r>
            <a:r>
              <a:rPr dirty="0" err="1"/>
              <a:t>kế</a:t>
            </a:r>
            <a:r>
              <a:rPr dirty="0"/>
              <a:t> </a:t>
            </a:r>
            <a:r>
              <a:rPr dirty="0" err="1"/>
              <a:t>hoạch</a:t>
            </a:r>
            <a:r>
              <a:rPr dirty="0"/>
              <a:t> </a:t>
            </a:r>
            <a:r>
              <a:rPr dirty="0" err="1"/>
              <a:t>một</a:t>
            </a:r>
            <a:r>
              <a:rPr dirty="0"/>
              <a:t> </a:t>
            </a:r>
            <a:r>
              <a:rPr dirty="0" err="1"/>
              <a:t>dự</a:t>
            </a:r>
            <a:r>
              <a:rPr dirty="0"/>
              <a:t> </a:t>
            </a:r>
            <a:r>
              <a:rPr dirty="0" err="1"/>
              <a:t>án</a:t>
            </a:r>
            <a:r>
              <a:rPr dirty="0"/>
              <a:t> </a:t>
            </a:r>
            <a:r>
              <a:rPr dirty="0" err="1"/>
              <a:t>đầu</a:t>
            </a:r>
            <a:r>
              <a:rPr dirty="0"/>
              <a:t> </a:t>
            </a:r>
            <a:r>
              <a:rPr dirty="0" err="1"/>
              <a:t>tư</a:t>
            </a:r>
            <a:r>
              <a:rPr dirty="0"/>
              <a:t>.</a:t>
            </a:r>
          </a:p>
          <a:p>
            <a:r>
              <a:rPr dirty="0"/>
              <a:t>   </a:t>
            </a:r>
            <a:r>
              <a:rPr dirty="0" smtClean="0"/>
              <a:t> </a:t>
            </a:r>
            <a:r>
              <a:rPr dirty="0" err="1"/>
              <a:t>Điều</a:t>
            </a:r>
            <a:r>
              <a:rPr dirty="0"/>
              <a:t> </a:t>
            </a:r>
            <a:r>
              <a:rPr dirty="0" err="1"/>
              <a:t>phối</a:t>
            </a:r>
            <a:r>
              <a:rPr dirty="0"/>
              <a:t> </a:t>
            </a:r>
            <a:r>
              <a:rPr dirty="0" err="1"/>
              <a:t>nguồn</a:t>
            </a:r>
            <a:r>
              <a:rPr dirty="0"/>
              <a:t> </a:t>
            </a:r>
            <a:r>
              <a:rPr dirty="0" err="1"/>
              <a:t>lực</a:t>
            </a:r>
            <a:r>
              <a:rPr dirty="0"/>
              <a:t> </a:t>
            </a:r>
            <a:r>
              <a:rPr dirty="0" err="1"/>
              <a:t>dự</a:t>
            </a:r>
            <a:r>
              <a:rPr dirty="0"/>
              <a:t> </a:t>
            </a:r>
            <a:r>
              <a:rPr dirty="0" err="1"/>
              <a:t>án</a:t>
            </a:r>
            <a:r>
              <a:rPr dirty="0" smtClean="0"/>
              <a:t>.</a:t>
            </a:r>
            <a:endParaRPr lang="en-US" dirty="0" smtClean="0"/>
          </a:p>
        </p:txBody>
      </p:sp>
    </p:spTree>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Mục</a:t>
            </a:r>
            <a:r>
              <a:rPr lang="en-US" dirty="0"/>
              <a:t> </a:t>
            </a:r>
            <a:r>
              <a:rPr lang="en-US" dirty="0" err="1"/>
              <a:t>tiêu</a:t>
            </a:r>
            <a:r>
              <a:rPr lang="en-US" dirty="0"/>
              <a:t> </a:t>
            </a:r>
            <a:r>
              <a:rPr lang="en-US" dirty="0" err="1"/>
              <a:t>Môn</a:t>
            </a:r>
            <a:r>
              <a:rPr lang="en-US" dirty="0"/>
              <a:t> </a:t>
            </a:r>
            <a:r>
              <a:rPr lang="en-US" dirty="0" err="1"/>
              <a:t>học</a:t>
            </a:r>
            <a:endParaRPr lang="en-US" dirty="0"/>
          </a:p>
        </p:txBody>
      </p:sp>
      <p:sp>
        <p:nvSpPr>
          <p:cNvPr id="3" name="Content Placeholder 2"/>
          <p:cNvSpPr>
            <a:spLocks noGrp="1"/>
          </p:cNvSpPr>
          <p:nvPr>
            <p:ph idx="1"/>
          </p:nvPr>
        </p:nvSpPr>
        <p:spPr>
          <a:xfrm>
            <a:off x="864382" y="2489199"/>
            <a:ext cx="7848438" cy="4142059"/>
          </a:xfrm>
        </p:spPr>
        <p:txBody>
          <a:bodyPr>
            <a:normAutofit/>
          </a:bodyPr>
          <a:lstStyle/>
          <a:p>
            <a:pPr marL="0" indent="0">
              <a:buNone/>
            </a:pPr>
            <a:r>
              <a:rPr lang="en-US" b="1" dirty="0" err="1" smtClean="0"/>
              <a:t>Về</a:t>
            </a:r>
            <a:r>
              <a:rPr lang="en-US" b="1" dirty="0" smtClean="0"/>
              <a:t> </a:t>
            </a:r>
            <a:r>
              <a:rPr lang="en-US" b="1" dirty="0" err="1"/>
              <a:t>Kỹ</a:t>
            </a:r>
            <a:r>
              <a:rPr lang="en-US" b="1" dirty="0"/>
              <a:t> </a:t>
            </a:r>
            <a:r>
              <a:rPr lang="en-US" b="1" dirty="0" err="1"/>
              <a:t>năng</a:t>
            </a:r>
            <a:r>
              <a:rPr lang="en-US" b="1" dirty="0"/>
              <a:t>:</a:t>
            </a:r>
          </a:p>
          <a:p>
            <a:r>
              <a:rPr lang="en-US" dirty="0"/>
              <a:t>   </a:t>
            </a:r>
            <a:r>
              <a:rPr lang="en-US" dirty="0" err="1" smtClean="0"/>
              <a:t>Sử</a:t>
            </a:r>
            <a:r>
              <a:rPr lang="en-US" dirty="0" smtClean="0"/>
              <a:t> </a:t>
            </a:r>
            <a:r>
              <a:rPr lang="en-US" dirty="0" err="1"/>
              <a:t>dụng</a:t>
            </a:r>
            <a:r>
              <a:rPr lang="en-US" dirty="0"/>
              <a:t> </a:t>
            </a:r>
            <a:r>
              <a:rPr lang="en-US" dirty="0" err="1"/>
              <a:t>công</a:t>
            </a:r>
            <a:r>
              <a:rPr lang="en-US" dirty="0"/>
              <a:t> </a:t>
            </a:r>
            <a:r>
              <a:rPr lang="en-US" dirty="0" err="1"/>
              <a:t>cụ</a:t>
            </a:r>
            <a:r>
              <a:rPr lang="en-US" dirty="0"/>
              <a:t> </a:t>
            </a:r>
            <a:r>
              <a:rPr lang="en-US" dirty="0" err="1"/>
              <a:t>quản</a:t>
            </a:r>
            <a:r>
              <a:rPr lang="en-US" dirty="0"/>
              <a:t> </a:t>
            </a:r>
            <a:r>
              <a:rPr lang="en-US" dirty="0" err="1"/>
              <a:t>lý</a:t>
            </a:r>
            <a:r>
              <a:rPr lang="en-US" dirty="0"/>
              <a:t> </a:t>
            </a:r>
            <a:r>
              <a:rPr lang="en-US" dirty="0" err="1"/>
              <a:t>tiến</a:t>
            </a:r>
            <a:r>
              <a:rPr lang="en-US" dirty="0"/>
              <a:t> </a:t>
            </a:r>
            <a:r>
              <a:rPr lang="en-US" dirty="0" err="1"/>
              <a:t>độ</a:t>
            </a:r>
            <a:r>
              <a:rPr lang="en-US" dirty="0"/>
              <a:t> </a:t>
            </a:r>
            <a:r>
              <a:rPr lang="en-US" dirty="0" err="1"/>
              <a:t>và</a:t>
            </a:r>
            <a:r>
              <a:rPr lang="en-US" dirty="0"/>
              <a:t> chi </a:t>
            </a:r>
            <a:r>
              <a:rPr lang="en-US" dirty="0" err="1"/>
              <a:t>phí</a:t>
            </a:r>
            <a:r>
              <a:rPr lang="en-US" dirty="0"/>
              <a:t>.</a:t>
            </a:r>
          </a:p>
          <a:p>
            <a:r>
              <a:rPr lang="en-US" dirty="0"/>
              <a:t>   </a:t>
            </a:r>
            <a:r>
              <a:rPr lang="en-US" dirty="0" err="1" smtClean="0"/>
              <a:t>Xây</a:t>
            </a:r>
            <a:r>
              <a:rPr lang="en-US" dirty="0" smtClean="0"/>
              <a:t> </a:t>
            </a:r>
            <a:r>
              <a:rPr lang="en-US" dirty="0" err="1"/>
              <a:t>dựng</a:t>
            </a:r>
            <a:r>
              <a:rPr lang="en-US" dirty="0"/>
              <a:t> </a:t>
            </a:r>
            <a:r>
              <a:rPr lang="en-US" dirty="0" err="1"/>
              <a:t>biểu</a:t>
            </a:r>
            <a:r>
              <a:rPr lang="en-US" dirty="0"/>
              <a:t> </a:t>
            </a:r>
            <a:r>
              <a:rPr lang="en-US" dirty="0" err="1"/>
              <a:t>đồ</a:t>
            </a:r>
            <a:r>
              <a:rPr lang="en-US" dirty="0"/>
              <a:t> </a:t>
            </a:r>
            <a:r>
              <a:rPr lang="en-US" dirty="0" err="1"/>
              <a:t>phụ</a:t>
            </a:r>
            <a:r>
              <a:rPr lang="en-US" dirty="0"/>
              <a:t> </a:t>
            </a:r>
            <a:r>
              <a:rPr lang="en-US" dirty="0" err="1"/>
              <a:t>tải</a:t>
            </a:r>
            <a:r>
              <a:rPr lang="en-US" dirty="0"/>
              <a:t> </a:t>
            </a:r>
            <a:r>
              <a:rPr lang="en-US" dirty="0" err="1"/>
              <a:t>nguồn</a:t>
            </a:r>
            <a:r>
              <a:rPr lang="en-US" dirty="0"/>
              <a:t> </a:t>
            </a:r>
            <a:r>
              <a:rPr lang="en-US" dirty="0" err="1"/>
              <a:t>lực</a:t>
            </a:r>
            <a:r>
              <a:rPr lang="en-US" dirty="0"/>
              <a:t>.</a:t>
            </a:r>
          </a:p>
          <a:p>
            <a:r>
              <a:rPr lang="en-US" dirty="0"/>
              <a:t>   </a:t>
            </a:r>
            <a:r>
              <a:rPr lang="en-US" dirty="0" err="1" smtClean="0"/>
              <a:t>Phân</a:t>
            </a:r>
            <a:r>
              <a:rPr lang="en-US" dirty="0" smtClean="0"/>
              <a:t> </a:t>
            </a:r>
            <a:r>
              <a:rPr lang="en-US" dirty="0" err="1"/>
              <a:t>tích</a:t>
            </a:r>
            <a:r>
              <a:rPr lang="en-US" dirty="0"/>
              <a:t> </a:t>
            </a:r>
            <a:r>
              <a:rPr lang="en-US" dirty="0" err="1"/>
              <a:t>số</a:t>
            </a:r>
            <a:r>
              <a:rPr lang="en-US" dirty="0"/>
              <a:t> </a:t>
            </a:r>
            <a:r>
              <a:rPr lang="en-US" dirty="0" err="1"/>
              <a:t>liệu</a:t>
            </a:r>
            <a:r>
              <a:rPr lang="en-US" dirty="0"/>
              <a:t> </a:t>
            </a:r>
            <a:r>
              <a:rPr lang="en-US" dirty="0" err="1"/>
              <a:t>để</a:t>
            </a:r>
            <a:r>
              <a:rPr lang="en-US" dirty="0"/>
              <a:t> </a:t>
            </a:r>
            <a:r>
              <a:rPr lang="en-US" dirty="0" err="1"/>
              <a:t>giám</a:t>
            </a:r>
            <a:r>
              <a:rPr lang="en-US" dirty="0"/>
              <a:t> </a:t>
            </a:r>
            <a:r>
              <a:rPr lang="en-US" dirty="0" err="1"/>
              <a:t>sát</a:t>
            </a:r>
            <a:r>
              <a:rPr lang="en-US" dirty="0"/>
              <a:t> </a:t>
            </a:r>
            <a:r>
              <a:rPr lang="en-US" dirty="0" err="1"/>
              <a:t>và</a:t>
            </a:r>
            <a:r>
              <a:rPr lang="en-US" dirty="0"/>
              <a:t> </a:t>
            </a:r>
            <a:r>
              <a:rPr lang="en-US" dirty="0" err="1"/>
              <a:t>đánh</a:t>
            </a:r>
            <a:r>
              <a:rPr lang="en-US" dirty="0"/>
              <a:t> </a:t>
            </a:r>
            <a:r>
              <a:rPr lang="en-US" dirty="0" err="1"/>
              <a:t>giá</a:t>
            </a:r>
            <a:r>
              <a:rPr lang="en-US" dirty="0"/>
              <a:t> </a:t>
            </a:r>
            <a:r>
              <a:rPr lang="en-US" dirty="0" err="1"/>
              <a:t>dự</a:t>
            </a:r>
            <a:r>
              <a:rPr lang="en-US" dirty="0"/>
              <a:t> </a:t>
            </a:r>
            <a:r>
              <a:rPr lang="en-US" dirty="0" err="1"/>
              <a:t>án</a:t>
            </a:r>
            <a:r>
              <a:rPr lang="en-US" dirty="0" smtClean="0"/>
              <a:t>.</a:t>
            </a:r>
            <a:endParaRPr lang="en-US" dirty="0"/>
          </a:p>
          <a:p>
            <a:pPr marL="0" indent="0">
              <a:buNone/>
            </a:pPr>
            <a:r>
              <a:rPr lang="en-US" b="1" dirty="0" err="1" smtClean="0"/>
              <a:t>Tính</a:t>
            </a:r>
            <a:r>
              <a:rPr lang="en-US" b="1" dirty="0" smtClean="0"/>
              <a:t> </a:t>
            </a:r>
            <a:r>
              <a:rPr lang="en-US" b="1" dirty="0" err="1"/>
              <a:t>thực</a:t>
            </a:r>
            <a:r>
              <a:rPr lang="en-US" b="1" dirty="0"/>
              <a:t> </a:t>
            </a:r>
            <a:r>
              <a:rPr lang="en-US" b="1" dirty="0" err="1"/>
              <a:t>tiễn</a:t>
            </a:r>
            <a:r>
              <a:rPr lang="en-US" b="1" dirty="0"/>
              <a:t> </a:t>
            </a:r>
            <a:r>
              <a:rPr lang="en-US" b="1" dirty="0" err="1"/>
              <a:t>của</a:t>
            </a:r>
            <a:r>
              <a:rPr lang="en-US" b="1" dirty="0"/>
              <a:t> </a:t>
            </a:r>
            <a:r>
              <a:rPr lang="en-US" b="1" dirty="0" err="1"/>
              <a:t>môn</a:t>
            </a:r>
            <a:r>
              <a:rPr lang="en-US" b="1" dirty="0"/>
              <a:t> </a:t>
            </a:r>
            <a:r>
              <a:rPr lang="en-US" b="1" dirty="0" err="1"/>
              <a:t>học</a:t>
            </a:r>
            <a:r>
              <a:rPr lang="en-US" b="1" dirty="0"/>
              <a:t>:</a:t>
            </a:r>
          </a:p>
          <a:p>
            <a:pPr marL="0" indent="0">
              <a:buNone/>
            </a:pPr>
            <a:r>
              <a:rPr lang="en-US" dirty="0"/>
              <a:t>- 	</a:t>
            </a:r>
            <a:r>
              <a:rPr lang="en-US" dirty="0" err="1"/>
              <a:t>Giúp</a:t>
            </a:r>
            <a:r>
              <a:rPr lang="en-US" dirty="0"/>
              <a:t> </a:t>
            </a:r>
            <a:r>
              <a:rPr lang="en-US" dirty="0" err="1"/>
              <a:t>sinh</a:t>
            </a:r>
            <a:r>
              <a:rPr lang="en-US" dirty="0"/>
              <a:t> </a:t>
            </a:r>
            <a:r>
              <a:rPr lang="en-US" dirty="0" err="1"/>
              <a:t>viên</a:t>
            </a:r>
            <a:r>
              <a:rPr lang="en-US" dirty="0"/>
              <a:t> </a:t>
            </a:r>
            <a:r>
              <a:rPr lang="en-US" dirty="0" err="1"/>
              <a:t>tự</a:t>
            </a:r>
            <a:r>
              <a:rPr lang="en-US" dirty="0"/>
              <a:t> </a:t>
            </a:r>
            <a:r>
              <a:rPr lang="en-US" dirty="0" err="1"/>
              <a:t>lập</a:t>
            </a:r>
            <a:r>
              <a:rPr lang="en-US" dirty="0"/>
              <a:t> </a:t>
            </a:r>
            <a:r>
              <a:rPr lang="en-US" dirty="0" err="1"/>
              <a:t>kế</a:t>
            </a:r>
            <a:r>
              <a:rPr lang="en-US" dirty="0"/>
              <a:t> </a:t>
            </a:r>
            <a:r>
              <a:rPr lang="en-US" dirty="0" err="1"/>
              <a:t>hoạch</a:t>
            </a:r>
            <a:r>
              <a:rPr lang="en-US" dirty="0"/>
              <a:t> </a:t>
            </a:r>
            <a:r>
              <a:rPr lang="en-US" dirty="0" err="1"/>
              <a:t>quản</a:t>
            </a:r>
            <a:r>
              <a:rPr lang="en-US" dirty="0"/>
              <a:t> </a:t>
            </a:r>
            <a:r>
              <a:rPr lang="en-US" dirty="0" err="1"/>
              <a:t>lý</a:t>
            </a:r>
            <a:r>
              <a:rPr lang="en-US" dirty="0"/>
              <a:t> </a:t>
            </a:r>
            <a:r>
              <a:rPr lang="en-US" dirty="0" err="1"/>
              <a:t>công</a:t>
            </a:r>
            <a:r>
              <a:rPr lang="en-US" dirty="0"/>
              <a:t> </a:t>
            </a:r>
            <a:r>
              <a:rPr lang="en-US" dirty="0" err="1"/>
              <a:t>việc</a:t>
            </a:r>
            <a:r>
              <a:rPr lang="en-US" dirty="0"/>
              <a:t> </a:t>
            </a:r>
            <a:r>
              <a:rPr lang="en-US" dirty="0" err="1"/>
              <a:t>cá</a:t>
            </a:r>
            <a:r>
              <a:rPr lang="en-US" dirty="0"/>
              <a:t> </a:t>
            </a:r>
            <a:r>
              <a:rPr lang="en-US" dirty="0" err="1"/>
              <a:t>nhân</a:t>
            </a:r>
            <a:r>
              <a:rPr lang="en-US" dirty="0"/>
              <a:t> </a:t>
            </a:r>
            <a:r>
              <a:rPr lang="en-US" dirty="0" err="1"/>
              <a:t>hoặc</a:t>
            </a:r>
            <a:r>
              <a:rPr lang="en-US" dirty="0"/>
              <a:t> </a:t>
            </a:r>
            <a:r>
              <a:rPr lang="en-US" dirty="0" err="1"/>
              <a:t>đội</a:t>
            </a:r>
            <a:r>
              <a:rPr lang="en-US" dirty="0"/>
              <a:t> </a:t>
            </a:r>
            <a:r>
              <a:rPr lang="en-US" dirty="0" err="1"/>
              <a:t>nhóm</a:t>
            </a:r>
            <a:r>
              <a:rPr lang="en-US" dirty="0"/>
              <a:t> </a:t>
            </a:r>
            <a:r>
              <a:rPr lang="en-US" dirty="0" err="1"/>
              <a:t>khi</a:t>
            </a:r>
            <a:r>
              <a:rPr lang="en-US" dirty="0"/>
              <a:t> </a:t>
            </a:r>
            <a:r>
              <a:rPr lang="en-US" dirty="0" err="1"/>
              <a:t>ra</a:t>
            </a:r>
            <a:r>
              <a:rPr lang="en-US" dirty="0"/>
              <a:t> </a:t>
            </a:r>
            <a:r>
              <a:rPr lang="en-US" dirty="0" err="1"/>
              <a:t>trường</a:t>
            </a:r>
            <a:endParaRPr lang="en-US" dirty="0"/>
          </a:p>
          <a:p>
            <a:pPr>
              <a:buFontTx/>
              <a:buChar char="-"/>
            </a:pPr>
            <a:r>
              <a:rPr lang="en-US" dirty="0" err="1"/>
              <a:t>Quản</a:t>
            </a:r>
            <a:r>
              <a:rPr lang="en-US" dirty="0"/>
              <a:t> </a:t>
            </a:r>
            <a:r>
              <a:rPr lang="en-US" dirty="0" err="1"/>
              <a:t>trị</a:t>
            </a:r>
            <a:r>
              <a:rPr lang="en-US" dirty="0"/>
              <a:t> </a:t>
            </a:r>
            <a:r>
              <a:rPr lang="en-US" dirty="0" err="1"/>
              <a:t>công</a:t>
            </a:r>
            <a:r>
              <a:rPr lang="en-US" dirty="0"/>
              <a:t> </a:t>
            </a:r>
            <a:r>
              <a:rPr lang="en-US" dirty="0" err="1"/>
              <a:t>việc</a:t>
            </a:r>
            <a:r>
              <a:rPr lang="en-US" dirty="0"/>
              <a:t> </a:t>
            </a:r>
            <a:r>
              <a:rPr lang="en-US" dirty="0" err="1"/>
              <a:t>đặt</a:t>
            </a:r>
            <a:r>
              <a:rPr lang="en-US" dirty="0"/>
              <a:t> </a:t>
            </a:r>
            <a:r>
              <a:rPr lang="en-US" dirty="0" err="1"/>
              <a:t>mục</a:t>
            </a:r>
            <a:r>
              <a:rPr lang="en-US" dirty="0"/>
              <a:t> </a:t>
            </a:r>
            <a:r>
              <a:rPr lang="en-US" dirty="0" err="1"/>
              <a:t>tiêu</a:t>
            </a:r>
            <a:r>
              <a:rPr lang="en-US" dirty="0"/>
              <a:t> </a:t>
            </a:r>
            <a:r>
              <a:rPr lang="en-US" dirty="0" err="1"/>
              <a:t>đề</a:t>
            </a:r>
            <a:r>
              <a:rPr lang="en-US" dirty="0"/>
              <a:t> </a:t>
            </a:r>
            <a:r>
              <a:rPr lang="en-US" dirty="0" err="1"/>
              <a:t>ra</a:t>
            </a:r>
            <a:r>
              <a:rPr lang="en-US" dirty="0"/>
              <a:t> </a:t>
            </a:r>
            <a:r>
              <a:rPr lang="en-US" dirty="0" err="1"/>
              <a:t>với</a:t>
            </a:r>
            <a:r>
              <a:rPr lang="en-US" dirty="0"/>
              <a:t> chi </a:t>
            </a:r>
            <a:r>
              <a:rPr lang="en-US" dirty="0" err="1"/>
              <a:t>phí</a:t>
            </a:r>
            <a:r>
              <a:rPr lang="en-US" dirty="0"/>
              <a:t> </a:t>
            </a:r>
            <a:r>
              <a:rPr lang="en-US" dirty="0" err="1"/>
              <a:t>tối</a:t>
            </a:r>
            <a:r>
              <a:rPr lang="en-US" dirty="0"/>
              <a:t> </a:t>
            </a:r>
            <a:r>
              <a:rPr lang="en-US" dirty="0" err="1"/>
              <a:t>ưu</a:t>
            </a:r>
            <a:r>
              <a:rPr lang="en-US" dirty="0"/>
              <a:t> </a:t>
            </a:r>
            <a:r>
              <a:rPr lang="en-US" dirty="0" err="1"/>
              <a:t>và</a:t>
            </a:r>
            <a:r>
              <a:rPr lang="en-US" dirty="0"/>
              <a:t> </a:t>
            </a:r>
            <a:r>
              <a:rPr lang="en-US" dirty="0" err="1"/>
              <a:t>hiệu</a:t>
            </a:r>
            <a:r>
              <a:rPr lang="en-US" dirty="0"/>
              <a:t> </a:t>
            </a:r>
            <a:r>
              <a:rPr lang="en-US" dirty="0" err="1"/>
              <a:t>quả</a:t>
            </a:r>
            <a:endParaRPr lang="en-US" dirty="0"/>
          </a:p>
          <a:p>
            <a:pPr>
              <a:buFontTx/>
              <a:buChar char="-"/>
            </a:pPr>
            <a:r>
              <a:rPr lang="en-US" dirty="0" err="1" smtClean="0"/>
              <a:t>Vận</a:t>
            </a:r>
            <a:r>
              <a:rPr lang="en-US" dirty="0" smtClean="0"/>
              <a:t> </a:t>
            </a:r>
            <a:r>
              <a:rPr lang="en-US" dirty="0" err="1" smtClean="0"/>
              <a:t>hành</a:t>
            </a:r>
            <a:r>
              <a:rPr lang="en-US" dirty="0" smtClean="0"/>
              <a:t> </a:t>
            </a:r>
            <a:r>
              <a:rPr lang="en-US" dirty="0" err="1" smtClean="0"/>
              <a:t>Quản</a:t>
            </a:r>
            <a:r>
              <a:rPr lang="en-US" dirty="0" smtClean="0"/>
              <a:t> </a:t>
            </a:r>
            <a:r>
              <a:rPr lang="en-US" dirty="0" err="1"/>
              <a:t>trị</a:t>
            </a:r>
            <a:r>
              <a:rPr lang="en-US" dirty="0"/>
              <a:t> </a:t>
            </a:r>
            <a:r>
              <a:rPr lang="en-US" dirty="0" err="1"/>
              <a:t>dự</a:t>
            </a:r>
            <a:r>
              <a:rPr lang="en-US" dirty="0"/>
              <a:t> </a:t>
            </a:r>
            <a:r>
              <a:rPr lang="en-US" dirty="0" err="1"/>
              <a:t>án</a:t>
            </a:r>
            <a:r>
              <a:rPr lang="en-US" dirty="0"/>
              <a:t> </a:t>
            </a:r>
            <a:r>
              <a:rPr lang="en-US" dirty="0" err="1"/>
              <a:t>đầu</a:t>
            </a:r>
            <a:r>
              <a:rPr lang="en-US" dirty="0"/>
              <a:t> </a:t>
            </a:r>
            <a:r>
              <a:rPr lang="en-US" dirty="0" err="1"/>
              <a:t>tư</a:t>
            </a:r>
            <a:r>
              <a:rPr lang="en-US" dirty="0"/>
              <a:t> </a:t>
            </a:r>
            <a:r>
              <a:rPr lang="en-US" dirty="0" err="1" smtClean="0"/>
              <a:t>cho</a:t>
            </a:r>
            <a:r>
              <a:rPr lang="en-US" dirty="0" smtClean="0"/>
              <a:t> </a:t>
            </a:r>
            <a:r>
              <a:rPr lang="en-US" dirty="0" err="1" smtClean="0"/>
              <a:t>các</a:t>
            </a:r>
            <a:r>
              <a:rPr lang="en-US" dirty="0" smtClean="0"/>
              <a:t> </a:t>
            </a:r>
            <a:r>
              <a:rPr lang="en-US" dirty="0" err="1" smtClean="0"/>
              <a:t>dự</a:t>
            </a:r>
            <a:r>
              <a:rPr lang="en-US" dirty="0" smtClean="0"/>
              <a:t> </a:t>
            </a:r>
            <a:r>
              <a:rPr lang="en-US" dirty="0" err="1" smtClean="0"/>
              <a:t>án</a:t>
            </a:r>
            <a:r>
              <a:rPr lang="en-US" dirty="0" smtClean="0"/>
              <a:t> </a:t>
            </a:r>
            <a:r>
              <a:rPr lang="en-US" dirty="0" err="1" smtClean="0"/>
              <a:t>đơn</a:t>
            </a:r>
            <a:r>
              <a:rPr lang="en-US" dirty="0" smtClean="0"/>
              <a:t> </a:t>
            </a:r>
            <a:r>
              <a:rPr lang="en-US" dirty="0" err="1"/>
              <a:t>giản</a:t>
            </a:r>
            <a:r>
              <a:rPr lang="en-US" dirty="0"/>
              <a:t>, </a:t>
            </a:r>
            <a:r>
              <a:rPr lang="en-US" dirty="0" err="1"/>
              <a:t>nguồn</a:t>
            </a:r>
            <a:r>
              <a:rPr lang="en-US" dirty="0"/>
              <a:t> </a:t>
            </a:r>
            <a:r>
              <a:rPr lang="en-US" dirty="0" err="1"/>
              <a:t>vốn</a:t>
            </a:r>
            <a:r>
              <a:rPr lang="en-US" dirty="0"/>
              <a:t> </a:t>
            </a:r>
            <a:r>
              <a:rPr lang="en-US" dirty="0" err="1"/>
              <a:t>đầu</a:t>
            </a:r>
            <a:r>
              <a:rPr lang="en-US" dirty="0"/>
              <a:t> </a:t>
            </a:r>
            <a:r>
              <a:rPr lang="en-US" dirty="0" err="1"/>
              <a:t>tư</a:t>
            </a:r>
            <a:r>
              <a:rPr lang="en-US" dirty="0"/>
              <a:t> </a:t>
            </a:r>
            <a:r>
              <a:rPr lang="en-US" dirty="0" err="1"/>
              <a:t>nhỏ</a:t>
            </a:r>
            <a:r>
              <a:rPr lang="en-US" dirty="0"/>
              <a:t> </a:t>
            </a:r>
            <a:r>
              <a:rPr lang="en-US" dirty="0" err="1"/>
              <a:t>và</a:t>
            </a:r>
            <a:r>
              <a:rPr lang="en-US" dirty="0"/>
              <a:t> </a:t>
            </a:r>
            <a:r>
              <a:rPr lang="en-US" dirty="0" err="1"/>
              <a:t>vừa</a:t>
            </a:r>
            <a:endParaRPr lang="en-US" dirty="0"/>
          </a:p>
          <a:p>
            <a:pPr marL="0" indent="0">
              <a:buNone/>
            </a:pPr>
            <a:endParaRPr lang="en-US" dirty="0"/>
          </a:p>
        </p:txBody>
      </p:sp>
    </p:spTree>
    <p:extLst>
      <p:ext uri="{BB962C8B-B14F-4D97-AF65-F5344CB8AC3E}">
        <p14:creationId xmlns:p14="http://schemas.microsoft.com/office/powerpoint/2010/main" val="409645296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1846655386"/>
              </p:ext>
            </p:extLst>
          </p:nvPr>
        </p:nvGraphicFramePr>
        <p:xfrm>
          <a:off x="542692" y="877229"/>
          <a:ext cx="8155259" cy="5856946"/>
        </p:xfrm>
        <a:graphic>
          <a:graphicData uri="http://schemas.openxmlformats.org/drawingml/2006/table">
            <a:tbl>
              <a:tblPr firstRow="1" bandRow="1">
                <a:tableStyleId>{5C22544A-7EE6-4342-B048-85BDC9FD1C3A}</a:tableStyleId>
              </a:tblPr>
              <a:tblGrid>
                <a:gridCol w="2690860">
                  <a:extLst>
                    <a:ext uri="{9D8B030D-6E8A-4147-A177-3AD203B41FA5}">
                      <a16:colId xmlns:a16="http://schemas.microsoft.com/office/drawing/2014/main" val="3571913744"/>
                    </a:ext>
                  </a:extLst>
                </a:gridCol>
                <a:gridCol w="2420270">
                  <a:extLst>
                    <a:ext uri="{9D8B030D-6E8A-4147-A177-3AD203B41FA5}">
                      <a16:colId xmlns:a16="http://schemas.microsoft.com/office/drawing/2014/main" val="3490469354"/>
                    </a:ext>
                  </a:extLst>
                </a:gridCol>
                <a:gridCol w="3044129">
                  <a:extLst>
                    <a:ext uri="{9D8B030D-6E8A-4147-A177-3AD203B41FA5}">
                      <a16:colId xmlns:a16="http://schemas.microsoft.com/office/drawing/2014/main" val="3518620334"/>
                    </a:ext>
                  </a:extLst>
                </a:gridCol>
              </a:tblGrid>
              <a:tr h="371870">
                <a:tc gridSpan="3">
                  <a:txBody>
                    <a:bodyPr/>
                    <a:lstStyle/>
                    <a:p>
                      <a:r>
                        <a:rPr lang="en-US" dirty="0" err="1" smtClean="0"/>
                        <a:t>Nội</a:t>
                      </a:r>
                      <a:r>
                        <a:rPr lang="en-US" dirty="0" smtClean="0"/>
                        <a:t> dung </a:t>
                      </a:r>
                      <a:r>
                        <a:rPr lang="en-US" dirty="0" err="1" smtClean="0"/>
                        <a:t>môn</a:t>
                      </a:r>
                      <a:r>
                        <a:rPr lang="en-US" dirty="0" smtClean="0"/>
                        <a:t> </a:t>
                      </a:r>
                      <a:r>
                        <a:rPr lang="en-US" dirty="0" err="1" smtClean="0"/>
                        <a:t>học</a:t>
                      </a:r>
                      <a:endParaRPr lang="en-US" dirty="0"/>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3416324422"/>
                  </a:ext>
                </a:extLst>
              </a:tr>
              <a:tr h="2324185">
                <a:tc>
                  <a:txBody>
                    <a:bodyPr/>
                    <a:lstStyle/>
                    <a:p>
                      <a:pPr marL="0" indent="0" algn="just">
                        <a:buNone/>
                      </a:pPr>
                      <a:r>
                        <a:rPr lang="vi-VN" b="1" dirty="0" smtClean="0"/>
                        <a:t>Chương 1: Tổng quan về dự án đầu tư </a:t>
                      </a:r>
                    </a:p>
                    <a:p>
                      <a:pPr marL="0" indent="0" algn="just">
                        <a:buNone/>
                      </a:pPr>
                      <a:r>
                        <a:rPr lang="vi-VN" dirty="0" smtClean="0"/>
                        <a:t>1. Đầu tư </a:t>
                      </a:r>
                    </a:p>
                    <a:p>
                      <a:pPr marL="0" indent="0" algn="just">
                        <a:buNone/>
                      </a:pPr>
                      <a:r>
                        <a:rPr lang="vi-VN" dirty="0" smtClean="0"/>
                        <a:t>2. Dự án đầu tư </a:t>
                      </a:r>
                    </a:p>
                    <a:p>
                      <a:pPr marL="0" indent="0" algn="just">
                        <a:buNone/>
                      </a:pPr>
                      <a:r>
                        <a:rPr lang="vi-VN" dirty="0" smtClean="0"/>
                        <a:t>3. Quản trị dự án đầu tư </a:t>
                      </a:r>
                    </a:p>
                    <a:p>
                      <a:pPr marL="0" indent="0" algn="just">
                        <a:buNone/>
                      </a:pPr>
                      <a:r>
                        <a:rPr lang="en-US" dirty="0" smtClean="0"/>
                        <a:t>4. </a:t>
                      </a:r>
                      <a:r>
                        <a:rPr lang="vi-VN" dirty="0" smtClean="0"/>
                        <a:t>Đối tượng và phương pháp nghiên cứu của môn học </a:t>
                      </a:r>
                    </a:p>
                  </a:txBody>
                  <a:tcPr/>
                </a:tc>
                <a:tc>
                  <a:txBody>
                    <a:bodyPr/>
                    <a:lstStyle/>
                    <a:p>
                      <a:pPr marL="0" indent="0" algn="just">
                        <a:buNone/>
                      </a:pPr>
                      <a:r>
                        <a:rPr lang="vi-VN" b="1" dirty="0" smtClean="0"/>
                        <a:t>Chương 2: Mô hình tổ chức và nhà quản trị dự án </a:t>
                      </a:r>
                    </a:p>
                    <a:p>
                      <a:pPr marL="0" indent="0" algn="just">
                        <a:buNone/>
                      </a:pPr>
                      <a:r>
                        <a:rPr lang="en-US" dirty="0" smtClean="0"/>
                        <a:t>1. </a:t>
                      </a:r>
                      <a:r>
                        <a:rPr lang="en-US" dirty="0" err="1" smtClean="0"/>
                        <a:t>Các</a:t>
                      </a:r>
                      <a:r>
                        <a:rPr lang="en-US" dirty="0" smtClean="0"/>
                        <a:t> </a:t>
                      </a:r>
                      <a:r>
                        <a:rPr lang="en-US" dirty="0" err="1" smtClean="0"/>
                        <a:t>mô</a:t>
                      </a:r>
                      <a:r>
                        <a:rPr lang="en-US" dirty="0" smtClean="0"/>
                        <a:t> </a:t>
                      </a:r>
                      <a:r>
                        <a:rPr lang="en-US" dirty="0" err="1" smtClean="0"/>
                        <a:t>hình</a:t>
                      </a:r>
                      <a:r>
                        <a:rPr lang="en-US" dirty="0" smtClean="0"/>
                        <a:t> </a:t>
                      </a:r>
                      <a:r>
                        <a:rPr lang="en-US" dirty="0" err="1" smtClean="0"/>
                        <a:t>tổ</a:t>
                      </a:r>
                      <a:r>
                        <a:rPr lang="en-US" dirty="0" smtClean="0"/>
                        <a:t> </a:t>
                      </a:r>
                      <a:r>
                        <a:rPr lang="en-US" dirty="0" err="1" smtClean="0"/>
                        <a:t>chức</a:t>
                      </a:r>
                      <a:r>
                        <a:rPr lang="en-US" dirty="0" smtClean="0"/>
                        <a:t> </a:t>
                      </a:r>
                      <a:r>
                        <a:rPr lang="en-US" dirty="0" err="1" smtClean="0"/>
                        <a:t>dự</a:t>
                      </a:r>
                      <a:r>
                        <a:rPr lang="en-US" dirty="0" smtClean="0"/>
                        <a:t> </a:t>
                      </a:r>
                      <a:r>
                        <a:rPr lang="en-US" dirty="0" err="1" smtClean="0"/>
                        <a:t>án</a:t>
                      </a:r>
                      <a:r>
                        <a:rPr lang="en-US" dirty="0" smtClean="0"/>
                        <a:t> </a:t>
                      </a:r>
                    </a:p>
                    <a:p>
                      <a:pPr marL="0" indent="0" algn="just">
                        <a:buNone/>
                      </a:pPr>
                      <a:r>
                        <a:rPr lang="en-US" dirty="0" smtClean="0"/>
                        <a:t>2. </a:t>
                      </a:r>
                      <a:r>
                        <a:rPr lang="en-US" dirty="0" err="1" smtClean="0"/>
                        <a:t>Nhà</a:t>
                      </a:r>
                      <a:r>
                        <a:rPr lang="en-US" dirty="0" smtClean="0"/>
                        <a:t> </a:t>
                      </a:r>
                      <a:r>
                        <a:rPr lang="en-US" dirty="0" err="1" smtClean="0"/>
                        <a:t>quản</a:t>
                      </a:r>
                      <a:r>
                        <a:rPr lang="en-US" dirty="0" smtClean="0"/>
                        <a:t> </a:t>
                      </a:r>
                      <a:r>
                        <a:rPr lang="en-US" dirty="0" err="1" smtClean="0"/>
                        <a:t>trị</a:t>
                      </a:r>
                      <a:r>
                        <a:rPr lang="en-US" dirty="0" smtClean="0"/>
                        <a:t> </a:t>
                      </a:r>
                      <a:r>
                        <a:rPr lang="en-US" dirty="0" err="1" smtClean="0"/>
                        <a:t>dự</a:t>
                      </a:r>
                      <a:r>
                        <a:rPr lang="en-US" dirty="0" smtClean="0"/>
                        <a:t> </a:t>
                      </a:r>
                      <a:r>
                        <a:rPr lang="en-US" dirty="0" err="1" smtClean="0"/>
                        <a:t>án</a:t>
                      </a:r>
                      <a:r>
                        <a:rPr lang="en-US" dirty="0" smtClean="0"/>
                        <a:t> </a:t>
                      </a:r>
                      <a:endParaRPr lang="en-US" dirty="0"/>
                    </a:p>
                  </a:txBody>
                  <a:tcPr/>
                </a:tc>
                <a:tc>
                  <a:txBody>
                    <a:bodyPr/>
                    <a:lstStyle/>
                    <a:p>
                      <a:pPr marL="0" indent="0" algn="just">
                        <a:buNone/>
                      </a:pPr>
                      <a:r>
                        <a:rPr lang="vi-VN" b="1" dirty="0" smtClean="0"/>
                        <a:t>Chương 3: Lập kế hoạch dự án </a:t>
                      </a:r>
                    </a:p>
                    <a:p>
                      <a:pPr marL="0" indent="0" algn="just">
                        <a:buNone/>
                      </a:pPr>
                      <a:r>
                        <a:rPr lang="en-US" dirty="0" smtClean="0"/>
                        <a:t>1. </a:t>
                      </a:r>
                      <a:r>
                        <a:rPr lang="en-US" dirty="0" err="1" smtClean="0"/>
                        <a:t>Khái</a:t>
                      </a:r>
                      <a:r>
                        <a:rPr lang="en-US" dirty="0" smtClean="0"/>
                        <a:t> </a:t>
                      </a:r>
                      <a:r>
                        <a:rPr lang="en-US" dirty="0" err="1" smtClean="0"/>
                        <a:t>niệm</a:t>
                      </a:r>
                      <a:r>
                        <a:rPr lang="en-US" dirty="0" smtClean="0"/>
                        <a:t>, ý </a:t>
                      </a:r>
                      <a:r>
                        <a:rPr lang="en-US" dirty="0" err="1" smtClean="0"/>
                        <a:t>nghĩa</a:t>
                      </a:r>
                      <a:r>
                        <a:rPr lang="en-US" dirty="0" smtClean="0"/>
                        <a:t> </a:t>
                      </a:r>
                      <a:r>
                        <a:rPr lang="en-US" dirty="0" err="1" smtClean="0"/>
                        <a:t>và</a:t>
                      </a:r>
                      <a:r>
                        <a:rPr lang="en-US" dirty="0" smtClean="0"/>
                        <a:t> </a:t>
                      </a:r>
                      <a:r>
                        <a:rPr lang="en-US" dirty="0" err="1" smtClean="0"/>
                        <a:t>nội</a:t>
                      </a:r>
                      <a:r>
                        <a:rPr lang="en-US" dirty="0" smtClean="0"/>
                        <a:t> dung </a:t>
                      </a:r>
                      <a:r>
                        <a:rPr lang="en-US" dirty="0" err="1" smtClean="0"/>
                        <a:t>của</a:t>
                      </a:r>
                      <a:r>
                        <a:rPr lang="en-US" dirty="0" smtClean="0"/>
                        <a:t> </a:t>
                      </a:r>
                      <a:r>
                        <a:rPr lang="en-US" dirty="0" err="1" smtClean="0"/>
                        <a:t>kế</a:t>
                      </a:r>
                      <a:r>
                        <a:rPr lang="en-US" dirty="0" smtClean="0"/>
                        <a:t> </a:t>
                      </a:r>
                      <a:r>
                        <a:rPr lang="en-US" dirty="0" err="1" smtClean="0"/>
                        <a:t>hoạch</a:t>
                      </a:r>
                      <a:r>
                        <a:rPr lang="en-US" dirty="0" smtClean="0"/>
                        <a:t> </a:t>
                      </a:r>
                      <a:r>
                        <a:rPr lang="en-US" dirty="0" err="1" smtClean="0"/>
                        <a:t>dự</a:t>
                      </a:r>
                      <a:r>
                        <a:rPr lang="en-US" dirty="0" smtClean="0"/>
                        <a:t> </a:t>
                      </a:r>
                      <a:r>
                        <a:rPr lang="en-US" dirty="0" err="1" smtClean="0"/>
                        <a:t>án</a:t>
                      </a:r>
                      <a:r>
                        <a:rPr lang="en-US" dirty="0" smtClean="0"/>
                        <a:t> </a:t>
                      </a:r>
                    </a:p>
                    <a:p>
                      <a:pPr marL="0" indent="0" algn="just">
                        <a:buNone/>
                      </a:pPr>
                      <a:r>
                        <a:rPr lang="en-US" dirty="0" smtClean="0"/>
                        <a:t>2. </a:t>
                      </a:r>
                      <a:r>
                        <a:rPr lang="en-US" dirty="0" err="1" smtClean="0"/>
                        <a:t>Phân</a:t>
                      </a:r>
                      <a:r>
                        <a:rPr lang="en-US" dirty="0" smtClean="0"/>
                        <a:t> </a:t>
                      </a:r>
                      <a:r>
                        <a:rPr lang="en-US" dirty="0" err="1" smtClean="0"/>
                        <a:t>tách</a:t>
                      </a:r>
                      <a:r>
                        <a:rPr lang="en-US" dirty="0" smtClean="0"/>
                        <a:t> </a:t>
                      </a:r>
                      <a:r>
                        <a:rPr lang="en-US" dirty="0" err="1" smtClean="0"/>
                        <a:t>công</a:t>
                      </a:r>
                      <a:r>
                        <a:rPr lang="en-US" dirty="0" smtClean="0"/>
                        <a:t> </a:t>
                      </a:r>
                      <a:r>
                        <a:rPr lang="en-US" dirty="0" err="1" smtClean="0"/>
                        <a:t>việc</a:t>
                      </a:r>
                      <a:r>
                        <a:rPr lang="en-US" dirty="0" smtClean="0"/>
                        <a:t> </a:t>
                      </a:r>
                      <a:r>
                        <a:rPr lang="en-US" dirty="0" err="1" smtClean="0"/>
                        <a:t>của</a:t>
                      </a:r>
                      <a:r>
                        <a:rPr lang="en-US" dirty="0" smtClean="0"/>
                        <a:t> </a:t>
                      </a:r>
                      <a:r>
                        <a:rPr lang="en-US" dirty="0" err="1" smtClean="0"/>
                        <a:t>dự</a:t>
                      </a:r>
                      <a:r>
                        <a:rPr lang="en-US" dirty="0" smtClean="0"/>
                        <a:t> </a:t>
                      </a:r>
                      <a:r>
                        <a:rPr lang="en-US" dirty="0" err="1" smtClean="0"/>
                        <a:t>án</a:t>
                      </a:r>
                      <a:r>
                        <a:rPr lang="en-US" dirty="0" smtClean="0"/>
                        <a:t> </a:t>
                      </a:r>
                      <a:endParaRPr lang="en-US" dirty="0"/>
                    </a:p>
                  </a:txBody>
                  <a:tcPr/>
                </a:tc>
                <a:extLst>
                  <a:ext uri="{0D108BD9-81ED-4DB2-BD59-A6C34878D82A}">
                    <a16:rowId xmlns:a16="http://schemas.microsoft.com/office/drawing/2014/main" val="1277723261"/>
                  </a:ext>
                </a:extLst>
              </a:tr>
              <a:tr h="3160891">
                <a:tc>
                  <a:txBody>
                    <a:bodyPr/>
                    <a:lstStyle/>
                    <a:p>
                      <a:pPr marL="0" indent="0" algn="just">
                        <a:buNone/>
                      </a:pPr>
                      <a:r>
                        <a:rPr lang="vi-VN" b="1" dirty="0" smtClean="0"/>
                        <a:t>Chương 4: Quản lý tiến độ dự án </a:t>
                      </a:r>
                    </a:p>
                    <a:p>
                      <a:pPr marL="0" indent="0" algn="just">
                        <a:buNone/>
                      </a:pPr>
                      <a:r>
                        <a:rPr lang="vi-VN" dirty="0" smtClean="0"/>
                        <a:t>1</a:t>
                      </a:r>
                      <a:r>
                        <a:rPr lang="en-US" dirty="0" smtClean="0"/>
                        <a:t>.</a:t>
                      </a:r>
                      <a:r>
                        <a:rPr lang="vi-VN" dirty="0" smtClean="0"/>
                        <a:t> Sơ đồ Gantt </a:t>
                      </a:r>
                    </a:p>
                    <a:p>
                      <a:pPr marL="0" indent="0" algn="just">
                        <a:buNone/>
                      </a:pPr>
                      <a:r>
                        <a:rPr lang="vi-VN" dirty="0" smtClean="0"/>
                        <a:t>2</a:t>
                      </a:r>
                      <a:r>
                        <a:rPr lang="en-US" dirty="0" smtClean="0"/>
                        <a:t>.</a:t>
                      </a:r>
                      <a:r>
                        <a:rPr lang="vi-VN" dirty="0" smtClean="0"/>
                        <a:t> Mạng công việc: Phương pháp đường găng (CPM), </a:t>
                      </a:r>
                      <a:endParaRPr lang="en-US" dirty="0" smtClean="0"/>
                    </a:p>
                    <a:p>
                      <a:pPr marL="0" indent="0" algn="just">
                        <a:buNone/>
                      </a:pPr>
                      <a:r>
                        <a:rPr lang="en-US" dirty="0" smtClean="0"/>
                        <a:t>3. K</a:t>
                      </a:r>
                      <a:r>
                        <a:rPr lang="vi-VN" dirty="0" smtClean="0"/>
                        <a:t>ỹ thuật tổng quan và đánh giá dự án (PERT) </a:t>
                      </a:r>
                      <a:endParaRPr lang="en-US" dirty="0" smtClean="0"/>
                    </a:p>
                    <a:p>
                      <a:pPr marL="0" indent="0" algn="just">
                        <a:buNone/>
                      </a:pPr>
                      <a:r>
                        <a:rPr lang="it-IT" dirty="0" smtClean="0"/>
                        <a:t>Kiểm tra </a:t>
                      </a:r>
                      <a:endParaRPr lang="vi-VN" dirty="0"/>
                    </a:p>
                  </a:txBody>
                  <a:tcPr/>
                </a:tc>
                <a:tc>
                  <a:txBody>
                    <a:bodyPr/>
                    <a:lstStyle/>
                    <a:p>
                      <a:pPr marL="0" indent="0" algn="just">
                        <a:buNone/>
                      </a:pPr>
                      <a:r>
                        <a:rPr lang="vi-VN" b="1" dirty="0" smtClean="0"/>
                        <a:t>Chương 5: Phân bổ nguồn lực dự án</a:t>
                      </a:r>
                    </a:p>
                    <a:p>
                      <a:pPr marL="0" indent="0" algn="just">
                        <a:buNone/>
                      </a:pPr>
                      <a:r>
                        <a:rPr lang="en-US" dirty="0" smtClean="0"/>
                        <a:t>1. </a:t>
                      </a:r>
                      <a:r>
                        <a:rPr lang="en-US" dirty="0" err="1" smtClean="0"/>
                        <a:t>Nguồn</a:t>
                      </a:r>
                      <a:r>
                        <a:rPr lang="en-US" dirty="0" smtClean="0"/>
                        <a:t> </a:t>
                      </a:r>
                      <a:r>
                        <a:rPr lang="en-US" dirty="0" err="1" smtClean="0"/>
                        <a:t>lực</a:t>
                      </a:r>
                      <a:r>
                        <a:rPr lang="en-US" dirty="0" smtClean="0"/>
                        <a:t> </a:t>
                      </a:r>
                      <a:r>
                        <a:rPr lang="en-US" dirty="0" err="1" smtClean="0"/>
                        <a:t>cho</a:t>
                      </a:r>
                      <a:r>
                        <a:rPr lang="en-US" dirty="0" smtClean="0"/>
                        <a:t> </a:t>
                      </a:r>
                      <a:r>
                        <a:rPr lang="en-US" dirty="0" err="1" smtClean="0"/>
                        <a:t>dự</a:t>
                      </a:r>
                      <a:r>
                        <a:rPr lang="en-US" dirty="0" smtClean="0"/>
                        <a:t> </a:t>
                      </a:r>
                      <a:r>
                        <a:rPr lang="en-US" dirty="0" err="1" smtClean="0"/>
                        <a:t>án</a:t>
                      </a:r>
                      <a:r>
                        <a:rPr lang="en-US" dirty="0" smtClean="0"/>
                        <a:t> </a:t>
                      </a:r>
                    </a:p>
                    <a:p>
                      <a:pPr marL="0" indent="0" algn="just">
                        <a:buNone/>
                      </a:pPr>
                      <a:r>
                        <a:rPr lang="en-US" dirty="0" smtClean="0"/>
                        <a:t>2. </a:t>
                      </a:r>
                      <a:r>
                        <a:rPr lang="en-US" dirty="0" err="1" smtClean="0"/>
                        <a:t>Biểu</a:t>
                      </a:r>
                      <a:r>
                        <a:rPr lang="en-US" dirty="0" smtClean="0"/>
                        <a:t> </a:t>
                      </a:r>
                      <a:r>
                        <a:rPr lang="en-US" dirty="0" err="1" smtClean="0"/>
                        <a:t>đồ</a:t>
                      </a:r>
                      <a:r>
                        <a:rPr lang="en-US" dirty="0" smtClean="0"/>
                        <a:t> </a:t>
                      </a:r>
                      <a:r>
                        <a:rPr lang="en-US" dirty="0" err="1" smtClean="0"/>
                        <a:t>phụ</a:t>
                      </a:r>
                      <a:r>
                        <a:rPr lang="en-US" dirty="0" smtClean="0"/>
                        <a:t> </a:t>
                      </a:r>
                      <a:r>
                        <a:rPr lang="en-US" dirty="0" err="1" smtClean="0"/>
                        <a:t>tải</a:t>
                      </a:r>
                      <a:r>
                        <a:rPr lang="en-US" dirty="0" smtClean="0"/>
                        <a:t> </a:t>
                      </a:r>
                      <a:r>
                        <a:rPr lang="en-US" dirty="0" err="1" smtClean="0"/>
                        <a:t>nguồn</a:t>
                      </a:r>
                      <a:r>
                        <a:rPr lang="en-US" dirty="0" smtClean="0"/>
                        <a:t> </a:t>
                      </a:r>
                      <a:r>
                        <a:rPr lang="en-US" dirty="0" err="1" smtClean="0"/>
                        <a:t>lực</a:t>
                      </a:r>
                      <a:r>
                        <a:rPr lang="en-US" dirty="0" smtClean="0"/>
                        <a:t> </a:t>
                      </a:r>
                    </a:p>
                    <a:p>
                      <a:pPr marL="0" indent="0" algn="just">
                        <a:buNone/>
                      </a:pPr>
                      <a:r>
                        <a:rPr lang="en-US" dirty="0" smtClean="0"/>
                        <a:t>3. </a:t>
                      </a:r>
                      <a:r>
                        <a:rPr lang="en-US" dirty="0" err="1" smtClean="0"/>
                        <a:t>Phân</a:t>
                      </a:r>
                      <a:r>
                        <a:rPr lang="en-US" dirty="0" smtClean="0"/>
                        <a:t> </a:t>
                      </a:r>
                      <a:r>
                        <a:rPr lang="en-US" dirty="0" err="1" smtClean="0"/>
                        <a:t>bổ</a:t>
                      </a:r>
                      <a:r>
                        <a:rPr lang="en-US" dirty="0" smtClean="0"/>
                        <a:t> </a:t>
                      </a:r>
                      <a:r>
                        <a:rPr lang="en-US" dirty="0" err="1" smtClean="0"/>
                        <a:t>nguồn</a:t>
                      </a:r>
                      <a:r>
                        <a:rPr lang="en-US" dirty="0" smtClean="0"/>
                        <a:t> </a:t>
                      </a:r>
                      <a:r>
                        <a:rPr lang="en-US" dirty="0" err="1" smtClean="0"/>
                        <a:t>lực</a:t>
                      </a:r>
                      <a:r>
                        <a:rPr lang="en-US" dirty="0" smtClean="0"/>
                        <a:t> </a:t>
                      </a:r>
                      <a:r>
                        <a:rPr lang="en-US" dirty="0" err="1" smtClean="0"/>
                        <a:t>theo</a:t>
                      </a:r>
                      <a:r>
                        <a:rPr lang="en-US" dirty="0" smtClean="0"/>
                        <a:t> </a:t>
                      </a:r>
                      <a:r>
                        <a:rPr lang="en-US" dirty="0" err="1" smtClean="0"/>
                        <a:t>yêu</a:t>
                      </a:r>
                      <a:r>
                        <a:rPr lang="en-US" dirty="0" smtClean="0"/>
                        <a:t> </a:t>
                      </a:r>
                      <a:r>
                        <a:rPr lang="en-US" dirty="0" err="1" smtClean="0"/>
                        <a:t>cầu</a:t>
                      </a:r>
                      <a:endParaRPr lang="en-US" dirty="0" smtClean="0"/>
                    </a:p>
                    <a:p>
                      <a:pPr algn="just"/>
                      <a:endParaRPr lang="en-US" dirty="0"/>
                    </a:p>
                  </a:txBody>
                  <a:tcPr/>
                </a:tc>
                <a:tc>
                  <a:txBody>
                    <a:bodyPr/>
                    <a:lstStyle/>
                    <a:p>
                      <a:pPr algn="just"/>
                      <a:r>
                        <a:rPr lang="vi-VN" sz="1800" b="1" i="0" u="none" strike="noStrike" kern="1200" baseline="0" dirty="0" smtClean="0">
                          <a:solidFill>
                            <a:schemeClr val="dk1"/>
                          </a:solidFill>
                          <a:latin typeface="+mn-lt"/>
                          <a:ea typeface="+mn-ea"/>
                          <a:cs typeface="+mn-cs"/>
                        </a:rPr>
                        <a:t>Chương 6: Dự toán ngân sách và quản lý chi phí dự án </a:t>
                      </a:r>
                    </a:p>
                    <a:p>
                      <a:pPr algn="just"/>
                      <a:r>
                        <a:rPr lang="en-US" sz="1800" b="0" i="0" u="none" strike="noStrike" kern="1200" baseline="0" dirty="0" smtClean="0">
                          <a:solidFill>
                            <a:schemeClr val="dk1"/>
                          </a:solidFill>
                          <a:latin typeface="+mn-lt"/>
                          <a:ea typeface="+mn-ea"/>
                          <a:cs typeface="+mn-cs"/>
                        </a:rPr>
                        <a:t>1. </a:t>
                      </a:r>
                      <a:r>
                        <a:rPr lang="en-US" sz="1800" b="0" i="0" u="none" strike="noStrike" kern="1200" baseline="0" dirty="0" err="1" smtClean="0">
                          <a:solidFill>
                            <a:schemeClr val="dk1"/>
                          </a:solidFill>
                          <a:latin typeface="+mn-lt"/>
                          <a:ea typeface="+mn-ea"/>
                          <a:cs typeface="+mn-cs"/>
                        </a:rPr>
                        <a:t>Khái</a:t>
                      </a:r>
                      <a:r>
                        <a:rPr lang="en-US" sz="1800" b="0" i="0" u="none" strike="noStrike" kern="1200" baseline="0" dirty="0" smtClean="0">
                          <a:solidFill>
                            <a:schemeClr val="dk1"/>
                          </a:solidFill>
                          <a:latin typeface="+mn-lt"/>
                          <a:ea typeface="+mn-ea"/>
                          <a:cs typeface="+mn-cs"/>
                        </a:rPr>
                        <a:t> </a:t>
                      </a:r>
                      <a:r>
                        <a:rPr lang="en-US" sz="1800" b="0" i="0" u="none" strike="noStrike" kern="1200" baseline="0" dirty="0" err="1" smtClean="0">
                          <a:solidFill>
                            <a:schemeClr val="dk1"/>
                          </a:solidFill>
                          <a:latin typeface="+mn-lt"/>
                          <a:ea typeface="+mn-ea"/>
                          <a:cs typeface="+mn-cs"/>
                        </a:rPr>
                        <a:t>niệm</a:t>
                      </a:r>
                      <a:r>
                        <a:rPr lang="en-US" sz="1800" b="0" i="0" u="none" strike="noStrike" kern="1200" baseline="0" dirty="0" smtClean="0">
                          <a:solidFill>
                            <a:schemeClr val="dk1"/>
                          </a:solidFill>
                          <a:latin typeface="+mn-lt"/>
                          <a:ea typeface="+mn-ea"/>
                          <a:cs typeface="+mn-cs"/>
                        </a:rPr>
                        <a:t>, </a:t>
                      </a:r>
                      <a:r>
                        <a:rPr lang="en-US" sz="1800" b="0" i="0" u="none" strike="noStrike" kern="1200" baseline="0" dirty="0" err="1" smtClean="0">
                          <a:solidFill>
                            <a:schemeClr val="dk1"/>
                          </a:solidFill>
                          <a:latin typeface="+mn-lt"/>
                          <a:ea typeface="+mn-ea"/>
                          <a:cs typeface="+mn-cs"/>
                        </a:rPr>
                        <a:t>tác</a:t>
                      </a:r>
                      <a:r>
                        <a:rPr lang="en-US" sz="1800" b="0" i="0" u="none" strike="noStrike" kern="1200" baseline="0" dirty="0" smtClean="0">
                          <a:solidFill>
                            <a:schemeClr val="dk1"/>
                          </a:solidFill>
                          <a:latin typeface="+mn-lt"/>
                          <a:ea typeface="+mn-ea"/>
                          <a:cs typeface="+mn-cs"/>
                        </a:rPr>
                        <a:t> </a:t>
                      </a:r>
                      <a:r>
                        <a:rPr lang="en-US" sz="1800" b="0" i="0" u="none" strike="noStrike" kern="1200" baseline="0" dirty="0" err="1" smtClean="0">
                          <a:solidFill>
                            <a:schemeClr val="dk1"/>
                          </a:solidFill>
                          <a:latin typeface="+mn-lt"/>
                          <a:ea typeface="+mn-ea"/>
                          <a:cs typeface="+mn-cs"/>
                        </a:rPr>
                        <a:t>dụng</a:t>
                      </a:r>
                      <a:r>
                        <a:rPr lang="en-US" sz="1800" b="0" i="0" u="none" strike="noStrike" kern="1200" baseline="0" dirty="0" smtClean="0">
                          <a:solidFill>
                            <a:schemeClr val="dk1"/>
                          </a:solidFill>
                          <a:latin typeface="+mn-lt"/>
                          <a:ea typeface="+mn-ea"/>
                          <a:cs typeface="+mn-cs"/>
                        </a:rPr>
                        <a:t> </a:t>
                      </a:r>
                      <a:r>
                        <a:rPr lang="en-US" sz="1800" b="0" i="0" u="none" strike="noStrike" kern="1200" baseline="0" dirty="0" err="1" smtClean="0">
                          <a:solidFill>
                            <a:schemeClr val="dk1"/>
                          </a:solidFill>
                          <a:latin typeface="+mn-lt"/>
                          <a:ea typeface="+mn-ea"/>
                          <a:cs typeface="+mn-cs"/>
                        </a:rPr>
                        <a:t>và</a:t>
                      </a:r>
                      <a:r>
                        <a:rPr lang="en-US" sz="1800" b="0" i="0" u="none" strike="noStrike" kern="1200" baseline="0" dirty="0" smtClean="0">
                          <a:solidFill>
                            <a:schemeClr val="dk1"/>
                          </a:solidFill>
                          <a:latin typeface="+mn-lt"/>
                          <a:ea typeface="+mn-ea"/>
                          <a:cs typeface="+mn-cs"/>
                        </a:rPr>
                        <a:t> </a:t>
                      </a:r>
                      <a:r>
                        <a:rPr lang="en-US" sz="1800" b="0" i="0" u="none" strike="noStrike" kern="1200" baseline="0" dirty="0" err="1" smtClean="0">
                          <a:solidFill>
                            <a:schemeClr val="dk1"/>
                          </a:solidFill>
                          <a:latin typeface="+mn-lt"/>
                          <a:ea typeface="+mn-ea"/>
                          <a:cs typeface="+mn-cs"/>
                        </a:rPr>
                        <a:t>đặc</a:t>
                      </a:r>
                      <a:r>
                        <a:rPr lang="en-US" sz="1800" b="0" i="0" u="none" strike="noStrike" kern="1200" baseline="0" dirty="0" smtClean="0">
                          <a:solidFill>
                            <a:schemeClr val="dk1"/>
                          </a:solidFill>
                          <a:latin typeface="+mn-lt"/>
                          <a:ea typeface="+mn-ea"/>
                          <a:cs typeface="+mn-cs"/>
                        </a:rPr>
                        <a:t> </a:t>
                      </a:r>
                      <a:r>
                        <a:rPr lang="en-US" sz="1800" b="0" i="0" u="none" strike="noStrike" kern="1200" baseline="0" dirty="0" err="1" smtClean="0">
                          <a:solidFill>
                            <a:schemeClr val="dk1"/>
                          </a:solidFill>
                          <a:latin typeface="+mn-lt"/>
                          <a:ea typeface="+mn-ea"/>
                          <a:cs typeface="+mn-cs"/>
                        </a:rPr>
                        <a:t>điểm</a:t>
                      </a:r>
                      <a:r>
                        <a:rPr lang="en-US" sz="1800" b="0" i="0" u="none" strike="noStrike" kern="1200" baseline="0" dirty="0" smtClean="0">
                          <a:solidFill>
                            <a:schemeClr val="dk1"/>
                          </a:solidFill>
                          <a:latin typeface="+mn-lt"/>
                          <a:ea typeface="+mn-ea"/>
                          <a:cs typeface="+mn-cs"/>
                        </a:rPr>
                        <a:t> </a:t>
                      </a:r>
                      <a:r>
                        <a:rPr lang="en-US" sz="1800" b="0" i="0" u="none" strike="noStrike" kern="1200" baseline="0" dirty="0" err="1" smtClean="0">
                          <a:solidFill>
                            <a:schemeClr val="dk1"/>
                          </a:solidFill>
                          <a:latin typeface="+mn-lt"/>
                          <a:ea typeface="+mn-ea"/>
                          <a:cs typeface="+mn-cs"/>
                        </a:rPr>
                        <a:t>của</a:t>
                      </a:r>
                      <a:r>
                        <a:rPr lang="en-US" sz="1800" b="0" i="0" u="none" strike="noStrike" kern="1200" baseline="0" dirty="0" smtClean="0">
                          <a:solidFill>
                            <a:schemeClr val="dk1"/>
                          </a:solidFill>
                          <a:latin typeface="+mn-lt"/>
                          <a:ea typeface="+mn-ea"/>
                          <a:cs typeface="+mn-cs"/>
                        </a:rPr>
                        <a:t> </a:t>
                      </a:r>
                      <a:r>
                        <a:rPr lang="en-US" sz="1800" b="0" i="0" u="none" strike="noStrike" kern="1200" baseline="0" dirty="0" err="1" smtClean="0">
                          <a:solidFill>
                            <a:schemeClr val="dk1"/>
                          </a:solidFill>
                          <a:latin typeface="+mn-lt"/>
                          <a:ea typeface="+mn-ea"/>
                          <a:cs typeface="+mn-cs"/>
                        </a:rPr>
                        <a:t>dự</a:t>
                      </a:r>
                      <a:r>
                        <a:rPr lang="en-US" sz="1800" b="0" i="0" u="none" strike="noStrike" kern="1200" baseline="0" dirty="0" smtClean="0">
                          <a:solidFill>
                            <a:schemeClr val="dk1"/>
                          </a:solidFill>
                          <a:latin typeface="+mn-lt"/>
                          <a:ea typeface="+mn-ea"/>
                          <a:cs typeface="+mn-cs"/>
                        </a:rPr>
                        <a:t> </a:t>
                      </a:r>
                      <a:r>
                        <a:rPr lang="en-US" sz="1800" b="0" i="0" u="none" strike="noStrike" kern="1200" baseline="0" dirty="0" err="1" smtClean="0">
                          <a:solidFill>
                            <a:schemeClr val="dk1"/>
                          </a:solidFill>
                          <a:latin typeface="+mn-lt"/>
                          <a:ea typeface="+mn-ea"/>
                          <a:cs typeface="+mn-cs"/>
                        </a:rPr>
                        <a:t>tóan</a:t>
                      </a:r>
                      <a:r>
                        <a:rPr lang="en-US" sz="1800" b="0" i="0" u="none" strike="noStrike" kern="1200" baseline="0" dirty="0" smtClean="0">
                          <a:solidFill>
                            <a:schemeClr val="dk1"/>
                          </a:solidFill>
                          <a:latin typeface="+mn-lt"/>
                          <a:ea typeface="+mn-ea"/>
                          <a:cs typeface="+mn-cs"/>
                        </a:rPr>
                        <a:t> </a:t>
                      </a:r>
                      <a:r>
                        <a:rPr lang="en-US" sz="1800" b="0" i="0" u="none" strike="noStrike" kern="1200" baseline="0" dirty="0" err="1" smtClean="0">
                          <a:solidFill>
                            <a:schemeClr val="dk1"/>
                          </a:solidFill>
                          <a:latin typeface="+mn-lt"/>
                          <a:ea typeface="+mn-ea"/>
                          <a:cs typeface="+mn-cs"/>
                        </a:rPr>
                        <a:t>ngân</a:t>
                      </a:r>
                      <a:r>
                        <a:rPr lang="en-US" sz="1800" b="0" i="0" u="none" strike="noStrike" kern="1200" baseline="0" dirty="0" smtClean="0">
                          <a:solidFill>
                            <a:schemeClr val="dk1"/>
                          </a:solidFill>
                          <a:latin typeface="+mn-lt"/>
                          <a:ea typeface="+mn-ea"/>
                          <a:cs typeface="+mn-cs"/>
                        </a:rPr>
                        <a:t> </a:t>
                      </a:r>
                      <a:r>
                        <a:rPr lang="en-US" sz="1800" b="0" i="0" u="none" strike="noStrike" kern="1200" baseline="0" dirty="0" err="1" smtClean="0">
                          <a:solidFill>
                            <a:schemeClr val="dk1"/>
                          </a:solidFill>
                          <a:latin typeface="+mn-lt"/>
                          <a:ea typeface="+mn-ea"/>
                          <a:cs typeface="+mn-cs"/>
                        </a:rPr>
                        <a:t>sách</a:t>
                      </a:r>
                      <a:r>
                        <a:rPr lang="en-US" sz="1800" b="0" i="0" u="none" strike="noStrike" kern="1200" baseline="0" dirty="0" smtClean="0">
                          <a:solidFill>
                            <a:schemeClr val="dk1"/>
                          </a:solidFill>
                          <a:latin typeface="+mn-lt"/>
                          <a:ea typeface="+mn-ea"/>
                          <a:cs typeface="+mn-cs"/>
                        </a:rPr>
                        <a:t> </a:t>
                      </a:r>
                    </a:p>
                    <a:p>
                      <a:pPr algn="just"/>
                      <a:r>
                        <a:rPr lang="en-US" sz="1800" b="0" i="0" u="none" strike="noStrike" kern="1200" baseline="0" dirty="0" smtClean="0">
                          <a:solidFill>
                            <a:schemeClr val="dk1"/>
                          </a:solidFill>
                          <a:latin typeface="+mn-lt"/>
                          <a:ea typeface="+mn-ea"/>
                          <a:cs typeface="+mn-cs"/>
                        </a:rPr>
                        <a:t>2. </a:t>
                      </a:r>
                      <a:r>
                        <a:rPr lang="en-US" sz="1800" b="0" i="0" u="none" strike="noStrike" kern="1200" baseline="0" dirty="0" err="1" smtClean="0">
                          <a:solidFill>
                            <a:schemeClr val="dk1"/>
                          </a:solidFill>
                          <a:latin typeface="+mn-lt"/>
                          <a:ea typeface="+mn-ea"/>
                          <a:cs typeface="+mn-cs"/>
                        </a:rPr>
                        <a:t>Mối</a:t>
                      </a:r>
                      <a:r>
                        <a:rPr lang="en-US" sz="1800" b="0" i="0" u="none" strike="noStrike" kern="1200" baseline="0" dirty="0" smtClean="0">
                          <a:solidFill>
                            <a:schemeClr val="dk1"/>
                          </a:solidFill>
                          <a:latin typeface="+mn-lt"/>
                          <a:ea typeface="+mn-ea"/>
                          <a:cs typeface="+mn-cs"/>
                        </a:rPr>
                        <a:t> </a:t>
                      </a:r>
                      <a:r>
                        <a:rPr lang="en-US" sz="1800" b="0" i="0" u="none" strike="noStrike" kern="1200" baseline="0" dirty="0" err="1" smtClean="0">
                          <a:solidFill>
                            <a:schemeClr val="dk1"/>
                          </a:solidFill>
                          <a:latin typeface="+mn-lt"/>
                          <a:ea typeface="+mn-ea"/>
                          <a:cs typeface="+mn-cs"/>
                        </a:rPr>
                        <a:t>quan</a:t>
                      </a:r>
                      <a:r>
                        <a:rPr lang="en-US" sz="1800" b="0" i="0" u="none" strike="noStrike" kern="1200" baseline="0" dirty="0" smtClean="0">
                          <a:solidFill>
                            <a:schemeClr val="dk1"/>
                          </a:solidFill>
                          <a:latin typeface="+mn-lt"/>
                          <a:ea typeface="+mn-ea"/>
                          <a:cs typeface="+mn-cs"/>
                        </a:rPr>
                        <a:t> </a:t>
                      </a:r>
                      <a:r>
                        <a:rPr lang="en-US" sz="1800" b="0" i="0" u="none" strike="noStrike" kern="1200" baseline="0" dirty="0" err="1" smtClean="0">
                          <a:solidFill>
                            <a:schemeClr val="dk1"/>
                          </a:solidFill>
                          <a:latin typeface="+mn-lt"/>
                          <a:ea typeface="+mn-ea"/>
                          <a:cs typeface="+mn-cs"/>
                        </a:rPr>
                        <a:t>hệ</a:t>
                      </a:r>
                      <a:r>
                        <a:rPr lang="en-US" sz="1800" b="0" i="0" u="none" strike="noStrike" kern="1200" baseline="0" dirty="0" smtClean="0">
                          <a:solidFill>
                            <a:schemeClr val="dk1"/>
                          </a:solidFill>
                          <a:latin typeface="+mn-lt"/>
                          <a:ea typeface="+mn-ea"/>
                          <a:cs typeface="+mn-cs"/>
                        </a:rPr>
                        <a:t> </a:t>
                      </a:r>
                      <a:r>
                        <a:rPr lang="en-US" sz="1800" b="0" i="0" u="none" strike="noStrike" kern="1200" baseline="0" dirty="0" err="1" smtClean="0">
                          <a:solidFill>
                            <a:schemeClr val="dk1"/>
                          </a:solidFill>
                          <a:latin typeface="+mn-lt"/>
                          <a:ea typeface="+mn-ea"/>
                          <a:cs typeface="+mn-cs"/>
                        </a:rPr>
                        <a:t>giữa</a:t>
                      </a:r>
                      <a:r>
                        <a:rPr lang="en-US" sz="1800" b="0" i="0" u="none" strike="noStrike" kern="1200" baseline="0" dirty="0" smtClean="0">
                          <a:solidFill>
                            <a:schemeClr val="dk1"/>
                          </a:solidFill>
                          <a:latin typeface="+mn-lt"/>
                          <a:ea typeface="+mn-ea"/>
                          <a:cs typeface="+mn-cs"/>
                        </a:rPr>
                        <a:t> </a:t>
                      </a:r>
                      <a:r>
                        <a:rPr lang="en-US" sz="1800" b="0" i="0" u="none" strike="noStrike" kern="1200" baseline="0" dirty="0" err="1" smtClean="0">
                          <a:solidFill>
                            <a:schemeClr val="dk1"/>
                          </a:solidFill>
                          <a:latin typeface="+mn-lt"/>
                          <a:ea typeface="+mn-ea"/>
                          <a:cs typeface="+mn-cs"/>
                        </a:rPr>
                        <a:t>thời</a:t>
                      </a:r>
                      <a:r>
                        <a:rPr lang="en-US" sz="1800" b="0" i="0" u="none" strike="noStrike" kern="1200" baseline="0" dirty="0" smtClean="0">
                          <a:solidFill>
                            <a:schemeClr val="dk1"/>
                          </a:solidFill>
                          <a:latin typeface="+mn-lt"/>
                          <a:ea typeface="+mn-ea"/>
                          <a:cs typeface="+mn-cs"/>
                        </a:rPr>
                        <a:t> </a:t>
                      </a:r>
                      <a:r>
                        <a:rPr lang="en-US" sz="1800" b="0" i="0" u="none" strike="noStrike" kern="1200" baseline="0" dirty="0" err="1" smtClean="0">
                          <a:solidFill>
                            <a:schemeClr val="dk1"/>
                          </a:solidFill>
                          <a:latin typeface="+mn-lt"/>
                          <a:ea typeface="+mn-ea"/>
                          <a:cs typeface="+mn-cs"/>
                        </a:rPr>
                        <a:t>gian</a:t>
                      </a:r>
                      <a:r>
                        <a:rPr lang="en-US" sz="1800" b="0" i="0" u="none" strike="noStrike" kern="1200" baseline="0" dirty="0" smtClean="0">
                          <a:solidFill>
                            <a:schemeClr val="dk1"/>
                          </a:solidFill>
                          <a:latin typeface="+mn-lt"/>
                          <a:ea typeface="+mn-ea"/>
                          <a:cs typeface="+mn-cs"/>
                        </a:rPr>
                        <a:t> </a:t>
                      </a:r>
                      <a:r>
                        <a:rPr lang="en-US" sz="1800" b="0" i="0" u="none" strike="noStrike" kern="1200" baseline="0" dirty="0" err="1" smtClean="0">
                          <a:solidFill>
                            <a:schemeClr val="dk1"/>
                          </a:solidFill>
                          <a:latin typeface="+mn-lt"/>
                          <a:ea typeface="+mn-ea"/>
                          <a:cs typeface="+mn-cs"/>
                        </a:rPr>
                        <a:t>và</a:t>
                      </a:r>
                      <a:r>
                        <a:rPr lang="en-US" sz="1800" b="0" i="0" u="none" strike="noStrike" kern="1200" baseline="0" dirty="0" smtClean="0">
                          <a:solidFill>
                            <a:schemeClr val="dk1"/>
                          </a:solidFill>
                          <a:latin typeface="+mn-lt"/>
                          <a:ea typeface="+mn-ea"/>
                          <a:cs typeface="+mn-cs"/>
                        </a:rPr>
                        <a:t> chi </a:t>
                      </a:r>
                      <a:r>
                        <a:rPr lang="en-US" sz="1800" b="0" i="0" u="none" strike="noStrike" kern="1200" baseline="0" dirty="0" err="1" smtClean="0">
                          <a:solidFill>
                            <a:schemeClr val="dk1"/>
                          </a:solidFill>
                          <a:latin typeface="+mn-lt"/>
                          <a:ea typeface="+mn-ea"/>
                          <a:cs typeface="+mn-cs"/>
                        </a:rPr>
                        <a:t>phí</a:t>
                      </a:r>
                      <a:r>
                        <a:rPr lang="en-US" sz="1800" b="0" i="0" u="none" strike="noStrike" kern="1200" baseline="0" dirty="0" smtClean="0">
                          <a:solidFill>
                            <a:schemeClr val="dk1"/>
                          </a:solidFill>
                          <a:latin typeface="+mn-lt"/>
                          <a:ea typeface="+mn-ea"/>
                          <a:cs typeface="+mn-cs"/>
                        </a:rPr>
                        <a:t> </a:t>
                      </a:r>
                    </a:p>
                    <a:p>
                      <a:pPr algn="just"/>
                      <a:r>
                        <a:rPr lang="en-US" sz="1800" b="0" i="0" u="none" strike="noStrike" kern="1200" baseline="0" dirty="0" smtClean="0">
                          <a:solidFill>
                            <a:schemeClr val="dk1"/>
                          </a:solidFill>
                          <a:latin typeface="+mn-lt"/>
                          <a:ea typeface="+mn-ea"/>
                          <a:cs typeface="+mn-cs"/>
                        </a:rPr>
                        <a:t>3. </a:t>
                      </a:r>
                      <a:r>
                        <a:rPr lang="en-US" sz="1800" b="0" i="0" u="none" strike="noStrike" kern="1200" baseline="0" dirty="0" err="1" smtClean="0">
                          <a:solidFill>
                            <a:schemeClr val="dk1"/>
                          </a:solidFill>
                          <a:latin typeface="+mn-lt"/>
                          <a:ea typeface="+mn-ea"/>
                          <a:cs typeface="+mn-cs"/>
                        </a:rPr>
                        <a:t>Kiểm</a:t>
                      </a:r>
                      <a:r>
                        <a:rPr lang="en-US" sz="1800" b="0" i="0" u="none" strike="noStrike" kern="1200" baseline="0" dirty="0" smtClean="0">
                          <a:solidFill>
                            <a:schemeClr val="dk1"/>
                          </a:solidFill>
                          <a:latin typeface="+mn-lt"/>
                          <a:ea typeface="+mn-ea"/>
                          <a:cs typeface="+mn-cs"/>
                        </a:rPr>
                        <a:t> </a:t>
                      </a:r>
                      <a:r>
                        <a:rPr lang="en-US" sz="1800" b="0" i="0" u="none" strike="noStrike" kern="1200" baseline="0" dirty="0" err="1" smtClean="0">
                          <a:solidFill>
                            <a:schemeClr val="dk1"/>
                          </a:solidFill>
                          <a:latin typeface="+mn-lt"/>
                          <a:ea typeface="+mn-ea"/>
                          <a:cs typeface="+mn-cs"/>
                        </a:rPr>
                        <a:t>soát</a:t>
                      </a:r>
                      <a:r>
                        <a:rPr lang="en-US" sz="1800" b="0" i="0" u="none" strike="noStrike" kern="1200" baseline="0" dirty="0" smtClean="0">
                          <a:solidFill>
                            <a:schemeClr val="dk1"/>
                          </a:solidFill>
                          <a:latin typeface="+mn-lt"/>
                          <a:ea typeface="+mn-ea"/>
                          <a:cs typeface="+mn-cs"/>
                        </a:rPr>
                        <a:t> chi </a:t>
                      </a:r>
                      <a:r>
                        <a:rPr lang="en-US" sz="1800" b="0" i="0" u="none" strike="noStrike" kern="1200" baseline="0" dirty="0" err="1" smtClean="0">
                          <a:solidFill>
                            <a:schemeClr val="dk1"/>
                          </a:solidFill>
                          <a:latin typeface="+mn-lt"/>
                          <a:ea typeface="+mn-ea"/>
                          <a:cs typeface="+mn-cs"/>
                        </a:rPr>
                        <a:t>phí</a:t>
                      </a:r>
                      <a:r>
                        <a:rPr lang="en-US" sz="1800" b="0" i="0" u="none" strike="noStrike" kern="1200" baseline="0" dirty="0" smtClean="0">
                          <a:solidFill>
                            <a:schemeClr val="dk1"/>
                          </a:solidFill>
                          <a:latin typeface="+mn-lt"/>
                          <a:ea typeface="+mn-ea"/>
                          <a:cs typeface="+mn-cs"/>
                        </a:rPr>
                        <a:t>. </a:t>
                      </a:r>
                    </a:p>
                    <a:p>
                      <a:pPr algn="just"/>
                      <a:r>
                        <a:rPr lang="en-US" sz="1800" b="0" i="0" u="none" strike="noStrike" kern="1200" baseline="0" dirty="0" err="1" smtClean="0">
                          <a:solidFill>
                            <a:schemeClr val="dk1"/>
                          </a:solidFill>
                          <a:latin typeface="+mn-lt"/>
                          <a:ea typeface="+mn-ea"/>
                          <a:cs typeface="+mn-cs"/>
                        </a:rPr>
                        <a:t>Kiểm</a:t>
                      </a:r>
                      <a:r>
                        <a:rPr lang="en-US" sz="1800" b="0" i="0" u="none" strike="noStrike" kern="1200" baseline="0" dirty="0" smtClean="0">
                          <a:solidFill>
                            <a:schemeClr val="dk1"/>
                          </a:solidFill>
                          <a:latin typeface="+mn-lt"/>
                          <a:ea typeface="+mn-ea"/>
                          <a:cs typeface="+mn-cs"/>
                        </a:rPr>
                        <a:t> </a:t>
                      </a:r>
                      <a:r>
                        <a:rPr lang="en-US" sz="1800" b="0" i="0" u="none" strike="noStrike" kern="1200" baseline="0" dirty="0" err="1" smtClean="0">
                          <a:solidFill>
                            <a:schemeClr val="dk1"/>
                          </a:solidFill>
                          <a:latin typeface="+mn-lt"/>
                          <a:ea typeface="+mn-ea"/>
                          <a:cs typeface="+mn-cs"/>
                        </a:rPr>
                        <a:t>tra</a:t>
                      </a:r>
                      <a:r>
                        <a:rPr lang="en-US" sz="1800" b="0" i="0" u="none" strike="noStrike" kern="1200" baseline="0" dirty="0" smtClean="0">
                          <a:solidFill>
                            <a:schemeClr val="dk1"/>
                          </a:solidFill>
                          <a:latin typeface="+mn-lt"/>
                          <a:ea typeface="+mn-ea"/>
                          <a:cs typeface="+mn-cs"/>
                        </a:rPr>
                        <a:t> 	</a:t>
                      </a:r>
                    </a:p>
                    <a:p>
                      <a:pPr algn="just"/>
                      <a:endParaRPr lang="en-US" dirty="0"/>
                    </a:p>
                  </a:txBody>
                  <a:tcPr/>
                </a:tc>
                <a:extLst>
                  <a:ext uri="{0D108BD9-81ED-4DB2-BD59-A6C34878D82A}">
                    <a16:rowId xmlns:a16="http://schemas.microsoft.com/office/drawing/2014/main" val="1299545718"/>
                  </a:ext>
                </a:extLst>
              </a:tr>
            </a:tbl>
          </a:graphicData>
        </a:graphic>
      </p:graphicFrame>
    </p:spTree>
    <p:extLst>
      <p:ext uri="{BB962C8B-B14F-4D97-AF65-F5344CB8AC3E}">
        <p14:creationId xmlns:p14="http://schemas.microsoft.com/office/powerpoint/2010/main" val="212596759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vi-VN" dirty="0"/>
              <a:t>Chương 1: Tổng quan về dự án đầu tư </a:t>
            </a:r>
          </a:p>
        </p:txBody>
      </p:sp>
      <p:sp>
        <p:nvSpPr>
          <p:cNvPr id="3" name="Content Placeholder 2"/>
          <p:cNvSpPr>
            <a:spLocks noGrp="1"/>
          </p:cNvSpPr>
          <p:nvPr>
            <p:ph idx="1"/>
          </p:nvPr>
        </p:nvSpPr>
        <p:spPr>
          <a:xfrm>
            <a:off x="476249" y="2219325"/>
            <a:ext cx="8505825" cy="4514850"/>
          </a:xfrm>
        </p:spPr>
        <p:txBody>
          <a:bodyPr>
            <a:noAutofit/>
          </a:bodyPr>
          <a:lstStyle/>
          <a:p>
            <a:pPr>
              <a:buAutoNum type="arabicPeriod"/>
            </a:pPr>
            <a:r>
              <a:rPr lang="vi-VN" b="1" dirty="0" smtClean="0"/>
              <a:t>Đầu tư</a:t>
            </a:r>
            <a:endParaRPr lang="en-US" b="1" dirty="0" smtClean="0"/>
          </a:p>
          <a:p>
            <a:pPr marL="617220" lvl="2" indent="0">
              <a:buNone/>
            </a:pPr>
            <a:r>
              <a:rPr lang="en-US" sz="1800" dirty="0" err="1" smtClean="0"/>
              <a:t>Khái</a:t>
            </a:r>
            <a:r>
              <a:rPr lang="en-US" sz="1800" dirty="0" smtClean="0"/>
              <a:t> </a:t>
            </a:r>
            <a:r>
              <a:rPr lang="en-US" sz="1800" dirty="0" err="1" smtClean="0"/>
              <a:t>niệm</a:t>
            </a:r>
            <a:endParaRPr lang="en-US" sz="1800" dirty="0" smtClean="0"/>
          </a:p>
          <a:p>
            <a:pPr marL="617220" lvl="2" indent="0">
              <a:buNone/>
            </a:pPr>
            <a:r>
              <a:rPr lang="en-US" sz="1800" dirty="0" err="1" smtClean="0"/>
              <a:t>Vai</a:t>
            </a:r>
            <a:r>
              <a:rPr lang="en-US" sz="1800" dirty="0" smtClean="0"/>
              <a:t> </a:t>
            </a:r>
            <a:r>
              <a:rPr lang="en-US" sz="1800" dirty="0" err="1" smtClean="0"/>
              <a:t>trò</a:t>
            </a:r>
            <a:endParaRPr lang="vi-VN" sz="1800" dirty="0"/>
          </a:p>
          <a:p>
            <a:pPr marL="0" indent="0">
              <a:buNone/>
            </a:pPr>
            <a:r>
              <a:rPr lang="vi-VN" dirty="0"/>
              <a:t>2. </a:t>
            </a:r>
            <a:r>
              <a:rPr lang="vi-VN" b="1" dirty="0"/>
              <a:t>Dự án đầu </a:t>
            </a:r>
            <a:r>
              <a:rPr lang="vi-VN" b="1" dirty="0" smtClean="0"/>
              <a:t>tư</a:t>
            </a:r>
            <a:endParaRPr lang="en-US" b="1" dirty="0" smtClean="0"/>
          </a:p>
          <a:p>
            <a:pPr marL="617220" lvl="2" indent="0">
              <a:buNone/>
            </a:pPr>
            <a:r>
              <a:rPr lang="en-US" sz="1800" dirty="0" err="1" smtClean="0"/>
              <a:t>Khái</a:t>
            </a:r>
            <a:r>
              <a:rPr lang="en-US" sz="1800" dirty="0" smtClean="0"/>
              <a:t> </a:t>
            </a:r>
            <a:r>
              <a:rPr lang="en-US" sz="1800" dirty="0" err="1" smtClean="0"/>
              <a:t>niệm</a:t>
            </a:r>
            <a:endParaRPr lang="en-US" sz="1800" dirty="0" smtClean="0"/>
          </a:p>
          <a:p>
            <a:pPr marL="617220" lvl="2" indent="0">
              <a:buNone/>
            </a:pPr>
            <a:r>
              <a:rPr lang="en-US" sz="1800" dirty="0" err="1" smtClean="0"/>
              <a:t>Phân</a:t>
            </a:r>
            <a:r>
              <a:rPr lang="en-US" sz="1800" dirty="0" smtClean="0"/>
              <a:t> </a:t>
            </a:r>
            <a:r>
              <a:rPr lang="en-US" sz="1800" dirty="0" err="1" smtClean="0"/>
              <a:t>loại</a:t>
            </a:r>
            <a:endParaRPr lang="vi-VN" sz="1800" dirty="0"/>
          </a:p>
          <a:p>
            <a:pPr marL="0" indent="0">
              <a:buNone/>
            </a:pPr>
            <a:r>
              <a:rPr lang="vi-VN" b="1" dirty="0"/>
              <a:t>3. Quản trị dự án đầu </a:t>
            </a:r>
            <a:r>
              <a:rPr lang="vi-VN" b="1" dirty="0" smtClean="0"/>
              <a:t>tư</a:t>
            </a:r>
            <a:endParaRPr lang="en-US" b="1" dirty="0" smtClean="0"/>
          </a:p>
          <a:p>
            <a:pPr marL="617220" lvl="2" indent="0">
              <a:buNone/>
            </a:pPr>
            <a:r>
              <a:rPr lang="en-US" sz="1800" dirty="0" err="1" smtClean="0"/>
              <a:t>Khái</a:t>
            </a:r>
            <a:r>
              <a:rPr lang="en-US" sz="1800" dirty="0" smtClean="0"/>
              <a:t> </a:t>
            </a:r>
            <a:r>
              <a:rPr lang="en-US" sz="1800" dirty="0" err="1" smtClean="0"/>
              <a:t>niệm</a:t>
            </a:r>
            <a:endParaRPr lang="en-US" sz="1800" dirty="0" smtClean="0"/>
          </a:p>
          <a:p>
            <a:pPr marL="617220" lvl="2" indent="0">
              <a:buNone/>
            </a:pPr>
            <a:r>
              <a:rPr lang="en-US" sz="1800" dirty="0" err="1" smtClean="0"/>
              <a:t>Nội</a:t>
            </a:r>
            <a:r>
              <a:rPr lang="en-US" sz="1800" dirty="0" smtClean="0"/>
              <a:t> dung</a:t>
            </a:r>
            <a:endParaRPr lang="vi-VN" sz="1800" dirty="0"/>
          </a:p>
          <a:p>
            <a:pPr marL="0" indent="0">
              <a:buNone/>
            </a:pPr>
            <a:r>
              <a:rPr lang="en-US" dirty="0" smtClean="0"/>
              <a:t>4. </a:t>
            </a:r>
            <a:r>
              <a:rPr lang="vi-VN" dirty="0" smtClean="0"/>
              <a:t>Đối </a:t>
            </a:r>
            <a:r>
              <a:rPr lang="vi-VN" dirty="0"/>
              <a:t>tượng và phương pháp nghiên cứu của môn </a:t>
            </a:r>
            <a:r>
              <a:rPr lang="vi-VN" dirty="0" smtClean="0"/>
              <a:t>học</a:t>
            </a:r>
            <a:endParaRPr lang="vi-VN" dirty="0"/>
          </a:p>
        </p:txBody>
      </p:sp>
    </p:spTree>
    <p:extLst>
      <p:ext uri="{BB962C8B-B14F-4D97-AF65-F5344CB8AC3E}">
        <p14:creationId xmlns:p14="http://schemas.microsoft.com/office/powerpoint/2010/main" val="98527657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a:t>Hoạt động Đầu tư</a:t>
            </a:r>
            <a:endParaRPr dirty="0"/>
          </a:p>
        </p:txBody>
      </p:sp>
      <p:sp>
        <p:nvSpPr>
          <p:cNvPr id="3" name="Content Placeholder 2"/>
          <p:cNvSpPr>
            <a:spLocks noGrp="1"/>
          </p:cNvSpPr>
          <p:nvPr>
            <p:ph idx="1"/>
          </p:nvPr>
        </p:nvSpPr>
        <p:spPr>
          <a:xfrm>
            <a:off x="617033" y="2237677"/>
            <a:ext cx="8051181" cy="4296937"/>
          </a:xfrm>
        </p:spPr>
        <p:txBody>
          <a:bodyPr>
            <a:normAutofit/>
          </a:bodyPr>
          <a:lstStyle/>
          <a:p>
            <a:pPr marL="0" indent="0">
              <a:buNone/>
            </a:pPr>
            <a:r>
              <a:rPr b="1" dirty="0" err="1" smtClean="0"/>
              <a:t>Đầu</a:t>
            </a:r>
            <a:r>
              <a:rPr b="1" dirty="0" smtClean="0"/>
              <a:t> </a:t>
            </a:r>
            <a:r>
              <a:rPr b="1" dirty="0" err="1"/>
              <a:t>tư</a:t>
            </a:r>
            <a:r>
              <a:rPr b="1" dirty="0"/>
              <a:t> </a:t>
            </a:r>
            <a:r>
              <a:rPr b="1" dirty="0" err="1"/>
              <a:t>là</a:t>
            </a:r>
            <a:r>
              <a:rPr b="1" dirty="0"/>
              <a:t> </a:t>
            </a:r>
            <a:r>
              <a:rPr b="1" dirty="0" err="1"/>
              <a:t>việc</a:t>
            </a:r>
            <a:r>
              <a:rPr b="1" dirty="0"/>
              <a:t> </a:t>
            </a:r>
            <a:r>
              <a:rPr b="1" dirty="0" err="1"/>
              <a:t>sử</a:t>
            </a:r>
            <a:r>
              <a:rPr b="1" dirty="0"/>
              <a:t> </a:t>
            </a:r>
            <a:r>
              <a:rPr b="1" dirty="0" err="1"/>
              <a:t>dụng</a:t>
            </a:r>
            <a:r>
              <a:rPr b="1" dirty="0"/>
              <a:t> </a:t>
            </a:r>
            <a:r>
              <a:rPr b="1" dirty="0" err="1"/>
              <a:t>các</a:t>
            </a:r>
            <a:r>
              <a:rPr b="1" dirty="0"/>
              <a:t> </a:t>
            </a:r>
            <a:r>
              <a:rPr b="1" dirty="0" err="1"/>
              <a:t>nguồn</a:t>
            </a:r>
            <a:r>
              <a:rPr b="1" dirty="0"/>
              <a:t> </a:t>
            </a:r>
            <a:r>
              <a:rPr b="1" dirty="0" err="1"/>
              <a:t>lực</a:t>
            </a:r>
            <a:r>
              <a:rPr b="1" dirty="0"/>
              <a:t> (</a:t>
            </a:r>
            <a:r>
              <a:rPr b="1" dirty="0" err="1"/>
              <a:t>vốn</a:t>
            </a:r>
            <a:r>
              <a:rPr b="1" dirty="0"/>
              <a:t>, </a:t>
            </a:r>
            <a:r>
              <a:rPr b="1" dirty="0" err="1"/>
              <a:t>lao</a:t>
            </a:r>
            <a:r>
              <a:rPr b="1" dirty="0"/>
              <a:t> </a:t>
            </a:r>
            <a:r>
              <a:rPr b="1" dirty="0" err="1"/>
              <a:t>động</a:t>
            </a:r>
            <a:r>
              <a:rPr b="1" dirty="0"/>
              <a:t>, </a:t>
            </a:r>
            <a:r>
              <a:rPr b="1" dirty="0" err="1"/>
              <a:t>công</a:t>
            </a:r>
            <a:r>
              <a:rPr b="1" dirty="0"/>
              <a:t> </a:t>
            </a:r>
            <a:r>
              <a:rPr b="1" dirty="0" err="1"/>
              <a:t>nghệ</a:t>
            </a:r>
            <a:r>
              <a:rPr b="1" dirty="0"/>
              <a:t>) </a:t>
            </a:r>
            <a:r>
              <a:rPr b="1" dirty="0" err="1"/>
              <a:t>để</a:t>
            </a:r>
            <a:r>
              <a:rPr b="1" dirty="0"/>
              <a:t> </a:t>
            </a:r>
            <a:r>
              <a:rPr b="1" dirty="0" err="1"/>
              <a:t>tạo</a:t>
            </a:r>
            <a:r>
              <a:rPr b="1" dirty="0"/>
              <a:t> </a:t>
            </a:r>
            <a:r>
              <a:rPr b="1" dirty="0" err="1"/>
              <a:t>ra</a:t>
            </a:r>
            <a:r>
              <a:rPr b="1" dirty="0"/>
              <a:t> </a:t>
            </a:r>
            <a:r>
              <a:rPr b="1" dirty="0" err="1"/>
              <a:t>các</a:t>
            </a:r>
            <a:r>
              <a:rPr b="1" dirty="0"/>
              <a:t> </a:t>
            </a:r>
            <a:r>
              <a:rPr b="1" dirty="0" err="1"/>
              <a:t>giá</a:t>
            </a:r>
            <a:r>
              <a:rPr b="1" dirty="0"/>
              <a:t> </a:t>
            </a:r>
            <a:r>
              <a:rPr b="1" dirty="0" err="1"/>
              <a:t>trị</a:t>
            </a:r>
            <a:r>
              <a:rPr b="1" dirty="0"/>
              <a:t> </a:t>
            </a:r>
            <a:r>
              <a:rPr b="1" dirty="0" err="1"/>
              <a:t>mới</a:t>
            </a:r>
            <a:r>
              <a:rPr b="1" dirty="0"/>
              <a:t>, </a:t>
            </a:r>
            <a:r>
              <a:rPr b="1" dirty="0" err="1" smtClean="0"/>
              <a:t>như</a:t>
            </a:r>
            <a:r>
              <a:rPr lang="en-US" b="1" dirty="0" smtClean="0"/>
              <a:t>:</a:t>
            </a:r>
          </a:p>
          <a:p>
            <a:pPr marL="0" indent="0">
              <a:buNone/>
            </a:pPr>
            <a:endParaRPr lang="en-US" b="1" dirty="0" smtClean="0"/>
          </a:p>
          <a:p>
            <a:pPr>
              <a:buFontTx/>
              <a:buChar char="-"/>
            </a:pPr>
            <a:r>
              <a:rPr lang="en-US" b="1" dirty="0" err="1" smtClean="0"/>
              <a:t>T</a:t>
            </a:r>
            <a:r>
              <a:rPr b="1" dirty="0" err="1" smtClean="0"/>
              <a:t>ăng</a:t>
            </a:r>
            <a:r>
              <a:rPr b="1" dirty="0" smtClean="0"/>
              <a:t> </a:t>
            </a:r>
            <a:r>
              <a:rPr b="1" dirty="0" err="1"/>
              <a:t>trưởng</a:t>
            </a:r>
            <a:r>
              <a:rPr b="1" dirty="0"/>
              <a:t> </a:t>
            </a:r>
            <a:r>
              <a:rPr b="1" dirty="0" err="1"/>
              <a:t>kinh</a:t>
            </a:r>
            <a:r>
              <a:rPr b="1" dirty="0"/>
              <a:t> </a:t>
            </a:r>
            <a:r>
              <a:rPr b="1" dirty="0" err="1"/>
              <a:t>tế</a:t>
            </a:r>
            <a:r>
              <a:rPr b="1" dirty="0"/>
              <a:t>, </a:t>
            </a:r>
            <a:r>
              <a:rPr b="1" dirty="0" err="1"/>
              <a:t>sản</a:t>
            </a:r>
            <a:r>
              <a:rPr b="1" dirty="0"/>
              <a:t> </a:t>
            </a:r>
            <a:r>
              <a:rPr b="1" dirty="0" err="1" smtClean="0"/>
              <a:t>xuất</a:t>
            </a:r>
            <a:endParaRPr lang="en-US" b="1" dirty="0" smtClean="0"/>
          </a:p>
          <a:p>
            <a:pPr>
              <a:buFontTx/>
              <a:buChar char="-"/>
            </a:pPr>
            <a:endParaRPr lang="en-US" b="1" dirty="0" smtClean="0"/>
          </a:p>
          <a:p>
            <a:pPr>
              <a:buFontTx/>
              <a:buChar char="-"/>
            </a:pPr>
            <a:r>
              <a:rPr lang="en-US" b="1" dirty="0" err="1" smtClean="0"/>
              <a:t>C</a:t>
            </a:r>
            <a:r>
              <a:rPr b="1" dirty="0" err="1" smtClean="0"/>
              <a:t>ung</a:t>
            </a:r>
            <a:r>
              <a:rPr b="1" dirty="0" smtClean="0"/>
              <a:t> </a:t>
            </a:r>
            <a:r>
              <a:rPr b="1" dirty="0" err="1"/>
              <a:t>ứng</a:t>
            </a:r>
            <a:r>
              <a:rPr b="1" dirty="0"/>
              <a:t> </a:t>
            </a:r>
            <a:r>
              <a:rPr b="1" dirty="0" err="1"/>
              <a:t>sản</a:t>
            </a:r>
            <a:r>
              <a:rPr b="1" dirty="0"/>
              <a:t> </a:t>
            </a:r>
            <a:r>
              <a:rPr b="1" dirty="0" err="1"/>
              <a:t>phẩm</a:t>
            </a:r>
            <a:r>
              <a:rPr b="1" dirty="0"/>
              <a:t> </a:t>
            </a:r>
            <a:r>
              <a:rPr b="1" dirty="0" err="1"/>
              <a:t>dịch</a:t>
            </a:r>
            <a:r>
              <a:rPr b="1" dirty="0"/>
              <a:t> </a:t>
            </a:r>
            <a:r>
              <a:rPr b="1" dirty="0" err="1" smtClean="0"/>
              <a:t>vụ</a:t>
            </a:r>
            <a:endParaRPr lang="en-US" b="1" dirty="0" smtClean="0"/>
          </a:p>
          <a:p>
            <a:pPr>
              <a:buFontTx/>
              <a:buChar char="-"/>
            </a:pPr>
            <a:endParaRPr lang="en-US" b="1" dirty="0"/>
          </a:p>
          <a:p>
            <a:pPr>
              <a:buFontTx/>
              <a:buChar char="-"/>
            </a:pPr>
            <a:r>
              <a:rPr lang="en-US" b="1" dirty="0" err="1" smtClean="0"/>
              <a:t>Gia</a:t>
            </a:r>
            <a:r>
              <a:rPr lang="en-US" b="1" dirty="0" smtClean="0"/>
              <a:t> </a:t>
            </a:r>
            <a:r>
              <a:rPr lang="en-US" b="1" dirty="0" err="1" smtClean="0"/>
              <a:t>tăng</a:t>
            </a:r>
            <a:r>
              <a:rPr lang="en-US" b="1" dirty="0" smtClean="0"/>
              <a:t> </a:t>
            </a:r>
            <a:r>
              <a:rPr lang="en-US" b="1" dirty="0" err="1" smtClean="0"/>
              <a:t>lợi</a:t>
            </a:r>
            <a:r>
              <a:rPr lang="en-US" b="1" dirty="0" smtClean="0"/>
              <a:t> </a:t>
            </a:r>
            <a:r>
              <a:rPr lang="en-US" b="1" dirty="0" err="1" smtClean="0"/>
              <a:t>ích</a:t>
            </a:r>
            <a:r>
              <a:rPr lang="en-US" b="1" dirty="0" smtClean="0"/>
              <a:t> </a:t>
            </a:r>
            <a:r>
              <a:rPr lang="en-US" b="1" dirty="0" err="1" smtClean="0"/>
              <a:t>về</a:t>
            </a:r>
            <a:r>
              <a:rPr lang="en-US" b="1" dirty="0" smtClean="0"/>
              <a:t> </a:t>
            </a:r>
            <a:r>
              <a:rPr lang="en-US" b="1" dirty="0" err="1" smtClean="0"/>
              <a:t>môi</a:t>
            </a:r>
            <a:r>
              <a:rPr lang="en-US" b="1" dirty="0" smtClean="0"/>
              <a:t> </a:t>
            </a:r>
            <a:r>
              <a:rPr lang="en-US" b="1" dirty="0" err="1" smtClean="0"/>
              <a:t>trường</a:t>
            </a:r>
            <a:r>
              <a:rPr lang="en-US" b="1" dirty="0" smtClean="0"/>
              <a:t>, </a:t>
            </a:r>
            <a:r>
              <a:rPr lang="en-US" b="1" dirty="0" err="1" smtClean="0"/>
              <a:t>văn</a:t>
            </a:r>
            <a:r>
              <a:rPr lang="en-US" b="1" dirty="0" smtClean="0"/>
              <a:t> </a:t>
            </a:r>
            <a:r>
              <a:rPr lang="en-US" b="1" dirty="0" err="1" smtClean="0"/>
              <a:t>hóa</a:t>
            </a:r>
            <a:r>
              <a:rPr lang="en-US" b="1" dirty="0" smtClean="0"/>
              <a:t>, </a:t>
            </a:r>
            <a:r>
              <a:rPr lang="en-US" b="1" dirty="0" err="1" smtClean="0"/>
              <a:t>xã</a:t>
            </a:r>
            <a:r>
              <a:rPr lang="en-US" b="1" dirty="0" smtClean="0"/>
              <a:t> </a:t>
            </a:r>
            <a:r>
              <a:rPr lang="en-US" b="1" dirty="0" err="1" smtClean="0"/>
              <a:t>hội</a:t>
            </a:r>
            <a:r>
              <a:rPr lang="en-US" b="1" dirty="0" smtClean="0"/>
              <a:t> </a:t>
            </a:r>
            <a:endParaRPr b="1" dirty="0"/>
          </a:p>
        </p:txBody>
      </p:sp>
    </p:spTree>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Dự</a:t>
            </a:r>
            <a:r>
              <a:rPr lang="en-US" dirty="0" smtClean="0"/>
              <a:t> </a:t>
            </a:r>
            <a:r>
              <a:rPr lang="en-US" dirty="0" err="1" smtClean="0"/>
              <a:t>án</a:t>
            </a:r>
            <a:r>
              <a:rPr lang="vi-VN" dirty="0" smtClean="0"/>
              <a:t> </a:t>
            </a:r>
            <a:r>
              <a:rPr lang="vi-VN" dirty="0"/>
              <a:t>Đầu tư</a:t>
            </a:r>
            <a:endParaRPr lang="en-US" dirty="0"/>
          </a:p>
        </p:txBody>
      </p:sp>
      <p:sp>
        <p:nvSpPr>
          <p:cNvPr id="3" name="Content Placeholder 2"/>
          <p:cNvSpPr>
            <a:spLocks noGrp="1"/>
          </p:cNvSpPr>
          <p:nvPr>
            <p:ph idx="1"/>
          </p:nvPr>
        </p:nvSpPr>
        <p:spPr>
          <a:xfrm>
            <a:off x="552451" y="2200275"/>
            <a:ext cx="8145500" cy="4386379"/>
          </a:xfrm>
        </p:spPr>
        <p:txBody>
          <a:bodyPr>
            <a:normAutofit lnSpcReduction="10000"/>
          </a:bodyPr>
          <a:lstStyle/>
          <a:p>
            <a:r>
              <a:rPr lang="vi-VN" dirty="0" smtClean="0"/>
              <a:t>Dự </a:t>
            </a:r>
            <a:r>
              <a:rPr lang="vi-VN" dirty="0"/>
              <a:t>án đầu </a:t>
            </a:r>
            <a:r>
              <a:rPr lang="vi-VN" dirty="0" smtClean="0"/>
              <a:t>tư:</a:t>
            </a:r>
            <a:r>
              <a:rPr lang="en-US" dirty="0" smtClean="0"/>
              <a:t> </a:t>
            </a:r>
            <a:r>
              <a:rPr lang="vi-VN" dirty="0" smtClean="0"/>
              <a:t>Dự </a:t>
            </a:r>
            <a:r>
              <a:rPr lang="vi-VN" dirty="0"/>
              <a:t>án đầu tư là tập hợp các hoạt động có tổ chức nhằm đạt được mục tiêu kinh </a:t>
            </a:r>
            <a:r>
              <a:rPr lang="vi-VN" dirty="0" smtClean="0"/>
              <a:t>tế</a:t>
            </a:r>
            <a:r>
              <a:rPr lang="en-US" dirty="0"/>
              <a:t> </a:t>
            </a:r>
            <a:r>
              <a:rPr lang="en-US" dirty="0" smtClean="0"/>
              <a:t>- </a:t>
            </a:r>
            <a:r>
              <a:rPr lang="en-US" dirty="0" err="1" smtClean="0"/>
              <a:t>Xã</a:t>
            </a:r>
            <a:r>
              <a:rPr lang="en-US" dirty="0" smtClean="0"/>
              <a:t> </a:t>
            </a:r>
            <a:r>
              <a:rPr lang="en-US" dirty="0" err="1" smtClean="0"/>
              <a:t>hội</a:t>
            </a:r>
            <a:r>
              <a:rPr lang="vi-VN" dirty="0" smtClean="0"/>
              <a:t> </a:t>
            </a:r>
            <a:r>
              <a:rPr lang="vi-VN" dirty="0"/>
              <a:t>thông qua </a:t>
            </a:r>
            <a:r>
              <a:rPr lang="vi-VN" dirty="0" smtClean="0"/>
              <a:t>việc </a:t>
            </a:r>
            <a:r>
              <a:rPr lang="vi-VN" dirty="0"/>
              <a:t>sử dụng vốn đầu tư một cách hiệu quả và bền vững</a:t>
            </a:r>
            <a:r>
              <a:rPr lang="vi-VN" dirty="0" smtClean="0"/>
              <a:t>.</a:t>
            </a:r>
            <a:endParaRPr lang="en-US" dirty="0" smtClean="0"/>
          </a:p>
          <a:p>
            <a:pPr marL="0" indent="0">
              <a:buNone/>
            </a:pPr>
            <a:r>
              <a:rPr lang="vi-VN" b="1" dirty="0"/>
              <a:t>Dự án xây dựng nhà máy sản xuất</a:t>
            </a:r>
          </a:p>
          <a:p>
            <a:r>
              <a:rPr lang="vi-VN" b="1" dirty="0"/>
              <a:t>Mô tả</a:t>
            </a:r>
            <a:r>
              <a:rPr lang="vi-VN" dirty="0"/>
              <a:t>: </a:t>
            </a:r>
            <a:endParaRPr lang="en-US" dirty="0" smtClean="0"/>
          </a:p>
          <a:p>
            <a:pPr marL="0" indent="0">
              <a:buNone/>
            </a:pPr>
            <a:r>
              <a:rPr lang="vi-VN" dirty="0" smtClean="0"/>
              <a:t>Xây </a:t>
            </a:r>
            <a:r>
              <a:rPr lang="vi-VN" dirty="0"/>
              <a:t>dựng một nhà máy sản xuất sản phẩm, chẳng hạn như nhà máy chế biến thực phẩm, nhà máy sản xuất linh kiện điện tử, hoặc nhà máy dệt may.</a:t>
            </a:r>
          </a:p>
          <a:p>
            <a:r>
              <a:rPr lang="vi-VN" b="1" dirty="0"/>
              <a:t>Mục tiêu</a:t>
            </a:r>
            <a:r>
              <a:rPr lang="vi-VN" dirty="0"/>
              <a:t>: </a:t>
            </a:r>
            <a:endParaRPr lang="en-US" dirty="0" smtClean="0"/>
          </a:p>
          <a:p>
            <a:pPr marL="0" indent="0">
              <a:buNone/>
            </a:pPr>
            <a:r>
              <a:rPr lang="vi-VN" dirty="0" smtClean="0"/>
              <a:t>Đáp </a:t>
            </a:r>
            <a:r>
              <a:rPr lang="vi-VN" dirty="0"/>
              <a:t>ứng nhu cầu sản xuất lớn hơn, mở rộng quy mô kinh doanh hoặc đáp ứng đơn đặt hàng từ các đối tác.</a:t>
            </a:r>
          </a:p>
          <a:p>
            <a:r>
              <a:rPr lang="vi-VN" b="1" dirty="0"/>
              <a:t>Yếu tố cần xem xét</a:t>
            </a:r>
            <a:r>
              <a:rPr lang="vi-VN" dirty="0"/>
              <a:t>: </a:t>
            </a:r>
            <a:endParaRPr lang="en-US" dirty="0" smtClean="0"/>
          </a:p>
          <a:p>
            <a:pPr marL="0" indent="0">
              <a:buNone/>
            </a:pPr>
            <a:r>
              <a:rPr lang="vi-VN" dirty="0" smtClean="0"/>
              <a:t>Ngân </a:t>
            </a:r>
            <a:r>
              <a:rPr lang="vi-VN" dirty="0"/>
              <a:t>sách xây dựng, lựa chọn công nghệ sản xuất, tuyển dụng nhân lực và tuân thủ các quy định môi trường</a:t>
            </a:r>
            <a:r>
              <a:rPr lang="vi-VN" dirty="0" smtClean="0"/>
              <a:t>.</a:t>
            </a:r>
            <a:endParaRPr lang="vi-VN" dirty="0"/>
          </a:p>
        </p:txBody>
      </p:sp>
    </p:spTree>
    <p:extLst>
      <p:ext uri="{BB962C8B-B14F-4D97-AF65-F5344CB8AC3E}">
        <p14:creationId xmlns:p14="http://schemas.microsoft.com/office/powerpoint/2010/main" val="31691375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Dự</a:t>
            </a:r>
            <a:r>
              <a:rPr lang="en-US" dirty="0" smtClean="0"/>
              <a:t> </a:t>
            </a:r>
            <a:r>
              <a:rPr lang="en-US" dirty="0" err="1" smtClean="0"/>
              <a:t>án</a:t>
            </a:r>
            <a:r>
              <a:rPr lang="vi-VN" dirty="0" smtClean="0"/>
              <a:t> </a:t>
            </a:r>
            <a:r>
              <a:rPr lang="vi-VN" dirty="0"/>
              <a:t>Đầu tư</a:t>
            </a:r>
            <a:endParaRPr lang="en-US" dirty="0"/>
          </a:p>
        </p:txBody>
      </p:sp>
      <p:sp>
        <p:nvSpPr>
          <p:cNvPr id="3" name="Content Placeholder 2"/>
          <p:cNvSpPr>
            <a:spLocks noGrp="1"/>
          </p:cNvSpPr>
          <p:nvPr>
            <p:ph idx="1"/>
          </p:nvPr>
        </p:nvSpPr>
        <p:spPr>
          <a:xfrm>
            <a:off x="552451" y="2200275"/>
            <a:ext cx="8145500" cy="4386379"/>
          </a:xfrm>
        </p:spPr>
        <p:txBody>
          <a:bodyPr/>
          <a:lstStyle/>
          <a:p>
            <a:pPr marL="0" indent="0">
              <a:buNone/>
            </a:pPr>
            <a:r>
              <a:rPr lang="vi-VN" b="1" dirty="0"/>
              <a:t>Dự án năng lượng tái tạo (điện mặt trời hoặc điện gió)</a:t>
            </a:r>
          </a:p>
          <a:p>
            <a:r>
              <a:rPr lang="vi-VN" b="1" dirty="0"/>
              <a:t>Mô tả</a:t>
            </a:r>
            <a:r>
              <a:rPr lang="vi-VN" dirty="0"/>
              <a:t>: </a:t>
            </a:r>
            <a:endParaRPr lang="en-US" dirty="0" smtClean="0"/>
          </a:p>
          <a:p>
            <a:pPr marL="0" indent="0">
              <a:buNone/>
            </a:pPr>
            <a:r>
              <a:rPr lang="vi-VN" dirty="0" smtClean="0"/>
              <a:t>Xây </a:t>
            </a:r>
            <a:r>
              <a:rPr lang="vi-VN" dirty="0"/>
              <a:t>dựng các trang trại năng lượng tái tạo để sản xuất điện từ năng lượng mặt trời hoặc gió.</a:t>
            </a:r>
          </a:p>
          <a:p>
            <a:r>
              <a:rPr lang="vi-VN" b="1" dirty="0"/>
              <a:t>Mục tiêu</a:t>
            </a:r>
            <a:r>
              <a:rPr lang="vi-VN" dirty="0"/>
              <a:t>: </a:t>
            </a:r>
            <a:endParaRPr lang="en-US" dirty="0" smtClean="0"/>
          </a:p>
          <a:p>
            <a:pPr marL="0" indent="0">
              <a:buNone/>
            </a:pPr>
            <a:r>
              <a:rPr lang="vi-VN" dirty="0" smtClean="0"/>
              <a:t>Đáp </a:t>
            </a:r>
            <a:r>
              <a:rPr lang="vi-VN" dirty="0"/>
              <a:t>ứng nhu cầu về năng lượng sạch, giảm phát thải khí nhà kính, và tận dụng các nguồn năng lượng tái tạo.</a:t>
            </a:r>
          </a:p>
          <a:p>
            <a:r>
              <a:rPr lang="vi-VN" b="1" dirty="0"/>
              <a:t>Yếu tố cần xem xét</a:t>
            </a:r>
            <a:r>
              <a:rPr lang="vi-VN" dirty="0"/>
              <a:t>: </a:t>
            </a:r>
            <a:endParaRPr lang="en-US" dirty="0" smtClean="0"/>
          </a:p>
          <a:p>
            <a:pPr marL="0" indent="0">
              <a:buNone/>
            </a:pPr>
            <a:r>
              <a:rPr lang="vi-VN" dirty="0" smtClean="0"/>
              <a:t>Chi </a:t>
            </a:r>
            <a:r>
              <a:rPr lang="vi-VN" dirty="0"/>
              <a:t>phí lắp đặt hệ thống điện mặt trời/điện gió, cấp phép, kết nối với lưới điện quốc gia, và tính bền vững môi trường.</a:t>
            </a:r>
          </a:p>
        </p:txBody>
      </p:sp>
    </p:spTree>
    <p:extLst>
      <p:ext uri="{BB962C8B-B14F-4D97-AF65-F5344CB8AC3E}">
        <p14:creationId xmlns:p14="http://schemas.microsoft.com/office/powerpoint/2010/main" val="3204161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Dự</a:t>
            </a:r>
            <a:r>
              <a:rPr lang="en-US" dirty="0" smtClean="0"/>
              <a:t> </a:t>
            </a:r>
            <a:r>
              <a:rPr lang="en-US" dirty="0" err="1" smtClean="0"/>
              <a:t>án</a:t>
            </a:r>
            <a:r>
              <a:rPr lang="vi-VN" dirty="0" smtClean="0"/>
              <a:t> </a:t>
            </a:r>
            <a:r>
              <a:rPr lang="vi-VN" dirty="0"/>
              <a:t>Đầu tư</a:t>
            </a:r>
            <a:endParaRPr lang="en-US" dirty="0"/>
          </a:p>
        </p:txBody>
      </p:sp>
      <p:sp>
        <p:nvSpPr>
          <p:cNvPr id="3" name="Content Placeholder 2"/>
          <p:cNvSpPr>
            <a:spLocks noGrp="1"/>
          </p:cNvSpPr>
          <p:nvPr>
            <p:ph idx="1"/>
          </p:nvPr>
        </p:nvSpPr>
        <p:spPr>
          <a:xfrm>
            <a:off x="552451" y="2200275"/>
            <a:ext cx="8145500" cy="4386379"/>
          </a:xfrm>
        </p:spPr>
        <p:txBody>
          <a:bodyPr/>
          <a:lstStyle/>
          <a:p>
            <a:pPr marL="0" indent="0">
              <a:buNone/>
            </a:pPr>
            <a:r>
              <a:rPr lang="vi-VN" b="1" dirty="0"/>
              <a:t>Dự án </a:t>
            </a:r>
            <a:r>
              <a:rPr lang="en-US" b="1" dirty="0" err="1" smtClean="0"/>
              <a:t>đầu</a:t>
            </a:r>
            <a:r>
              <a:rPr lang="en-US" b="1" dirty="0" smtClean="0"/>
              <a:t> </a:t>
            </a:r>
            <a:r>
              <a:rPr lang="en-US" b="1" dirty="0" err="1" smtClean="0"/>
              <a:t>tư</a:t>
            </a:r>
            <a:r>
              <a:rPr lang="en-US" b="1" dirty="0" smtClean="0"/>
              <a:t> </a:t>
            </a:r>
            <a:r>
              <a:rPr lang="vi-VN" b="1" dirty="0" smtClean="0"/>
              <a:t>công </a:t>
            </a:r>
            <a:r>
              <a:rPr lang="vi-VN" b="1" dirty="0"/>
              <a:t>nghệ thông tin (phát triển phần mềm)</a:t>
            </a:r>
          </a:p>
          <a:p>
            <a:r>
              <a:rPr lang="vi-VN" b="1" dirty="0"/>
              <a:t>Mô tả</a:t>
            </a:r>
            <a:r>
              <a:rPr lang="vi-VN" dirty="0"/>
              <a:t>: Đầu tư vào phát triển một hệ thống phần mềm mới, chẳng hạn như ứng dụng di động, nền tảng thương mại điện tử, hoặc hệ thống quản lý doanh nghiệp (ERP).</a:t>
            </a:r>
          </a:p>
          <a:p>
            <a:r>
              <a:rPr lang="vi-VN" b="1" dirty="0"/>
              <a:t>Mục tiêu</a:t>
            </a:r>
            <a:r>
              <a:rPr lang="vi-VN" dirty="0"/>
              <a:t>: Cung cấp công nghệ tiên tiến để cải thiện hiệu suất hoạt động, mở rộng quy mô kinh doanh trực tuyến, hoặc đáp ứng nhu cầu số hóa trong quản lý.</a:t>
            </a:r>
          </a:p>
          <a:p>
            <a:r>
              <a:rPr lang="vi-VN" b="1" dirty="0"/>
              <a:t>Yếu tố cần xem xét</a:t>
            </a:r>
            <a:r>
              <a:rPr lang="vi-VN" dirty="0"/>
              <a:t>: Lựa chọn công nghệ phát triển, quản lý tiến độ dự án, ngân sách, và sự phù hợp với nhu cầu thị trường.</a:t>
            </a:r>
          </a:p>
        </p:txBody>
      </p:sp>
    </p:spTree>
    <p:extLst>
      <p:ext uri="{BB962C8B-B14F-4D97-AF65-F5344CB8AC3E}">
        <p14:creationId xmlns:p14="http://schemas.microsoft.com/office/powerpoint/2010/main" val="252984066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Phân</a:t>
            </a:r>
            <a:r>
              <a:rPr lang="en-US" dirty="0" smtClean="0"/>
              <a:t> </a:t>
            </a:r>
            <a:r>
              <a:rPr lang="en-US" dirty="0" err="1" smtClean="0"/>
              <a:t>loại</a:t>
            </a:r>
            <a:r>
              <a:rPr lang="en-US" dirty="0" smtClean="0"/>
              <a:t> </a:t>
            </a:r>
            <a:r>
              <a:rPr lang="en-US" dirty="0" err="1" smtClean="0"/>
              <a:t>dự</a:t>
            </a:r>
            <a:r>
              <a:rPr lang="en-US" dirty="0" smtClean="0"/>
              <a:t> </a:t>
            </a:r>
            <a:r>
              <a:rPr lang="en-US" dirty="0" err="1" smtClean="0"/>
              <a:t>án</a:t>
            </a:r>
            <a:r>
              <a:rPr lang="en-US" dirty="0" smtClean="0"/>
              <a:t> </a:t>
            </a:r>
            <a:r>
              <a:rPr lang="en-US" dirty="0" err="1" smtClean="0"/>
              <a:t>đầu</a:t>
            </a:r>
            <a:r>
              <a:rPr lang="en-US" dirty="0" smtClean="0"/>
              <a:t> </a:t>
            </a:r>
            <a:r>
              <a:rPr lang="en-US" dirty="0" err="1" smtClean="0"/>
              <a:t>tư</a:t>
            </a:r>
            <a:endParaRPr lang="en-US" dirty="0"/>
          </a:p>
        </p:txBody>
      </p:sp>
      <p:sp>
        <p:nvSpPr>
          <p:cNvPr id="3" name="Content Placeholder 2"/>
          <p:cNvSpPr>
            <a:spLocks noGrp="1"/>
          </p:cNvSpPr>
          <p:nvPr>
            <p:ph idx="1"/>
          </p:nvPr>
        </p:nvSpPr>
        <p:spPr>
          <a:xfrm>
            <a:off x="865970" y="2044389"/>
            <a:ext cx="8073483" cy="5040351"/>
          </a:xfrm>
        </p:spPr>
        <p:txBody>
          <a:bodyPr>
            <a:normAutofit/>
          </a:bodyPr>
          <a:lstStyle/>
          <a:p>
            <a:pPr marL="0" indent="0">
              <a:buNone/>
            </a:pPr>
            <a:r>
              <a:rPr lang="vi-VN" dirty="0"/>
              <a:t>Dự án đầu tư có thể được phân loại theo nhiều tiêu chí khác nhau tùy theo quy mô, lĩnh vực, nguồn vốn, hoặc mục tiêu của dự án. Dưới đây là một số cách phân loại chính của các dự án đầu tư:</a:t>
            </a:r>
          </a:p>
          <a:p>
            <a:pPr marL="0" indent="0">
              <a:buNone/>
            </a:pPr>
            <a:endParaRPr lang="en-US" sz="1000" b="1" dirty="0" smtClean="0"/>
          </a:p>
          <a:p>
            <a:pPr marL="0" indent="0">
              <a:buNone/>
            </a:pPr>
            <a:r>
              <a:rPr lang="vi-VN" b="1" dirty="0" smtClean="0"/>
              <a:t>1</a:t>
            </a:r>
            <a:r>
              <a:rPr lang="vi-VN" b="1" dirty="0"/>
              <a:t>. Theo lĩnh vực đầu tư</a:t>
            </a:r>
          </a:p>
          <a:p>
            <a:r>
              <a:rPr lang="vi-VN" b="1" dirty="0"/>
              <a:t>Dự án đầu tư công nghiệp</a:t>
            </a:r>
            <a:r>
              <a:rPr lang="vi-VN" dirty="0"/>
              <a:t>: Liên quan đến sản xuất, chế tạo trong các ngành như ô tô, dệt may, điện tử, cơ khí, thực phẩm, hóa chất, năng lượng,...</a:t>
            </a:r>
          </a:p>
          <a:p>
            <a:r>
              <a:rPr lang="vi-VN" b="1" dirty="0"/>
              <a:t>Dự án đầu tư xây dựng</a:t>
            </a:r>
            <a:r>
              <a:rPr lang="vi-VN" dirty="0"/>
              <a:t>: Bao gồm việc xây dựng công trình hạ tầng (cầu đường, sân bay, bến cảng), công trình dân dụng (nhà ở, bệnh viện, trường học), và các công trình công nghiệp.</a:t>
            </a:r>
          </a:p>
          <a:p>
            <a:r>
              <a:rPr lang="vi-VN" b="1" dirty="0"/>
              <a:t>Dự án đầu tư nông nghiệp</a:t>
            </a:r>
            <a:r>
              <a:rPr lang="vi-VN" dirty="0"/>
              <a:t>: Liên quan đến việc phát triển sản xuất nông nghiệp, nuôi trồng thủy sản, chế biến thực phẩm,...</a:t>
            </a:r>
          </a:p>
          <a:p>
            <a:r>
              <a:rPr lang="vi-VN" b="1" dirty="0"/>
              <a:t>Dự án đầu tư dịch vụ</a:t>
            </a:r>
            <a:r>
              <a:rPr lang="vi-VN" dirty="0"/>
              <a:t>: Liên quan đến việc cung cấp các dịch vụ như tài chính, du lịch, logistics, giáo dục, y tế</a:t>
            </a:r>
            <a:r>
              <a:rPr lang="vi-VN" dirty="0" smtClean="0"/>
              <a:t>,...</a:t>
            </a:r>
            <a:endParaRPr lang="vi-VN" dirty="0"/>
          </a:p>
        </p:txBody>
      </p:sp>
    </p:spTree>
    <p:extLst>
      <p:ext uri="{BB962C8B-B14F-4D97-AF65-F5344CB8AC3E}">
        <p14:creationId xmlns:p14="http://schemas.microsoft.com/office/powerpoint/2010/main" val="414354241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Phân</a:t>
            </a:r>
            <a:r>
              <a:rPr lang="en-US" dirty="0"/>
              <a:t> </a:t>
            </a:r>
            <a:r>
              <a:rPr lang="en-US" dirty="0" err="1"/>
              <a:t>loại</a:t>
            </a:r>
            <a:r>
              <a:rPr lang="en-US" dirty="0"/>
              <a:t> </a:t>
            </a:r>
            <a:r>
              <a:rPr lang="en-US" dirty="0" err="1"/>
              <a:t>dự</a:t>
            </a:r>
            <a:r>
              <a:rPr lang="en-US" dirty="0"/>
              <a:t> </a:t>
            </a:r>
            <a:r>
              <a:rPr lang="en-US" dirty="0" err="1"/>
              <a:t>án</a:t>
            </a:r>
            <a:r>
              <a:rPr lang="en-US" dirty="0"/>
              <a:t> </a:t>
            </a:r>
            <a:r>
              <a:rPr lang="en-US" dirty="0" err="1"/>
              <a:t>đầu</a:t>
            </a:r>
            <a:r>
              <a:rPr lang="en-US" dirty="0"/>
              <a:t> </a:t>
            </a:r>
            <a:r>
              <a:rPr lang="en-US" dirty="0" err="1"/>
              <a:t>tư</a:t>
            </a:r>
            <a:endParaRPr lang="en-US" dirty="0"/>
          </a:p>
        </p:txBody>
      </p:sp>
      <p:sp>
        <p:nvSpPr>
          <p:cNvPr id="3" name="Content Placeholder 2"/>
          <p:cNvSpPr>
            <a:spLocks noGrp="1"/>
          </p:cNvSpPr>
          <p:nvPr>
            <p:ph idx="1"/>
          </p:nvPr>
        </p:nvSpPr>
        <p:spPr>
          <a:xfrm>
            <a:off x="864382" y="2489200"/>
            <a:ext cx="8279618" cy="4368800"/>
          </a:xfrm>
        </p:spPr>
        <p:txBody>
          <a:bodyPr>
            <a:normAutofit/>
          </a:bodyPr>
          <a:lstStyle/>
          <a:p>
            <a:pPr marL="0" indent="0">
              <a:buNone/>
            </a:pPr>
            <a:r>
              <a:rPr lang="vi-VN" b="1" dirty="0"/>
              <a:t>2. Theo quy mô</a:t>
            </a:r>
          </a:p>
          <a:p>
            <a:r>
              <a:rPr lang="vi-VN" b="1" dirty="0"/>
              <a:t>Dự án đầu tư quy mô nhỏ</a:t>
            </a:r>
            <a:r>
              <a:rPr lang="vi-VN" dirty="0"/>
              <a:t>: Thường có nguồn vốn đầu tư thấp và có thể hoàn thành trong thời gian ngắn, phù hợp cho các doanh nghiệp vừa và nhỏ.</a:t>
            </a:r>
          </a:p>
          <a:p>
            <a:r>
              <a:rPr lang="vi-VN" b="1" dirty="0"/>
              <a:t>Dự án đầu tư quy mô lớn</a:t>
            </a:r>
            <a:r>
              <a:rPr lang="vi-VN" dirty="0"/>
              <a:t>: Các dự án có vốn đầu tư lớn, thời gian thực hiện dài, có thể ảnh hưởng đến nhiều lĩnh vực kinh tế - xã hội, như xây dựng cơ sở hạ tầng lớn (đường cao tốc, nhà máy điện,...).</a:t>
            </a:r>
          </a:p>
        </p:txBody>
      </p:sp>
    </p:spTree>
    <p:extLst>
      <p:ext uri="{BB962C8B-B14F-4D97-AF65-F5344CB8AC3E}">
        <p14:creationId xmlns:p14="http://schemas.microsoft.com/office/powerpoint/2010/main" val="23328595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Phân</a:t>
            </a:r>
            <a:r>
              <a:rPr lang="en-US" dirty="0"/>
              <a:t> </a:t>
            </a:r>
            <a:r>
              <a:rPr lang="en-US" dirty="0" err="1"/>
              <a:t>loại</a:t>
            </a:r>
            <a:r>
              <a:rPr lang="en-US" dirty="0"/>
              <a:t> </a:t>
            </a:r>
            <a:r>
              <a:rPr lang="en-US" dirty="0" err="1"/>
              <a:t>dự</a:t>
            </a:r>
            <a:r>
              <a:rPr lang="en-US" dirty="0"/>
              <a:t> </a:t>
            </a:r>
            <a:r>
              <a:rPr lang="en-US" dirty="0" err="1"/>
              <a:t>án</a:t>
            </a:r>
            <a:r>
              <a:rPr lang="en-US" dirty="0"/>
              <a:t> </a:t>
            </a:r>
            <a:r>
              <a:rPr lang="en-US" dirty="0" err="1"/>
              <a:t>đầu</a:t>
            </a:r>
            <a:r>
              <a:rPr lang="en-US" dirty="0"/>
              <a:t> </a:t>
            </a:r>
            <a:r>
              <a:rPr lang="en-US" dirty="0" err="1"/>
              <a:t>tư</a:t>
            </a:r>
            <a:endParaRPr lang="en-US" dirty="0"/>
          </a:p>
        </p:txBody>
      </p:sp>
      <p:sp>
        <p:nvSpPr>
          <p:cNvPr id="3" name="Content Placeholder 2"/>
          <p:cNvSpPr>
            <a:spLocks noGrp="1"/>
          </p:cNvSpPr>
          <p:nvPr>
            <p:ph idx="1"/>
          </p:nvPr>
        </p:nvSpPr>
        <p:spPr>
          <a:xfrm>
            <a:off x="568712" y="2386362"/>
            <a:ext cx="8229600" cy="4862358"/>
          </a:xfrm>
        </p:spPr>
        <p:txBody>
          <a:bodyPr>
            <a:normAutofit/>
          </a:bodyPr>
          <a:lstStyle/>
          <a:p>
            <a:pPr marL="0" indent="0">
              <a:buNone/>
            </a:pPr>
            <a:r>
              <a:rPr lang="vi-VN" b="1" dirty="0"/>
              <a:t>3. Theo nguồn vốn</a:t>
            </a:r>
          </a:p>
          <a:p>
            <a:r>
              <a:rPr lang="vi-VN" b="1" dirty="0"/>
              <a:t>Dự án đầu tư công</a:t>
            </a:r>
            <a:r>
              <a:rPr lang="vi-VN" dirty="0"/>
              <a:t>: Sử dụng vốn từ ngân sách nhà nước hoặc các nguồn tài trợ công để thực hiện. Các dự án này thường liên quan đến việc phát triển cơ sở hạ tầng, công trình công cộng, và dịch vụ xã hội.</a:t>
            </a:r>
          </a:p>
          <a:p>
            <a:r>
              <a:rPr lang="vi-VN" b="1" dirty="0"/>
              <a:t>Dự án đầu tư tư nhân</a:t>
            </a:r>
            <a:r>
              <a:rPr lang="vi-VN" dirty="0"/>
              <a:t>: Được tài trợ bởi các tổ chức, cá nhân hoặc doanh nghiệp tư nhân, thường tập trung vào các hoạt động kinh doanh nhằm mục tiêu lợi nhuận.</a:t>
            </a:r>
          </a:p>
          <a:p>
            <a:r>
              <a:rPr lang="vi-VN" b="1" dirty="0"/>
              <a:t>Dự án đầu tư liên doanh</a:t>
            </a:r>
            <a:r>
              <a:rPr lang="vi-VN" dirty="0"/>
              <a:t>: Sử dụng vốn từ sự hợp tác giữa các bên trong nước và nước ngoài để thực hiện.</a:t>
            </a:r>
          </a:p>
          <a:p>
            <a:r>
              <a:rPr lang="vi-VN" b="1" dirty="0"/>
              <a:t>Dự án đầu tư nước ngoài (FDI)</a:t>
            </a:r>
            <a:r>
              <a:rPr lang="vi-VN" dirty="0"/>
              <a:t>: Được tài trợ bởi các nhà đầu tư nước ngoài nhằm xây dựng hoặc mở rộng hoạt động kinh doanh tại một quốc gia khác.</a:t>
            </a:r>
          </a:p>
        </p:txBody>
      </p:sp>
    </p:spTree>
    <p:extLst>
      <p:ext uri="{BB962C8B-B14F-4D97-AF65-F5344CB8AC3E}">
        <p14:creationId xmlns:p14="http://schemas.microsoft.com/office/powerpoint/2010/main" val="261195689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Phân</a:t>
            </a:r>
            <a:r>
              <a:rPr lang="en-US" dirty="0"/>
              <a:t> </a:t>
            </a:r>
            <a:r>
              <a:rPr lang="en-US" dirty="0" err="1"/>
              <a:t>loại</a:t>
            </a:r>
            <a:r>
              <a:rPr lang="en-US" dirty="0"/>
              <a:t> </a:t>
            </a:r>
            <a:r>
              <a:rPr lang="en-US" dirty="0" err="1"/>
              <a:t>dự</a:t>
            </a:r>
            <a:r>
              <a:rPr lang="en-US" dirty="0"/>
              <a:t> </a:t>
            </a:r>
            <a:r>
              <a:rPr lang="en-US" dirty="0" err="1"/>
              <a:t>án</a:t>
            </a:r>
            <a:r>
              <a:rPr lang="en-US" dirty="0"/>
              <a:t> </a:t>
            </a:r>
            <a:r>
              <a:rPr lang="en-US" dirty="0" err="1"/>
              <a:t>đầu</a:t>
            </a:r>
            <a:r>
              <a:rPr lang="en-US" dirty="0"/>
              <a:t> </a:t>
            </a:r>
            <a:r>
              <a:rPr lang="en-US" dirty="0" err="1"/>
              <a:t>tư</a:t>
            </a:r>
            <a:endParaRPr lang="en-US" dirty="0"/>
          </a:p>
        </p:txBody>
      </p:sp>
      <p:sp>
        <p:nvSpPr>
          <p:cNvPr id="3" name="Content Placeholder 2"/>
          <p:cNvSpPr>
            <a:spLocks noGrp="1"/>
          </p:cNvSpPr>
          <p:nvPr>
            <p:ph idx="1"/>
          </p:nvPr>
        </p:nvSpPr>
        <p:spPr>
          <a:xfrm>
            <a:off x="486937" y="2099718"/>
            <a:ext cx="8508380" cy="4758281"/>
          </a:xfrm>
        </p:spPr>
        <p:txBody>
          <a:bodyPr>
            <a:normAutofit/>
          </a:bodyPr>
          <a:lstStyle/>
          <a:p>
            <a:pPr marL="0" indent="0">
              <a:buNone/>
            </a:pPr>
            <a:r>
              <a:rPr lang="en-US" dirty="0" smtClean="0"/>
              <a:t>4. </a:t>
            </a:r>
            <a:r>
              <a:rPr lang="en-US" dirty="0" err="1" smtClean="0"/>
              <a:t>Phân</a:t>
            </a:r>
            <a:r>
              <a:rPr lang="en-US" dirty="0" smtClean="0"/>
              <a:t> </a:t>
            </a:r>
            <a:r>
              <a:rPr lang="en-US" dirty="0" err="1" smtClean="0"/>
              <a:t>loại</a:t>
            </a:r>
            <a:r>
              <a:rPr lang="en-US" dirty="0" smtClean="0"/>
              <a:t> </a:t>
            </a:r>
            <a:r>
              <a:rPr lang="en-US" dirty="0" err="1" smtClean="0"/>
              <a:t>theo</a:t>
            </a:r>
            <a:r>
              <a:rPr lang="en-US" dirty="0" smtClean="0"/>
              <a:t> </a:t>
            </a:r>
            <a:r>
              <a:rPr lang="en-US" dirty="0" err="1" smtClean="0"/>
              <a:t>mô</a:t>
            </a:r>
            <a:r>
              <a:rPr lang="en-US" dirty="0" smtClean="0"/>
              <a:t> </a:t>
            </a:r>
            <a:r>
              <a:rPr lang="en-US" dirty="0" err="1" smtClean="0"/>
              <a:t>hình</a:t>
            </a:r>
            <a:r>
              <a:rPr lang="en-US" dirty="0" smtClean="0"/>
              <a:t> </a:t>
            </a:r>
            <a:r>
              <a:rPr lang="en-US" dirty="0" err="1" smtClean="0"/>
              <a:t>đầu</a:t>
            </a:r>
            <a:r>
              <a:rPr lang="en-US" dirty="0" smtClean="0"/>
              <a:t> </a:t>
            </a:r>
            <a:r>
              <a:rPr lang="en-US" dirty="0" err="1" smtClean="0"/>
              <a:t>tư</a:t>
            </a:r>
            <a:r>
              <a:rPr lang="en-US" dirty="0" smtClean="0"/>
              <a:t>:</a:t>
            </a:r>
          </a:p>
          <a:p>
            <a:r>
              <a:rPr lang="vi-VN" b="1" dirty="0" smtClean="0"/>
              <a:t>Mô </a:t>
            </a:r>
            <a:r>
              <a:rPr lang="vi-VN" b="1" dirty="0"/>
              <a:t>hình chủ đầu tư trực tiếp quản trị dự </a:t>
            </a:r>
            <a:r>
              <a:rPr lang="vi-VN" b="1" dirty="0" smtClean="0"/>
              <a:t>án</a:t>
            </a:r>
            <a:endParaRPr lang="en-US" b="1" dirty="0" smtClean="0"/>
          </a:p>
          <a:p>
            <a:pPr marL="0" indent="0">
              <a:buNone/>
            </a:pPr>
            <a:r>
              <a:rPr lang="en-US" b="1" dirty="0"/>
              <a:t>C</a:t>
            </a:r>
            <a:r>
              <a:rPr lang="vi-VN" b="1" dirty="0" smtClean="0"/>
              <a:t>hủ </a:t>
            </a:r>
            <a:r>
              <a:rPr lang="vi-VN" b="1" dirty="0"/>
              <a:t>đầu tư</a:t>
            </a:r>
            <a:r>
              <a:rPr lang="vi-VN" dirty="0"/>
              <a:t> tự đảm nhận vai trò quản trị và điều hành toàn bộ dự án, từ giai đoạn lập kế hoạch, thực hiện đến hoàn thành. Chủ đầu tư trực tiếp quản lý các nguồn lực, nhà thầu và các đối tác tham gia dự án.</a:t>
            </a:r>
            <a:endParaRPr lang="en-US" dirty="0"/>
          </a:p>
          <a:p>
            <a:r>
              <a:rPr lang="en-US" b="1" dirty="0" err="1" smtClean="0"/>
              <a:t>Mô</a:t>
            </a:r>
            <a:r>
              <a:rPr lang="en-US" b="1" dirty="0" smtClean="0"/>
              <a:t> </a:t>
            </a:r>
            <a:r>
              <a:rPr lang="en-US" b="1" dirty="0" err="1"/>
              <a:t>hình</a:t>
            </a:r>
            <a:r>
              <a:rPr lang="en-US" b="1" dirty="0"/>
              <a:t> </a:t>
            </a:r>
            <a:r>
              <a:rPr lang="en-US" b="1" dirty="0" err="1"/>
              <a:t>chủ</a:t>
            </a:r>
            <a:r>
              <a:rPr lang="en-US" b="1" dirty="0"/>
              <a:t> </a:t>
            </a:r>
            <a:r>
              <a:rPr lang="en-US" b="1" dirty="0" err="1"/>
              <a:t>nhiệm</a:t>
            </a:r>
            <a:r>
              <a:rPr lang="en-US" b="1" dirty="0"/>
              <a:t> </a:t>
            </a:r>
            <a:r>
              <a:rPr lang="en-US" b="1" dirty="0" err="1"/>
              <a:t>điều</a:t>
            </a:r>
            <a:r>
              <a:rPr lang="en-US" b="1" dirty="0"/>
              <a:t> </a:t>
            </a:r>
            <a:r>
              <a:rPr lang="en-US" b="1" dirty="0" err="1"/>
              <a:t>hành</a:t>
            </a:r>
            <a:r>
              <a:rPr lang="en-US" b="1" dirty="0"/>
              <a:t> </a:t>
            </a:r>
            <a:r>
              <a:rPr lang="en-US" b="1" dirty="0" err="1"/>
              <a:t>dự</a:t>
            </a:r>
            <a:r>
              <a:rPr lang="en-US" b="1" dirty="0"/>
              <a:t> </a:t>
            </a:r>
            <a:r>
              <a:rPr lang="en-US" b="1" dirty="0" err="1" smtClean="0"/>
              <a:t>án</a:t>
            </a:r>
            <a:r>
              <a:rPr lang="en-US" b="1" dirty="0" smtClean="0"/>
              <a:t>:</a:t>
            </a:r>
          </a:p>
          <a:p>
            <a:pPr marL="0" indent="0">
              <a:buNone/>
            </a:pPr>
            <a:r>
              <a:rPr lang="en-US" b="1" dirty="0" smtClean="0"/>
              <a:t>C</a:t>
            </a:r>
            <a:r>
              <a:rPr lang="vi-VN" b="1" dirty="0" smtClean="0"/>
              <a:t>hủ </a:t>
            </a:r>
            <a:r>
              <a:rPr lang="vi-VN" b="1" dirty="0"/>
              <a:t>đầu tư</a:t>
            </a:r>
            <a:r>
              <a:rPr lang="vi-VN" dirty="0"/>
              <a:t> thuê một </a:t>
            </a:r>
            <a:r>
              <a:rPr lang="vi-VN" b="1" dirty="0"/>
              <a:t>chủ nhiệm dự án</a:t>
            </a:r>
            <a:r>
              <a:rPr lang="vi-VN" dirty="0"/>
              <a:t> hoặc một đội ngũ chuyên nghiệp để điều hành và quản lý toàn bộ dự án. Chủ nhiệm dự án chịu trách nhiệm quản lý và điều phối các hoạt động hàng ngày của dự án.</a:t>
            </a:r>
            <a:endParaRPr lang="en-US" dirty="0"/>
          </a:p>
          <a:p>
            <a:r>
              <a:rPr lang="en-US" b="1" dirty="0" err="1" smtClean="0"/>
              <a:t>Mô</a:t>
            </a:r>
            <a:r>
              <a:rPr lang="en-US" b="1" dirty="0" smtClean="0"/>
              <a:t> </a:t>
            </a:r>
            <a:r>
              <a:rPr lang="en-US" b="1" dirty="0" err="1"/>
              <a:t>hình</a:t>
            </a:r>
            <a:r>
              <a:rPr lang="en-US" b="1" dirty="0"/>
              <a:t> </a:t>
            </a:r>
            <a:r>
              <a:rPr lang="en-US" b="1" dirty="0" err="1"/>
              <a:t>chìa</a:t>
            </a:r>
            <a:r>
              <a:rPr lang="en-US" b="1" dirty="0"/>
              <a:t> </a:t>
            </a:r>
            <a:r>
              <a:rPr lang="en-US" b="1" dirty="0" err="1"/>
              <a:t>khóa</a:t>
            </a:r>
            <a:r>
              <a:rPr lang="en-US" b="1" dirty="0"/>
              <a:t> </a:t>
            </a:r>
            <a:r>
              <a:rPr lang="en-US" b="1" dirty="0" err="1"/>
              <a:t>trao</a:t>
            </a:r>
            <a:r>
              <a:rPr lang="en-US" b="1" dirty="0"/>
              <a:t> </a:t>
            </a:r>
            <a:r>
              <a:rPr lang="en-US" b="1" dirty="0" err="1" smtClean="0"/>
              <a:t>tay</a:t>
            </a:r>
            <a:r>
              <a:rPr lang="en-US" b="1" dirty="0" smtClean="0"/>
              <a:t>:</a:t>
            </a:r>
          </a:p>
          <a:p>
            <a:pPr marL="0" indent="0">
              <a:buNone/>
            </a:pPr>
            <a:r>
              <a:rPr lang="en-US" b="1" dirty="0" smtClean="0"/>
              <a:t>C</a:t>
            </a:r>
            <a:r>
              <a:rPr lang="vi-VN" b="1" dirty="0" smtClean="0"/>
              <a:t>hủ </a:t>
            </a:r>
            <a:r>
              <a:rPr lang="vi-VN" b="1" dirty="0"/>
              <a:t>đầu tư</a:t>
            </a:r>
            <a:r>
              <a:rPr lang="vi-VN" dirty="0"/>
              <a:t> giao toàn bộ dự án cho một nhà thầu chính (EPC - Engineering, Procurement, and Construction), từ khâu thiết kế, mua sắm vật tư, xây dựng đến khi hoàn thành và bàn giao. Nhà thầu chính chịu trách nhiệm hoàn toàn về mọi khía cạnh của dự án và chỉ bàn giao lại khi dự án đã hoàn tất.</a:t>
            </a:r>
          </a:p>
        </p:txBody>
      </p:sp>
    </p:spTree>
    <p:extLst>
      <p:ext uri="{BB962C8B-B14F-4D97-AF65-F5344CB8AC3E}">
        <p14:creationId xmlns:p14="http://schemas.microsoft.com/office/powerpoint/2010/main" val="135594956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Phân</a:t>
            </a:r>
            <a:r>
              <a:rPr lang="en-US" dirty="0"/>
              <a:t> </a:t>
            </a:r>
            <a:r>
              <a:rPr lang="en-US" dirty="0" err="1"/>
              <a:t>loại</a:t>
            </a:r>
            <a:r>
              <a:rPr lang="en-US" dirty="0"/>
              <a:t> </a:t>
            </a:r>
            <a:r>
              <a:rPr lang="en-US" dirty="0" err="1"/>
              <a:t>dự</a:t>
            </a:r>
            <a:r>
              <a:rPr lang="en-US" dirty="0"/>
              <a:t> </a:t>
            </a:r>
            <a:r>
              <a:rPr lang="en-US" dirty="0" err="1"/>
              <a:t>án</a:t>
            </a:r>
            <a:r>
              <a:rPr lang="en-US" dirty="0"/>
              <a:t> </a:t>
            </a:r>
            <a:r>
              <a:rPr lang="en-US" dirty="0" err="1"/>
              <a:t>đầu</a:t>
            </a:r>
            <a:r>
              <a:rPr lang="en-US" dirty="0"/>
              <a:t> </a:t>
            </a:r>
            <a:r>
              <a:rPr lang="en-US" dirty="0" err="1"/>
              <a:t>tư</a:t>
            </a:r>
            <a:endParaRPr lang="en-US" dirty="0"/>
          </a:p>
        </p:txBody>
      </p:sp>
      <p:sp>
        <p:nvSpPr>
          <p:cNvPr id="3" name="Content Placeholder 2"/>
          <p:cNvSpPr>
            <a:spLocks noGrp="1"/>
          </p:cNvSpPr>
          <p:nvPr>
            <p:ph idx="1"/>
          </p:nvPr>
        </p:nvSpPr>
        <p:spPr>
          <a:xfrm>
            <a:off x="529845" y="2176966"/>
            <a:ext cx="8331657" cy="4368800"/>
          </a:xfrm>
        </p:spPr>
        <p:txBody>
          <a:bodyPr>
            <a:normAutofit/>
          </a:bodyPr>
          <a:lstStyle/>
          <a:p>
            <a:pPr marL="0" indent="0">
              <a:buNone/>
            </a:pPr>
            <a:r>
              <a:rPr lang="en-US" b="1" dirty="0" smtClean="0"/>
              <a:t>5. </a:t>
            </a:r>
            <a:r>
              <a:rPr lang="vi-VN" b="1" dirty="0" smtClean="0"/>
              <a:t>Theo </a:t>
            </a:r>
            <a:r>
              <a:rPr lang="vi-VN" b="1" dirty="0"/>
              <a:t>mục tiêu phát triển</a:t>
            </a:r>
          </a:p>
          <a:p>
            <a:r>
              <a:rPr lang="vi-VN" b="1" dirty="0"/>
              <a:t>Dự án đầu tư phát triển kinh tế</a:t>
            </a:r>
            <a:r>
              <a:rPr lang="vi-VN" dirty="0"/>
              <a:t>: Nhằm mục đích thúc đẩy phát triển sản xuất, kinh doanh, và đóng góp vào tăng trưởng GDP.</a:t>
            </a:r>
          </a:p>
          <a:p>
            <a:r>
              <a:rPr lang="vi-VN" b="1" dirty="0"/>
              <a:t>Dự án đầu tư phát triển xã hội</a:t>
            </a:r>
            <a:r>
              <a:rPr lang="vi-VN" dirty="0"/>
              <a:t>: Tập trung vào việc cải thiện các dịch vụ công cộng như y tế, giáo dục, và nhà ở cho người dân.</a:t>
            </a:r>
          </a:p>
          <a:p>
            <a:r>
              <a:rPr lang="vi-VN" b="1" dirty="0"/>
              <a:t>Dự án đầu tư môi trường</a:t>
            </a:r>
            <a:r>
              <a:rPr lang="vi-VN" dirty="0"/>
              <a:t>: Nhắm đến việc bảo vệ và cải thiện môi trường, như các dự án xử lý rác thải, giảm thiểu ô nhiễm, và phát triển năng lượng tái tạo.</a:t>
            </a:r>
          </a:p>
          <a:p>
            <a:endParaRPr lang="en-US" dirty="0"/>
          </a:p>
        </p:txBody>
      </p:sp>
    </p:spTree>
    <p:extLst>
      <p:ext uri="{BB962C8B-B14F-4D97-AF65-F5344CB8AC3E}">
        <p14:creationId xmlns:p14="http://schemas.microsoft.com/office/powerpoint/2010/main" val="191129575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Phân</a:t>
            </a:r>
            <a:r>
              <a:rPr lang="en-US" dirty="0"/>
              <a:t> </a:t>
            </a:r>
            <a:r>
              <a:rPr lang="en-US" dirty="0" err="1"/>
              <a:t>loại</a:t>
            </a:r>
            <a:r>
              <a:rPr lang="en-US" dirty="0"/>
              <a:t> </a:t>
            </a:r>
            <a:r>
              <a:rPr lang="en-US" dirty="0" err="1"/>
              <a:t>dự</a:t>
            </a:r>
            <a:r>
              <a:rPr lang="en-US" dirty="0"/>
              <a:t> </a:t>
            </a:r>
            <a:r>
              <a:rPr lang="en-US" dirty="0" err="1"/>
              <a:t>án</a:t>
            </a:r>
            <a:r>
              <a:rPr lang="en-US" dirty="0"/>
              <a:t> </a:t>
            </a:r>
            <a:r>
              <a:rPr lang="en-US" dirty="0" err="1"/>
              <a:t>đầu</a:t>
            </a:r>
            <a:r>
              <a:rPr lang="en-US" dirty="0"/>
              <a:t> </a:t>
            </a:r>
            <a:r>
              <a:rPr lang="en-US" dirty="0" err="1"/>
              <a:t>tư</a:t>
            </a:r>
            <a:endParaRPr lang="en-US" dirty="0"/>
          </a:p>
        </p:txBody>
      </p:sp>
      <p:sp>
        <p:nvSpPr>
          <p:cNvPr id="3" name="Content Placeholder 2"/>
          <p:cNvSpPr>
            <a:spLocks noGrp="1"/>
          </p:cNvSpPr>
          <p:nvPr>
            <p:ph idx="1"/>
          </p:nvPr>
        </p:nvSpPr>
        <p:spPr>
          <a:xfrm>
            <a:off x="553842" y="2276708"/>
            <a:ext cx="8229600" cy="4525963"/>
          </a:xfrm>
        </p:spPr>
        <p:txBody>
          <a:bodyPr>
            <a:normAutofit/>
          </a:bodyPr>
          <a:lstStyle/>
          <a:p>
            <a:pPr marL="0" indent="0">
              <a:buNone/>
            </a:pPr>
            <a:r>
              <a:rPr lang="en-US" b="1" dirty="0"/>
              <a:t>6</a:t>
            </a:r>
            <a:r>
              <a:rPr lang="vi-VN" b="1" dirty="0" smtClean="0"/>
              <a:t>. </a:t>
            </a:r>
            <a:r>
              <a:rPr lang="vi-VN" b="1" dirty="0"/>
              <a:t>Theo tính chất rủi ro</a:t>
            </a:r>
          </a:p>
          <a:p>
            <a:r>
              <a:rPr lang="vi-VN" b="1" dirty="0"/>
              <a:t>Dự án đầu tư rủi ro cao</a:t>
            </a:r>
            <a:r>
              <a:rPr lang="vi-VN" dirty="0"/>
              <a:t>: Các dự án có mức độ không chắc chắn lớn, thường là trong các lĩnh vực như nghiên cứu và phát triển (R&amp;D), hoặc trong các ngành công nghiệp mới nổi.</a:t>
            </a:r>
          </a:p>
          <a:p>
            <a:r>
              <a:rPr lang="vi-VN" b="1" dirty="0"/>
              <a:t>Dự án đầu tư rủi ro thấp</a:t>
            </a:r>
            <a:r>
              <a:rPr lang="vi-VN" dirty="0"/>
              <a:t>: Thường là các dự án trong các lĩnh vực đã ổn định, có tính chắc chắn cao và ít thay đổi về môi trường kinh doanh</a:t>
            </a:r>
            <a:r>
              <a:rPr lang="vi-VN" dirty="0" smtClean="0"/>
              <a:t>.</a:t>
            </a:r>
            <a:endParaRPr lang="vi-VN" dirty="0"/>
          </a:p>
        </p:txBody>
      </p:sp>
    </p:spTree>
    <p:extLst>
      <p:ext uri="{BB962C8B-B14F-4D97-AF65-F5344CB8AC3E}">
        <p14:creationId xmlns:p14="http://schemas.microsoft.com/office/powerpoint/2010/main" val="232384518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Phân</a:t>
            </a:r>
            <a:r>
              <a:rPr lang="en-US" dirty="0"/>
              <a:t> </a:t>
            </a:r>
            <a:r>
              <a:rPr lang="en-US" dirty="0" err="1"/>
              <a:t>loại</a:t>
            </a:r>
            <a:r>
              <a:rPr lang="en-US" dirty="0"/>
              <a:t> </a:t>
            </a:r>
            <a:r>
              <a:rPr lang="en-US" dirty="0" err="1"/>
              <a:t>dự</a:t>
            </a:r>
            <a:r>
              <a:rPr lang="en-US" dirty="0"/>
              <a:t> </a:t>
            </a:r>
            <a:r>
              <a:rPr lang="en-US" dirty="0" err="1"/>
              <a:t>án</a:t>
            </a:r>
            <a:r>
              <a:rPr lang="en-US" dirty="0"/>
              <a:t> </a:t>
            </a:r>
            <a:r>
              <a:rPr lang="en-US" dirty="0" err="1"/>
              <a:t>đầu</a:t>
            </a:r>
            <a:r>
              <a:rPr lang="en-US" dirty="0"/>
              <a:t> </a:t>
            </a:r>
            <a:r>
              <a:rPr lang="en-US" dirty="0" err="1"/>
              <a:t>tư</a:t>
            </a:r>
            <a:endParaRPr lang="en-US" dirty="0"/>
          </a:p>
        </p:txBody>
      </p:sp>
      <p:sp>
        <p:nvSpPr>
          <p:cNvPr id="3" name="Content Placeholder 2"/>
          <p:cNvSpPr>
            <a:spLocks noGrp="1"/>
          </p:cNvSpPr>
          <p:nvPr>
            <p:ph idx="1"/>
          </p:nvPr>
        </p:nvSpPr>
        <p:spPr>
          <a:xfrm>
            <a:off x="520390" y="2185640"/>
            <a:ext cx="8166410" cy="4847490"/>
          </a:xfrm>
        </p:spPr>
        <p:txBody>
          <a:bodyPr>
            <a:normAutofit/>
          </a:bodyPr>
          <a:lstStyle/>
          <a:p>
            <a:pPr marL="0" indent="0">
              <a:buNone/>
            </a:pPr>
            <a:r>
              <a:rPr lang="en-US" b="1" dirty="0"/>
              <a:t>7</a:t>
            </a:r>
            <a:r>
              <a:rPr lang="en-US" b="1" dirty="0" smtClean="0"/>
              <a:t>. </a:t>
            </a:r>
            <a:r>
              <a:rPr lang="vi-VN" b="1" dirty="0" smtClean="0"/>
              <a:t>Theo </a:t>
            </a:r>
            <a:r>
              <a:rPr lang="en-US" b="1" dirty="0" err="1"/>
              <a:t>tiến</a:t>
            </a:r>
            <a:r>
              <a:rPr lang="en-US" b="1" dirty="0"/>
              <a:t> </a:t>
            </a:r>
            <a:r>
              <a:rPr lang="en-US" b="1" dirty="0" err="1"/>
              <a:t>trình</a:t>
            </a:r>
            <a:endParaRPr lang="vi-VN" b="1" dirty="0"/>
          </a:p>
          <a:p>
            <a:r>
              <a:rPr lang="vi-VN" b="1" i="1" dirty="0" smtClean="0"/>
              <a:t>Dự </a:t>
            </a:r>
            <a:r>
              <a:rPr lang="vi-VN" b="1" i="1" dirty="0"/>
              <a:t>án đầu tư mở </a:t>
            </a:r>
            <a:r>
              <a:rPr lang="vi-VN" b="1" i="1" dirty="0" smtClean="0"/>
              <a:t>rộng</a:t>
            </a:r>
            <a:r>
              <a:rPr lang="en-US" dirty="0" smtClean="0"/>
              <a:t>: </a:t>
            </a:r>
            <a:r>
              <a:rPr lang="en-US" b="1" dirty="0" smtClean="0"/>
              <a:t>l</a:t>
            </a:r>
            <a:r>
              <a:rPr lang="vi-VN" dirty="0" smtClean="0"/>
              <a:t>à </a:t>
            </a:r>
            <a:r>
              <a:rPr lang="vi-VN" dirty="0"/>
              <a:t>dự án đầu tư phát triển </a:t>
            </a:r>
            <a:r>
              <a:rPr lang="vi-VN" i="1" dirty="0"/>
              <a:t>dự án đang hoạt động đầu tư kinh doanh </a:t>
            </a:r>
            <a:r>
              <a:rPr lang="vi-VN" dirty="0"/>
              <a:t>bằng cách mở rộng quy mô, nâng cao công suất, đổi mới công nghệ, giảm ô nhiễm hoặc cải thiện môi trường </a:t>
            </a:r>
            <a:endParaRPr lang="en-US" dirty="0" smtClean="0"/>
          </a:p>
          <a:p>
            <a:r>
              <a:rPr lang="vi-VN" b="1" i="1" dirty="0" smtClean="0"/>
              <a:t>Dự </a:t>
            </a:r>
            <a:r>
              <a:rPr lang="vi-VN" b="1" i="1" dirty="0"/>
              <a:t>án đầu tư </a:t>
            </a:r>
            <a:r>
              <a:rPr lang="vi-VN" b="1" i="1" dirty="0" smtClean="0"/>
              <a:t>mới</a:t>
            </a:r>
            <a:r>
              <a:rPr lang="en-US" b="1" i="1" dirty="0" smtClean="0"/>
              <a:t>: </a:t>
            </a:r>
            <a:r>
              <a:rPr lang="vi-VN" dirty="0" smtClean="0"/>
              <a:t>Là </a:t>
            </a:r>
            <a:r>
              <a:rPr lang="vi-VN" dirty="0"/>
              <a:t>dự án </a:t>
            </a:r>
            <a:r>
              <a:rPr lang="vi-VN" i="1" dirty="0"/>
              <a:t>thực hiện lần đầu </a:t>
            </a:r>
            <a:r>
              <a:rPr lang="vi-VN" dirty="0"/>
              <a:t>hoặc </a:t>
            </a:r>
            <a:r>
              <a:rPr lang="vi-VN" i="1" dirty="0"/>
              <a:t>dự án hoạt động độc lập </a:t>
            </a:r>
            <a:r>
              <a:rPr lang="vi-VN" dirty="0"/>
              <a:t>với dự án đang thực hiện hoạt động đầu tư kinh doanh </a:t>
            </a:r>
            <a:endParaRPr lang="en-US" dirty="0"/>
          </a:p>
        </p:txBody>
      </p:sp>
    </p:spTree>
    <p:extLst>
      <p:ext uri="{BB962C8B-B14F-4D97-AF65-F5344CB8AC3E}">
        <p14:creationId xmlns:p14="http://schemas.microsoft.com/office/powerpoint/2010/main" val="294870324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vi-VN" dirty="0"/>
              <a:t>Quản trị dự án đầu </a:t>
            </a:r>
            <a:r>
              <a:rPr lang="vi-VN" dirty="0" smtClean="0"/>
              <a:t>tư</a:t>
            </a:r>
            <a:br>
              <a:rPr lang="vi-VN" dirty="0" smtClean="0"/>
            </a:br>
            <a:endParaRPr lang="en-US" dirty="0"/>
          </a:p>
        </p:txBody>
      </p:sp>
      <p:sp>
        <p:nvSpPr>
          <p:cNvPr id="3" name="Content Placeholder 2"/>
          <p:cNvSpPr>
            <a:spLocks noGrp="1"/>
          </p:cNvSpPr>
          <p:nvPr>
            <p:ph idx="1"/>
          </p:nvPr>
        </p:nvSpPr>
        <p:spPr>
          <a:xfrm>
            <a:off x="561278" y="2267415"/>
            <a:ext cx="8166410" cy="5360445"/>
          </a:xfrm>
        </p:spPr>
        <p:txBody>
          <a:bodyPr>
            <a:normAutofit/>
          </a:bodyPr>
          <a:lstStyle/>
          <a:p>
            <a:r>
              <a:rPr lang="vi-VN" b="1" dirty="0" smtClean="0"/>
              <a:t>Quản </a:t>
            </a:r>
            <a:r>
              <a:rPr lang="vi-VN" b="1" dirty="0"/>
              <a:t>trị dự án đầu tư</a:t>
            </a:r>
            <a:r>
              <a:rPr lang="vi-VN" dirty="0"/>
              <a:t> là quá trình lập kế hoạch, tổ chức, điều hành và kiểm soát các nguồn lực để thực hiện một dự án đầu tư từ khi bắt đầu đến khi hoàn thành. Dự án đầu tư thường liên quan đến việc đầu tư nguồn vốn, công nghệ, con người và tài nguyên để đạt được một mục tiêu cụ thể, ví dụ như xây dựng công trình, phát triển sản phẩm mới, hay triển khai hệ thống công nghệ</a:t>
            </a:r>
            <a:r>
              <a:rPr lang="vi-VN" dirty="0" smtClean="0"/>
              <a:t>.</a:t>
            </a:r>
            <a:endParaRPr lang="en-US" dirty="0" smtClean="0"/>
          </a:p>
          <a:p>
            <a:pPr marL="0" indent="0">
              <a:buNone/>
            </a:pPr>
            <a:r>
              <a:rPr lang="en-US" dirty="0" smtClean="0"/>
              <a:t>		1. </a:t>
            </a:r>
            <a:r>
              <a:rPr lang="en-US" dirty="0" err="1" smtClean="0"/>
              <a:t>Nguồn</a:t>
            </a:r>
            <a:r>
              <a:rPr lang="en-US" dirty="0" smtClean="0"/>
              <a:t> </a:t>
            </a:r>
            <a:r>
              <a:rPr lang="en-US" dirty="0" err="1" smtClean="0"/>
              <a:t>vốn</a:t>
            </a:r>
            <a:r>
              <a:rPr lang="en-US" dirty="0" smtClean="0"/>
              <a:t> (Money)</a:t>
            </a:r>
            <a:endParaRPr lang="en-US" dirty="0"/>
          </a:p>
          <a:p>
            <a:pPr marL="0" indent="0">
              <a:buNone/>
            </a:pPr>
            <a:r>
              <a:rPr lang="en-US" dirty="0" smtClean="0"/>
              <a:t>		2. </a:t>
            </a:r>
            <a:r>
              <a:rPr lang="en-US" dirty="0" err="1" smtClean="0"/>
              <a:t>Tài</a:t>
            </a:r>
            <a:r>
              <a:rPr lang="en-US" dirty="0" smtClean="0"/>
              <a:t> </a:t>
            </a:r>
            <a:r>
              <a:rPr lang="en-US" dirty="0" err="1" smtClean="0"/>
              <a:t>nguyên</a:t>
            </a:r>
            <a:r>
              <a:rPr lang="en-US" dirty="0" smtClean="0"/>
              <a:t> (Material)</a:t>
            </a:r>
          </a:p>
          <a:p>
            <a:pPr marL="0" indent="0">
              <a:buNone/>
            </a:pPr>
            <a:r>
              <a:rPr lang="en-US" dirty="0" smtClean="0"/>
              <a:t>		3. </a:t>
            </a:r>
            <a:r>
              <a:rPr lang="en-US" dirty="0" err="1" smtClean="0"/>
              <a:t>Máy</a:t>
            </a:r>
            <a:r>
              <a:rPr lang="en-US" dirty="0" smtClean="0"/>
              <a:t> </a:t>
            </a:r>
            <a:r>
              <a:rPr lang="en-US" dirty="0" err="1" smtClean="0"/>
              <a:t>móc</a:t>
            </a:r>
            <a:r>
              <a:rPr lang="en-US" dirty="0" smtClean="0"/>
              <a:t> </a:t>
            </a:r>
            <a:r>
              <a:rPr lang="en-US" dirty="0" err="1" smtClean="0"/>
              <a:t>thiết</a:t>
            </a:r>
            <a:r>
              <a:rPr lang="en-US" dirty="0" smtClean="0"/>
              <a:t> </a:t>
            </a:r>
            <a:r>
              <a:rPr lang="en-US" dirty="0" err="1" smtClean="0"/>
              <a:t>bị</a:t>
            </a:r>
            <a:r>
              <a:rPr lang="en-US" dirty="0" smtClean="0"/>
              <a:t> (Machine)</a:t>
            </a:r>
          </a:p>
          <a:p>
            <a:pPr marL="0" indent="0">
              <a:buNone/>
            </a:pPr>
            <a:r>
              <a:rPr lang="en-US" dirty="0" smtClean="0"/>
              <a:t>		4. </a:t>
            </a:r>
            <a:r>
              <a:rPr lang="en-US" dirty="0" err="1" smtClean="0"/>
              <a:t>Công</a:t>
            </a:r>
            <a:r>
              <a:rPr lang="en-US" dirty="0" smtClean="0"/>
              <a:t> </a:t>
            </a:r>
            <a:r>
              <a:rPr lang="en-US" dirty="0" err="1" smtClean="0"/>
              <a:t>nghệ</a:t>
            </a:r>
            <a:r>
              <a:rPr lang="en-US" dirty="0" smtClean="0"/>
              <a:t> (Method)</a:t>
            </a:r>
          </a:p>
          <a:p>
            <a:pPr marL="0" indent="0">
              <a:buNone/>
            </a:pPr>
            <a:r>
              <a:rPr lang="en-US" dirty="0" smtClean="0"/>
              <a:t>		5. </a:t>
            </a:r>
            <a:r>
              <a:rPr lang="en-US" dirty="0"/>
              <a:t>Con </a:t>
            </a:r>
            <a:r>
              <a:rPr lang="en-US" dirty="0" err="1"/>
              <a:t>người</a:t>
            </a:r>
            <a:r>
              <a:rPr lang="en-US" dirty="0"/>
              <a:t> (Man)</a:t>
            </a:r>
            <a:endParaRPr lang="vi-VN" dirty="0"/>
          </a:p>
        </p:txBody>
      </p:sp>
    </p:spTree>
    <p:extLst>
      <p:ext uri="{BB962C8B-B14F-4D97-AF65-F5344CB8AC3E}">
        <p14:creationId xmlns:p14="http://schemas.microsoft.com/office/powerpoint/2010/main" val="91113715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a:t>Mục tiêu của quản trị dự </a:t>
            </a:r>
            <a:r>
              <a:rPr lang="vi-VN" dirty="0" smtClean="0"/>
              <a:t>án</a:t>
            </a:r>
            <a:endParaRPr lang="en-US" dirty="0"/>
          </a:p>
        </p:txBody>
      </p:sp>
      <p:sp>
        <p:nvSpPr>
          <p:cNvPr id="3" name="Content Placeholder 2"/>
          <p:cNvSpPr>
            <a:spLocks noGrp="1"/>
          </p:cNvSpPr>
          <p:nvPr>
            <p:ph idx="1"/>
          </p:nvPr>
        </p:nvSpPr>
        <p:spPr>
          <a:xfrm>
            <a:off x="564995" y="2245112"/>
            <a:ext cx="8579005" cy="4612888"/>
          </a:xfrm>
        </p:spPr>
        <p:txBody>
          <a:bodyPr>
            <a:normAutofit/>
          </a:bodyPr>
          <a:lstStyle/>
          <a:p>
            <a:r>
              <a:rPr lang="vi-VN" dirty="0"/>
              <a:t>Mỗi loại dự án đầu tư đều có những yêu cầu, thách thức và cơ hội riêng, và việc quản lý dự án đòi hỏi phải có chiến lược phù hợp với từng loại hình cụ thể</a:t>
            </a:r>
            <a:r>
              <a:rPr lang="vi-VN" dirty="0" smtClean="0"/>
              <a:t>.</a:t>
            </a:r>
            <a:endParaRPr lang="en-US" dirty="0" smtClean="0"/>
          </a:p>
          <a:p>
            <a:r>
              <a:rPr lang="vi-VN" dirty="0" smtClean="0"/>
              <a:t>Mục </a:t>
            </a:r>
            <a:r>
              <a:rPr lang="vi-VN" dirty="0"/>
              <a:t>tiêu của quản trị dự án đầu tư là tối ưu hóa việc sử dụng các nguồn lực và đảm bảo rằng dự án đạt được kết quả tốt nhất có thể</a:t>
            </a:r>
            <a:r>
              <a:rPr lang="vi-VN" dirty="0" smtClean="0"/>
              <a:t>.</a:t>
            </a:r>
            <a:endParaRPr lang="en-US" dirty="0" smtClean="0"/>
          </a:p>
          <a:p>
            <a:pPr marL="0" indent="0">
              <a:buNone/>
            </a:pPr>
            <a:r>
              <a:rPr lang="en-US" b="1" dirty="0" err="1" smtClean="0"/>
              <a:t>Vai</a:t>
            </a:r>
            <a:r>
              <a:rPr lang="en-US" b="1" dirty="0" smtClean="0"/>
              <a:t> </a:t>
            </a:r>
            <a:r>
              <a:rPr lang="en-US" b="1" dirty="0" err="1" smtClean="0"/>
              <a:t>trò</a:t>
            </a:r>
            <a:r>
              <a:rPr lang="en-US" b="1" dirty="0" smtClean="0"/>
              <a:t>: </a:t>
            </a:r>
            <a:r>
              <a:rPr lang="vi-VN" dirty="0" smtClean="0"/>
              <a:t>quản </a:t>
            </a:r>
            <a:r>
              <a:rPr lang="vi-VN" dirty="0"/>
              <a:t>trị dự án đầu tư đóng vai trò trung tâm trong việc đảm bảo dự án được hoàn thành đúng thời gian, trong phạm vi ngân sách và với chất lượng cao. Nó là yếu tố quyết định đến sự thành công của một dự án đầu tư</a:t>
            </a:r>
            <a:r>
              <a:rPr lang="vi-VN" dirty="0" smtClean="0"/>
              <a:t>.</a:t>
            </a:r>
            <a:endParaRPr lang="en-US" dirty="0" smtClean="0"/>
          </a:p>
          <a:p>
            <a:pPr marL="0" indent="0">
              <a:buNone/>
            </a:pPr>
            <a:r>
              <a:rPr lang="en-US" dirty="0" smtClean="0"/>
              <a:t>-    </a:t>
            </a:r>
            <a:r>
              <a:rPr lang="en-US" dirty="0" err="1" smtClean="0"/>
              <a:t>Tiến</a:t>
            </a:r>
            <a:r>
              <a:rPr lang="en-US" dirty="0" smtClean="0"/>
              <a:t> </a:t>
            </a:r>
            <a:r>
              <a:rPr lang="en-US" dirty="0" err="1" smtClean="0"/>
              <a:t>độ</a:t>
            </a:r>
            <a:endParaRPr lang="en-US" dirty="0" smtClean="0"/>
          </a:p>
          <a:p>
            <a:pPr marL="0" indent="0">
              <a:buNone/>
            </a:pPr>
            <a:r>
              <a:rPr lang="en-US" dirty="0" smtClean="0"/>
              <a:t>-    Chi </a:t>
            </a:r>
            <a:r>
              <a:rPr lang="en-US" dirty="0" err="1" smtClean="0"/>
              <a:t>phí</a:t>
            </a:r>
            <a:endParaRPr lang="en-US" dirty="0" smtClean="0"/>
          </a:p>
          <a:p>
            <a:pPr>
              <a:buFontTx/>
              <a:buChar char="-"/>
            </a:pPr>
            <a:r>
              <a:rPr lang="en-US" dirty="0" err="1" smtClean="0"/>
              <a:t>Chất</a:t>
            </a:r>
            <a:r>
              <a:rPr lang="en-US" dirty="0" smtClean="0"/>
              <a:t> </a:t>
            </a:r>
            <a:r>
              <a:rPr lang="en-US" dirty="0" err="1" smtClean="0"/>
              <a:t>lượng</a:t>
            </a:r>
            <a:endParaRPr lang="en-US" dirty="0" smtClean="0"/>
          </a:p>
          <a:p>
            <a:pPr>
              <a:buFontTx/>
              <a:buChar char="-"/>
            </a:pPr>
            <a:r>
              <a:rPr lang="en-US" dirty="0" smtClean="0"/>
              <a:t>An </a:t>
            </a:r>
            <a:r>
              <a:rPr lang="en-US" dirty="0" err="1" smtClean="0"/>
              <a:t>toàn</a:t>
            </a:r>
            <a:endParaRPr lang="vi-VN" dirty="0"/>
          </a:p>
          <a:p>
            <a:endParaRPr lang="en-US" dirty="0"/>
          </a:p>
        </p:txBody>
      </p:sp>
    </p:spTree>
    <p:extLst>
      <p:ext uri="{BB962C8B-B14F-4D97-AF65-F5344CB8AC3E}">
        <p14:creationId xmlns:p14="http://schemas.microsoft.com/office/powerpoint/2010/main" val="315066635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a:t>
            </a:r>
            <a:r>
              <a:rPr lang="vi-VN" dirty="0" smtClean="0"/>
              <a:t>uản </a:t>
            </a:r>
            <a:r>
              <a:rPr lang="vi-VN" dirty="0"/>
              <a:t>trị dự án</a:t>
            </a:r>
            <a:endParaRPr lang="en-US" dirty="0"/>
          </a:p>
        </p:txBody>
      </p:sp>
      <p:sp>
        <p:nvSpPr>
          <p:cNvPr id="3" name="Content Placeholder 2"/>
          <p:cNvSpPr>
            <a:spLocks noGrp="1"/>
          </p:cNvSpPr>
          <p:nvPr>
            <p:ph idx="1"/>
          </p:nvPr>
        </p:nvSpPr>
        <p:spPr>
          <a:xfrm>
            <a:off x="617033" y="2282282"/>
            <a:ext cx="8251903" cy="4575717"/>
          </a:xfrm>
        </p:spPr>
        <p:txBody>
          <a:bodyPr>
            <a:normAutofit/>
          </a:bodyPr>
          <a:lstStyle/>
          <a:p>
            <a:pPr marL="0" indent="0">
              <a:buNone/>
            </a:pPr>
            <a:r>
              <a:rPr lang="vi-VN" dirty="0" smtClean="0"/>
              <a:t>Quản </a:t>
            </a:r>
            <a:r>
              <a:rPr lang="vi-VN" dirty="0"/>
              <a:t>trị dự án đầu tư tập trung vào việc đảm bảo rằng dự án hoàn thành </a:t>
            </a:r>
            <a:r>
              <a:rPr lang="vi-VN" b="1" dirty="0"/>
              <a:t>đúng thời hạn, trong phạm vi ngân sách cho phép, và đạt được các mục tiêu đề ra </a:t>
            </a:r>
            <a:r>
              <a:rPr lang="vi-VN" dirty="0"/>
              <a:t>về chất lượng và hiệu quả. Nó bao gồm nhiều bước và công việc như:</a:t>
            </a:r>
          </a:p>
          <a:p>
            <a:r>
              <a:rPr lang="vi-VN" b="1" dirty="0"/>
              <a:t>Lập kế hoạch</a:t>
            </a:r>
            <a:r>
              <a:rPr lang="vi-VN" dirty="0"/>
              <a:t>: Xác định mục tiêu, phạm vi công việc, và kế hoạch triển khai.</a:t>
            </a:r>
          </a:p>
          <a:p>
            <a:r>
              <a:rPr lang="vi-VN" b="1" dirty="0"/>
              <a:t>Phân bổ nguồn lực</a:t>
            </a:r>
            <a:r>
              <a:rPr lang="vi-VN" dirty="0"/>
              <a:t>: Xác định và phân bổ tài chính, nhân lực, và các nguồn lực khác cần thiết.</a:t>
            </a:r>
          </a:p>
          <a:p>
            <a:r>
              <a:rPr lang="vi-VN" b="1" dirty="0"/>
              <a:t>Theo dõi và kiểm soát</a:t>
            </a:r>
            <a:r>
              <a:rPr lang="vi-VN" dirty="0"/>
              <a:t>: Giám sát tiến độ dự án, quản lý rủi ro và điều chỉnh kế hoạch khi cần thiết.</a:t>
            </a:r>
          </a:p>
          <a:p>
            <a:r>
              <a:rPr lang="vi-VN" b="1" dirty="0"/>
              <a:t>Hoàn thành và đánh giá</a:t>
            </a:r>
            <a:r>
              <a:rPr lang="vi-VN" dirty="0"/>
              <a:t>: Đánh giá kết quả cuối cùng và xem xét mức độ thành công của dự án</a:t>
            </a:r>
            <a:r>
              <a:rPr lang="vi-VN" dirty="0" smtClean="0"/>
              <a:t>.</a:t>
            </a:r>
            <a:endParaRPr lang="vi-VN" dirty="0"/>
          </a:p>
        </p:txBody>
      </p:sp>
    </p:spTree>
    <p:extLst>
      <p:ext uri="{BB962C8B-B14F-4D97-AF65-F5344CB8AC3E}">
        <p14:creationId xmlns:p14="http://schemas.microsoft.com/office/powerpoint/2010/main" val="201415655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vi-VN" dirty="0"/>
              <a:t>Đối tượng và phương pháp nghiên cứu</a:t>
            </a:r>
            <a:endParaRPr lang="en-US" dirty="0"/>
          </a:p>
        </p:txBody>
      </p:sp>
      <p:sp>
        <p:nvSpPr>
          <p:cNvPr id="3" name="Content Placeholder 2"/>
          <p:cNvSpPr>
            <a:spLocks noGrp="1"/>
          </p:cNvSpPr>
          <p:nvPr>
            <p:ph idx="1"/>
          </p:nvPr>
        </p:nvSpPr>
        <p:spPr>
          <a:xfrm>
            <a:off x="864381" y="2489200"/>
            <a:ext cx="8227579" cy="4368800"/>
          </a:xfrm>
        </p:spPr>
        <p:txBody>
          <a:bodyPr>
            <a:normAutofit/>
          </a:bodyPr>
          <a:lstStyle/>
          <a:p>
            <a:r>
              <a:rPr lang="vi-VN" dirty="0" smtClean="0"/>
              <a:t>Đối </a:t>
            </a:r>
            <a:r>
              <a:rPr lang="vi-VN" dirty="0"/>
              <a:t>tượng nghiên cứu là các yếu tố cấu thành nên một dự án đầu tư </a:t>
            </a:r>
            <a:r>
              <a:rPr lang="vi-VN" dirty="0" smtClean="0"/>
              <a:t>như</a:t>
            </a:r>
            <a:r>
              <a:rPr lang="en-US" dirty="0" smtClean="0"/>
              <a:t>:</a:t>
            </a:r>
          </a:p>
          <a:p>
            <a:pPr marL="0" indent="0">
              <a:buNone/>
            </a:pPr>
            <a:r>
              <a:rPr lang="en-US" dirty="0" smtClean="0"/>
              <a:t>		- N</a:t>
            </a:r>
            <a:r>
              <a:rPr lang="vi-VN" dirty="0" smtClean="0"/>
              <a:t>guồn lực</a:t>
            </a:r>
            <a:endParaRPr lang="en-US" dirty="0" smtClean="0"/>
          </a:p>
          <a:p>
            <a:pPr marL="0" indent="0">
              <a:buNone/>
            </a:pPr>
            <a:r>
              <a:rPr lang="en-US" dirty="0" smtClean="0"/>
              <a:t>		- C</a:t>
            </a:r>
            <a:r>
              <a:rPr lang="vi-VN" dirty="0" smtClean="0"/>
              <a:t>hi phí</a:t>
            </a:r>
            <a:endParaRPr lang="en-US" dirty="0" smtClean="0"/>
          </a:p>
          <a:p>
            <a:pPr marL="0" indent="0">
              <a:buNone/>
            </a:pPr>
            <a:r>
              <a:rPr lang="en-US" dirty="0" smtClean="0"/>
              <a:t>		- L</a:t>
            </a:r>
            <a:r>
              <a:rPr lang="vi-VN" dirty="0" smtClean="0"/>
              <a:t>ợi nhuận </a:t>
            </a:r>
            <a:endParaRPr lang="en-US" dirty="0"/>
          </a:p>
          <a:p>
            <a:pPr marL="0" indent="0">
              <a:buNone/>
            </a:pPr>
            <a:r>
              <a:rPr lang="en-US" dirty="0" smtClean="0"/>
              <a:t>		- V</a:t>
            </a:r>
            <a:r>
              <a:rPr lang="vi-VN" dirty="0" smtClean="0"/>
              <a:t>à </a:t>
            </a:r>
            <a:r>
              <a:rPr lang="vi-VN" dirty="0"/>
              <a:t>rủi ro.</a:t>
            </a:r>
          </a:p>
          <a:p>
            <a:r>
              <a:rPr lang="vi-VN" dirty="0" smtClean="0"/>
              <a:t>Phương </a:t>
            </a:r>
            <a:r>
              <a:rPr lang="vi-VN" dirty="0"/>
              <a:t>pháp nghiên cứu bao </a:t>
            </a:r>
            <a:r>
              <a:rPr lang="vi-VN" dirty="0" smtClean="0"/>
              <a:t>gồm</a:t>
            </a:r>
            <a:r>
              <a:rPr lang="en-US" dirty="0" smtClean="0"/>
              <a:t>:</a:t>
            </a:r>
          </a:p>
          <a:p>
            <a:pPr marL="0" indent="0">
              <a:buNone/>
            </a:pPr>
            <a:r>
              <a:rPr lang="en-US" dirty="0" smtClean="0"/>
              <a:t>		-</a:t>
            </a:r>
            <a:r>
              <a:rPr lang="vi-VN" dirty="0" smtClean="0"/>
              <a:t> </a:t>
            </a:r>
            <a:r>
              <a:rPr lang="en-US" dirty="0" smtClean="0"/>
              <a:t>P</a:t>
            </a:r>
            <a:r>
              <a:rPr lang="vi-VN" dirty="0" smtClean="0"/>
              <a:t>hương </a:t>
            </a:r>
            <a:r>
              <a:rPr lang="vi-VN" dirty="0"/>
              <a:t>pháp định tính và </a:t>
            </a:r>
            <a:endParaRPr lang="en-US" dirty="0" smtClean="0"/>
          </a:p>
          <a:p>
            <a:pPr marL="0" indent="0">
              <a:buNone/>
            </a:pPr>
            <a:r>
              <a:rPr lang="en-US" dirty="0" smtClean="0"/>
              <a:t>		- </a:t>
            </a:r>
            <a:r>
              <a:rPr lang="en-US" dirty="0" err="1" smtClean="0"/>
              <a:t>Phương</a:t>
            </a:r>
            <a:r>
              <a:rPr lang="en-US" dirty="0" smtClean="0"/>
              <a:t> </a:t>
            </a:r>
            <a:r>
              <a:rPr lang="en-US" dirty="0" err="1" smtClean="0"/>
              <a:t>pháp</a:t>
            </a:r>
            <a:r>
              <a:rPr lang="en-US" dirty="0" smtClean="0"/>
              <a:t> </a:t>
            </a:r>
            <a:r>
              <a:rPr lang="vi-VN" dirty="0" smtClean="0"/>
              <a:t>định </a:t>
            </a:r>
            <a:r>
              <a:rPr lang="vi-VN" dirty="0"/>
              <a:t>lượng </a:t>
            </a:r>
            <a:endParaRPr lang="en-US" dirty="0" smtClean="0"/>
          </a:p>
          <a:p>
            <a:pPr marL="0" indent="0">
              <a:buNone/>
            </a:pPr>
            <a:r>
              <a:rPr lang="en-US" dirty="0" smtClean="0"/>
              <a:t>     </a:t>
            </a:r>
            <a:r>
              <a:rPr lang="vi-VN" dirty="0" smtClean="0"/>
              <a:t>để </a:t>
            </a:r>
            <a:r>
              <a:rPr lang="vi-VN" dirty="0"/>
              <a:t>đánh giá tính khả thi </a:t>
            </a:r>
            <a:r>
              <a:rPr lang="vi-VN" dirty="0" smtClean="0"/>
              <a:t>và </a:t>
            </a:r>
            <a:r>
              <a:rPr lang="vi-VN" dirty="0"/>
              <a:t>hiệu quả của dự án đầu tư</a:t>
            </a:r>
            <a:r>
              <a:rPr lang="vi-VN" dirty="0" smtClean="0"/>
              <a:t>.</a:t>
            </a:r>
            <a:endParaRPr lang="en-US" dirty="0" smtClean="0"/>
          </a:p>
        </p:txBody>
      </p:sp>
    </p:spTree>
    <p:extLst>
      <p:ext uri="{BB962C8B-B14F-4D97-AF65-F5344CB8AC3E}">
        <p14:creationId xmlns:p14="http://schemas.microsoft.com/office/powerpoint/2010/main" val="152003270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5970" y="927098"/>
            <a:ext cx="7155474" cy="709865"/>
          </a:xfrm>
        </p:spPr>
        <p:txBody>
          <a:bodyPr/>
          <a:lstStyle/>
          <a:p>
            <a:r>
              <a:rPr lang="en-US" dirty="0"/>
              <a:t>Đ</a:t>
            </a:r>
            <a:r>
              <a:rPr lang="vi-VN" dirty="0" smtClean="0"/>
              <a:t>ánh </a:t>
            </a:r>
            <a:r>
              <a:rPr lang="vi-VN" dirty="0"/>
              <a:t>giá tính khả thi và hiệu quả của dự án đầu tư</a:t>
            </a:r>
            <a:endParaRPr lang="en-US" dirty="0"/>
          </a:p>
        </p:txBody>
      </p:sp>
      <p:sp>
        <p:nvSpPr>
          <p:cNvPr id="3" name="Content Placeholder 2"/>
          <p:cNvSpPr>
            <a:spLocks noGrp="1"/>
          </p:cNvSpPr>
          <p:nvPr>
            <p:ph idx="1"/>
          </p:nvPr>
        </p:nvSpPr>
        <p:spPr/>
        <p:txBody>
          <a:bodyPr/>
          <a:lstStyle/>
          <a:p>
            <a:r>
              <a:rPr lang="en-US" b="1" dirty="0" err="1"/>
              <a:t>Tính</a:t>
            </a:r>
            <a:r>
              <a:rPr lang="en-US" b="1" dirty="0"/>
              <a:t> </a:t>
            </a:r>
            <a:r>
              <a:rPr lang="en-US" b="1" dirty="0" err="1"/>
              <a:t>toán</a:t>
            </a:r>
            <a:r>
              <a:rPr lang="en-US" b="1" dirty="0"/>
              <a:t> </a:t>
            </a:r>
            <a:r>
              <a:rPr lang="en-US" b="1" dirty="0" err="1"/>
              <a:t>phân</a:t>
            </a:r>
            <a:r>
              <a:rPr lang="en-US" b="1" dirty="0"/>
              <a:t> </a:t>
            </a:r>
            <a:r>
              <a:rPr lang="en-US" b="1" dirty="0" err="1"/>
              <a:t>tích</a:t>
            </a:r>
            <a:r>
              <a:rPr lang="en-US" b="1" dirty="0"/>
              <a:t> </a:t>
            </a:r>
            <a:r>
              <a:rPr lang="en-US" b="1" dirty="0" err="1"/>
              <a:t>và</a:t>
            </a:r>
            <a:r>
              <a:rPr lang="en-US" b="1" dirty="0"/>
              <a:t> </a:t>
            </a:r>
            <a:r>
              <a:rPr lang="en-US" b="1" dirty="0" err="1"/>
              <a:t>đánh</a:t>
            </a:r>
            <a:r>
              <a:rPr lang="en-US" b="1" dirty="0"/>
              <a:t> </a:t>
            </a:r>
            <a:r>
              <a:rPr lang="en-US" b="1" dirty="0" err="1"/>
              <a:t>giá</a:t>
            </a:r>
            <a:r>
              <a:rPr lang="en-US" b="1" dirty="0"/>
              <a:t> </a:t>
            </a:r>
            <a:r>
              <a:rPr lang="en-US" b="1" dirty="0" err="1"/>
              <a:t>các</a:t>
            </a:r>
            <a:r>
              <a:rPr lang="en-US" b="1" dirty="0"/>
              <a:t> </a:t>
            </a:r>
            <a:r>
              <a:rPr lang="en-US" b="1" dirty="0" err="1"/>
              <a:t>chỉ</a:t>
            </a:r>
            <a:r>
              <a:rPr lang="en-US" b="1" dirty="0"/>
              <a:t> </a:t>
            </a:r>
            <a:r>
              <a:rPr lang="en-US" b="1" dirty="0" err="1"/>
              <a:t>tiêu</a:t>
            </a:r>
            <a:r>
              <a:rPr lang="en-US" b="1" dirty="0"/>
              <a:t> </a:t>
            </a:r>
            <a:r>
              <a:rPr lang="en-US" b="1" dirty="0" err="1"/>
              <a:t>hiệu</a:t>
            </a:r>
            <a:r>
              <a:rPr lang="en-US" b="1" dirty="0"/>
              <a:t> </a:t>
            </a:r>
            <a:r>
              <a:rPr lang="en-US" b="1" dirty="0" err="1"/>
              <a:t>về</a:t>
            </a:r>
            <a:endParaRPr lang="en-US" b="1" dirty="0"/>
          </a:p>
          <a:p>
            <a:pPr marL="0" indent="0">
              <a:buNone/>
            </a:pPr>
            <a:r>
              <a:rPr lang="en-US" b="1" dirty="0" err="1"/>
              <a:t>Hiệu</a:t>
            </a:r>
            <a:r>
              <a:rPr lang="en-US" b="1" dirty="0"/>
              <a:t> </a:t>
            </a:r>
            <a:r>
              <a:rPr lang="en-US" b="1" dirty="0" err="1"/>
              <a:t>quả</a:t>
            </a:r>
            <a:r>
              <a:rPr lang="en-US" b="1" dirty="0"/>
              <a:t> </a:t>
            </a:r>
            <a:r>
              <a:rPr lang="en-US" b="1" dirty="0" err="1"/>
              <a:t>tài</a:t>
            </a:r>
            <a:r>
              <a:rPr lang="en-US" b="1" dirty="0"/>
              <a:t> </a:t>
            </a:r>
            <a:r>
              <a:rPr lang="en-US" b="1" dirty="0" err="1"/>
              <a:t>chính</a:t>
            </a:r>
            <a:r>
              <a:rPr lang="en-US" b="1" dirty="0"/>
              <a:t> </a:t>
            </a:r>
            <a:endParaRPr lang="en-US" dirty="0"/>
          </a:p>
          <a:p>
            <a:pPr marL="0" indent="0">
              <a:buNone/>
            </a:pPr>
            <a:r>
              <a:rPr lang="en-US" dirty="0"/>
              <a:t></a:t>
            </a:r>
            <a:r>
              <a:rPr lang="en-US" dirty="0" err="1"/>
              <a:t>Hiện</a:t>
            </a:r>
            <a:r>
              <a:rPr lang="en-US" dirty="0"/>
              <a:t> </a:t>
            </a:r>
            <a:r>
              <a:rPr lang="en-US" dirty="0" err="1"/>
              <a:t>giá</a:t>
            </a:r>
            <a:r>
              <a:rPr lang="en-US" dirty="0"/>
              <a:t> </a:t>
            </a:r>
            <a:r>
              <a:rPr lang="en-US" dirty="0" err="1"/>
              <a:t>thuần</a:t>
            </a:r>
            <a:r>
              <a:rPr lang="en-US" dirty="0"/>
              <a:t> (NPV) </a:t>
            </a:r>
          </a:p>
          <a:p>
            <a:pPr marL="0" indent="0">
              <a:buNone/>
            </a:pPr>
            <a:r>
              <a:rPr lang="en-US" dirty="0"/>
              <a:t></a:t>
            </a:r>
            <a:r>
              <a:rPr lang="en-US" dirty="0" err="1"/>
              <a:t>Tỷ</a:t>
            </a:r>
            <a:r>
              <a:rPr lang="en-US" dirty="0"/>
              <a:t> </a:t>
            </a:r>
            <a:r>
              <a:rPr lang="en-US" dirty="0" err="1"/>
              <a:t>suất</a:t>
            </a:r>
            <a:r>
              <a:rPr lang="en-US" dirty="0"/>
              <a:t> </a:t>
            </a:r>
            <a:r>
              <a:rPr lang="en-US" dirty="0" err="1"/>
              <a:t>hoàn</a:t>
            </a:r>
            <a:r>
              <a:rPr lang="en-US" dirty="0"/>
              <a:t> </a:t>
            </a:r>
            <a:r>
              <a:rPr lang="en-US" dirty="0" err="1"/>
              <a:t>vốn</a:t>
            </a:r>
            <a:r>
              <a:rPr lang="en-US" dirty="0"/>
              <a:t> </a:t>
            </a:r>
            <a:r>
              <a:rPr lang="en-US" dirty="0" err="1"/>
              <a:t>nội</a:t>
            </a:r>
            <a:r>
              <a:rPr lang="en-US" dirty="0"/>
              <a:t> </a:t>
            </a:r>
            <a:r>
              <a:rPr lang="en-US" dirty="0" err="1"/>
              <a:t>bộ</a:t>
            </a:r>
            <a:r>
              <a:rPr lang="en-US" dirty="0"/>
              <a:t> (IRR) </a:t>
            </a:r>
          </a:p>
          <a:p>
            <a:pPr marL="0" indent="0">
              <a:buNone/>
            </a:pPr>
            <a:r>
              <a:rPr lang="en-US" dirty="0"/>
              <a:t></a:t>
            </a:r>
            <a:r>
              <a:rPr lang="en-US" dirty="0" err="1"/>
              <a:t>Tỷ</a:t>
            </a:r>
            <a:r>
              <a:rPr lang="en-US" dirty="0"/>
              <a:t> </a:t>
            </a:r>
            <a:r>
              <a:rPr lang="en-US" dirty="0" err="1"/>
              <a:t>số</a:t>
            </a:r>
            <a:r>
              <a:rPr lang="en-US" dirty="0"/>
              <a:t> </a:t>
            </a:r>
            <a:r>
              <a:rPr lang="en-US" dirty="0" err="1"/>
              <a:t>lợi</a:t>
            </a:r>
            <a:r>
              <a:rPr lang="en-US" dirty="0"/>
              <a:t> </a:t>
            </a:r>
            <a:r>
              <a:rPr lang="en-US" dirty="0" err="1"/>
              <a:t>ích</a:t>
            </a:r>
            <a:r>
              <a:rPr lang="en-US" dirty="0"/>
              <a:t> </a:t>
            </a:r>
            <a:r>
              <a:rPr lang="en-US" dirty="0" err="1"/>
              <a:t>trên</a:t>
            </a:r>
            <a:r>
              <a:rPr lang="en-US" dirty="0"/>
              <a:t> chi </a:t>
            </a:r>
            <a:r>
              <a:rPr lang="en-US" dirty="0" err="1"/>
              <a:t>phí</a:t>
            </a:r>
            <a:r>
              <a:rPr lang="en-US" dirty="0"/>
              <a:t> (B/C) </a:t>
            </a:r>
          </a:p>
          <a:p>
            <a:pPr marL="0" indent="0">
              <a:buNone/>
            </a:pPr>
            <a:r>
              <a:rPr lang="vi-VN" dirty="0"/>
              <a:t>Thời gian hoàn vốn đầu tư (PP) </a:t>
            </a:r>
          </a:p>
          <a:p>
            <a:pPr marL="0" indent="0">
              <a:buNone/>
            </a:pPr>
            <a:r>
              <a:rPr lang="en-US" dirty="0"/>
              <a:t></a:t>
            </a:r>
            <a:r>
              <a:rPr lang="en-US" dirty="0" err="1"/>
              <a:t>Điểm</a:t>
            </a:r>
            <a:r>
              <a:rPr lang="en-US" dirty="0"/>
              <a:t> </a:t>
            </a:r>
            <a:r>
              <a:rPr lang="en-US" dirty="0" err="1"/>
              <a:t>hòa</a:t>
            </a:r>
            <a:r>
              <a:rPr lang="en-US" dirty="0"/>
              <a:t> </a:t>
            </a:r>
            <a:r>
              <a:rPr lang="en-US" dirty="0" err="1"/>
              <a:t>vốn</a:t>
            </a:r>
            <a:r>
              <a:rPr lang="en-US" dirty="0"/>
              <a:t> (BEP) </a:t>
            </a:r>
          </a:p>
          <a:p>
            <a:endParaRPr lang="en-US" dirty="0"/>
          </a:p>
        </p:txBody>
      </p:sp>
    </p:spTree>
    <p:extLst>
      <p:ext uri="{BB962C8B-B14F-4D97-AF65-F5344CB8AC3E}">
        <p14:creationId xmlns:p14="http://schemas.microsoft.com/office/powerpoint/2010/main" val="13639635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5969" y="927098"/>
            <a:ext cx="7333893" cy="709865"/>
          </a:xfrm>
        </p:spPr>
        <p:txBody>
          <a:bodyPr/>
          <a:lstStyle/>
          <a:p>
            <a:pPr marL="0" indent="0"/>
            <a:r>
              <a:rPr lang="en-US" b="1" dirty="0" err="1"/>
              <a:t>Phân</a:t>
            </a:r>
            <a:r>
              <a:rPr lang="en-US" b="1" dirty="0"/>
              <a:t> </a:t>
            </a:r>
            <a:r>
              <a:rPr lang="en-US" b="1" dirty="0" err="1"/>
              <a:t>tích</a:t>
            </a:r>
            <a:r>
              <a:rPr lang="en-US" b="1" dirty="0"/>
              <a:t> </a:t>
            </a:r>
            <a:r>
              <a:rPr lang="en-US" b="1" dirty="0" err="1"/>
              <a:t>độ</a:t>
            </a:r>
            <a:r>
              <a:rPr lang="en-US" b="1" dirty="0"/>
              <a:t> an </a:t>
            </a:r>
            <a:r>
              <a:rPr lang="en-US" b="1" dirty="0" err="1"/>
              <a:t>toàn</a:t>
            </a:r>
            <a:r>
              <a:rPr lang="en-US" b="1" dirty="0"/>
              <a:t> </a:t>
            </a:r>
            <a:r>
              <a:rPr lang="en-US" b="1" dirty="0" err="1"/>
              <a:t>và</a:t>
            </a:r>
            <a:r>
              <a:rPr lang="en-US" b="1" dirty="0"/>
              <a:t> </a:t>
            </a:r>
            <a:r>
              <a:rPr lang="en-US" b="1" dirty="0" err="1"/>
              <a:t>rủi</a:t>
            </a:r>
            <a:r>
              <a:rPr lang="en-US" b="1" dirty="0"/>
              <a:t> </a:t>
            </a:r>
            <a:r>
              <a:rPr lang="en-US" b="1" dirty="0" err="1"/>
              <a:t>ro</a:t>
            </a:r>
            <a:r>
              <a:rPr lang="en-US" b="1" dirty="0"/>
              <a:t> </a:t>
            </a:r>
            <a:r>
              <a:rPr lang="en-US" b="1" dirty="0" err="1"/>
              <a:t>về</a:t>
            </a:r>
            <a:r>
              <a:rPr lang="en-US" b="1" dirty="0"/>
              <a:t> </a:t>
            </a:r>
            <a:r>
              <a:rPr lang="en-US" b="1" dirty="0" err="1"/>
              <a:t>tài</a:t>
            </a:r>
            <a:r>
              <a:rPr lang="en-US" b="1" dirty="0"/>
              <a:t> </a:t>
            </a:r>
            <a:r>
              <a:rPr lang="en-US" b="1" dirty="0" err="1"/>
              <a:t>chính</a:t>
            </a:r>
            <a:r>
              <a:rPr lang="en-US" b="1" dirty="0"/>
              <a:t> </a:t>
            </a:r>
            <a:endParaRPr lang="en-US" dirty="0"/>
          </a:p>
        </p:txBody>
      </p:sp>
      <p:sp>
        <p:nvSpPr>
          <p:cNvPr id="3" name="Content Placeholder 2"/>
          <p:cNvSpPr>
            <a:spLocks noGrp="1"/>
          </p:cNvSpPr>
          <p:nvPr>
            <p:ph idx="1"/>
          </p:nvPr>
        </p:nvSpPr>
        <p:spPr>
          <a:xfrm>
            <a:off x="646771" y="2178205"/>
            <a:ext cx="8497229" cy="4601735"/>
          </a:xfrm>
        </p:spPr>
        <p:txBody>
          <a:bodyPr/>
          <a:lstStyle/>
          <a:p>
            <a:pPr marL="0" indent="0">
              <a:buNone/>
            </a:pPr>
            <a:r>
              <a:rPr lang="en-US" b="1" dirty="0" err="1"/>
              <a:t>Phân</a:t>
            </a:r>
            <a:r>
              <a:rPr lang="en-US" b="1" dirty="0"/>
              <a:t> </a:t>
            </a:r>
            <a:r>
              <a:rPr lang="en-US" b="1" dirty="0" err="1"/>
              <a:t>tích</a:t>
            </a:r>
            <a:r>
              <a:rPr lang="en-US" b="1" dirty="0"/>
              <a:t> </a:t>
            </a:r>
            <a:r>
              <a:rPr lang="en-US" b="1" dirty="0" err="1"/>
              <a:t>độ</a:t>
            </a:r>
            <a:r>
              <a:rPr lang="en-US" b="1" dirty="0"/>
              <a:t> an </a:t>
            </a:r>
            <a:r>
              <a:rPr lang="en-US" b="1" dirty="0" err="1"/>
              <a:t>toàn</a:t>
            </a:r>
            <a:r>
              <a:rPr lang="en-US" b="1" dirty="0"/>
              <a:t> </a:t>
            </a:r>
            <a:r>
              <a:rPr lang="en-US" b="1" dirty="0" err="1"/>
              <a:t>và</a:t>
            </a:r>
            <a:r>
              <a:rPr lang="en-US" b="1" dirty="0"/>
              <a:t> </a:t>
            </a:r>
            <a:r>
              <a:rPr lang="en-US" b="1" dirty="0" err="1"/>
              <a:t>rủi</a:t>
            </a:r>
            <a:r>
              <a:rPr lang="en-US" b="1" dirty="0"/>
              <a:t> </a:t>
            </a:r>
            <a:r>
              <a:rPr lang="en-US" b="1" dirty="0" err="1"/>
              <a:t>ro</a:t>
            </a:r>
            <a:r>
              <a:rPr lang="en-US" b="1" dirty="0"/>
              <a:t> </a:t>
            </a:r>
            <a:r>
              <a:rPr lang="en-US" b="1" dirty="0" err="1"/>
              <a:t>về</a:t>
            </a:r>
            <a:r>
              <a:rPr lang="en-US" b="1" dirty="0"/>
              <a:t> </a:t>
            </a:r>
            <a:r>
              <a:rPr lang="en-US" b="1" dirty="0" err="1"/>
              <a:t>tài</a:t>
            </a:r>
            <a:r>
              <a:rPr lang="en-US" b="1" dirty="0"/>
              <a:t> </a:t>
            </a:r>
            <a:r>
              <a:rPr lang="en-US" b="1" dirty="0" err="1"/>
              <a:t>chính</a:t>
            </a:r>
            <a:r>
              <a:rPr lang="en-US" b="1" dirty="0"/>
              <a:t> </a:t>
            </a:r>
            <a:endParaRPr lang="en-US" dirty="0"/>
          </a:p>
          <a:p>
            <a:pPr marL="0" indent="0">
              <a:buNone/>
            </a:pPr>
            <a:r>
              <a:rPr lang="vi-VN" b="1" dirty="0" smtClean="0"/>
              <a:t></a:t>
            </a:r>
            <a:r>
              <a:rPr lang="en-US" b="1" dirty="0" smtClean="0"/>
              <a:t> </a:t>
            </a:r>
            <a:r>
              <a:rPr lang="vi-VN" dirty="0" smtClean="0"/>
              <a:t>Tính </a:t>
            </a:r>
            <a:r>
              <a:rPr lang="vi-VN" dirty="0"/>
              <a:t>toán các chỉ tiêu phân tích cơ cấu nguồn vốn </a:t>
            </a:r>
          </a:p>
          <a:p>
            <a:pPr marL="0" indent="0">
              <a:buNone/>
            </a:pPr>
            <a:r>
              <a:rPr lang="en-US" dirty="0" smtClean="0"/>
              <a:t> </a:t>
            </a:r>
            <a:r>
              <a:rPr lang="en-US" dirty="0" err="1" smtClean="0"/>
              <a:t>Tính</a:t>
            </a:r>
            <a:r>
              <a:rPr lang="en-US" dirty="0" smtClean="0"/>
              <a:t> </a:t>
            </a:r>
            <a:r>
              <a:rPr lang="en-US" dirty="0" err="1"/>
              <a:t>toán</a:t>
            </a:r>
            <a:r>
              <a:rPr lang="en-US" dirty="0"/>
              <a:t> </a:t>
            </a:r>
            <a:r>
              <a:rPr lang="en-US" dirty="0" err="1"/>
              <a:t>các</a:t>
            </a:r>
            <a:r>
              <a:rPr lang="en-US" dirty="0"/>
              <a:t> </a:t>
            </a:r>
            <a:r>
              <a:rPr lang="en-US" dirty="0" err="1"/>
              <a:t>chỉ</a:t>
            </a:r>
            <a:r>
              <a:rPr lang="en-US" dirty="0"/>
              <a:t> </a:t>
            </a:r>
            <a:r>
              <a:rPr lang="en-US" dirty="0" err="1"/>
              <a:t>tiêu</a:t>
            </a:r>
            <a:r>
              <a:rPr lang="en-US" dirty="0"/>
              <a:t> </a:t>
            </a:r>
            <a:r>
              <a:rPr lang="en-US" dirty="0" err="1"/>
              <a:t>về</a:t>
            </a:r>
            <a:r>
              <a:rPr lang="en-US" dirty="0"/>
              <a:t> </a:t>
            </a:r>
            <a:r>
              <a:rPr lang="en-US" dirty="0" err="1"/>
              <a:t>khả</a:t>
            </a:r>
            <a:r>
              <a:rPr lang="en-US" dirty="0"/>
              <a:t> </a:t>
            </a:r>
            <a:r>
              <a:rPr lang="en-US" dirty="0" err="1"/>
              <a:t>năng</a:t>
            </a:r>
            <a:r>
              <a:rPr lang="en-US" dirty="0"/>
              <a:t> </a:t>
            </a:r>
            <a:r>
              <a:rPr lang="en-US" dirty="0" err="1"/>
              <a:t>trả</a:t>
            </a:r>
            <a:r>
              <a:rPr lang="en-US" dirty="0"/>
              <a:t> </a:t>
            </a:r>
            <a:r>
              <a:rPr lang="en-US" dirty="0" err="1"/>
              <a:t>nợ</a:t>
            </a:r>
            <a:r>
              <a:rPr lang="en-US" dirty="0"/>
              <a:t> </a:t>
            </a:r>
          </a:p>
          <a:p>
            <a:pPr marL="0" indent="0">
              <a:buNone/>
            </a:pPr>
            <a:r>
              <a:rPr lang="en-US" dirty="0" smtClean="0"/>
              <a:t> </a:t>
            </a:r>
            <a:r>
              <a:rPr lang="en-US" dirty="0" err="1" smtClean="0"/>
              <a:t>Tính</a:t>
            </a:r>
            <a:r>
              <a:rPr lang="en-US" dirty="0" smtClean="0"/>
              <a:t> </a:t>
            </a:r>
            <a:r>
              <a:rPr lang="en-US" dirty="0" err="1"/>
              <a:t>toán</a:t>
            </a:r>
            <a:r>
              <a:rPr lang="en-US" dirty="0"/>
              <a:t> </a:t>
            </a:r>
            <a:r>
              <a:rPr lang="en-US" dirty="0" err="1"/>
              <a:t>các</a:t>
            </a:r>
            <a:r>
              <a:rPr lang="en-US" dirty="0"/>
              <a:t> </a:t>
            </a:r>
            <a:r>
              <a:rPr lang="en-US" dirty="0" err="1"/>
              <a:t>chỉ</a:t>
            </a:r>
            <a:r>
              <a:rPr lang="en-US" dirty="0"/>
              <a:t> </a:t>
            </a:r>
            <a:r>
              <a:rPr lang="en-US" dirty="0" err="1"/>
              <a:t>tiêu</a:t>
            </a:r>
            <a:r>
              <a:rPr lang="en-US" dirty="0"/>
              <a:t> </a:t>
            </a:r>
            <a:r>
              <a:rPr lang="en-US" dirty="0" err="1"/>
              <a:t>hiệu</a:t>
            </a:r>
            <a:r>
              <a:rPr lang="en-US" dirty="0"/>
              <a:t> </a:t>
            </a:r>
            <a:r>
              <a:rPr lang="en-US" dirty="0" err="1"/>
              <a:t>quả</a:t>
            </a:r>
            <a:r>
              <a:rPr lang="en-US" dirty="0"/>
              <a:t> </a:t>
            </a:r>
            <a:r>
              <a:rPr lang="en-US" dirty="0" err="1"/>
              <a:t>sử</a:t>
            </a:r>
            <a:r>
              <a:rPr lang="en-US" dirty="0"/>
              <a:t> </a:t>
            </a:r>
            <a:r>
              <a:rPr lang="en-US" dirty="0" err="1"/>
              <a:t>dụng</a:t>
            </a:r>
            <a:r>
              <a:rPr lang="en-US" dirty="0"/>
              <a:t> </a:t>
            </a:r>
            <a:r>
              <a:rPr lang="en-US" dirty="0" err="1"/>
              <a:t>vốn</a:t>
            </a:r>
            <a:r>
              <a:rPr lang="en-US" dirty="0"/>
              <a:t> </a:t>
            </a:r>
          </a:p>
          <a:p>
            <a:pPr marL="0" indent="0">
              <a:buNone/>
            </a:pPr>
            <a:r>
              <a:rPr lang="en-US" dirty="0"/>
              <a:t>(</a:t>
            </a:r>
            <a:r>
              <a:rPr lang="en-US" dirty="0" err="1"/>
              <a:t>Liên</a:t>
            </a:r>
            <a:r>
              <a:rPr lang="en-US" dirty="0"/>
              <a:t> </a:t>
            </a:r>
            <a:r>
              <a:rPr lang="en-US" dirty="0" err="1"/>
              <a:t>hệ</a:t>
            </a:r>
            <a:r>
              <a:rPr lang="en-US" dirty="0"/>
              <a:t> </a:t>
            </a:r>
            <a:r>
              <a:rPr lang="en-US" dirty="0" err="1"/>
              <a:t>với</a:t>
            </a:r>
            <a:r>
              <a:rPr lang="en-US" dirty="0"/>
              <a:t> </a:t>
            </a:r>
            <a:r>
              <a:rPr lang="en-US" dirty="0" err="1"/>
              <a:t>các</a:t>
            </a:r>
            <a:r>
              <a:rPr lang="en-US" dirty="0"/>
              <a:t> </a:t>
            </a:r>
            <a:r>
              <a:rPr lang="en-US" dirty="0" err="1"/>
              <a:t>môn</a:t>
            </a:r>
            <a:r>
              <a:rPr lang="en-US" dirty="0"/>
              <a:t> </a:t>
            </a:r>
            <a:r>
              <a:rPr lang="en-US" dirty="0" err="1"/>
              <a:t>học</a:t>
            </a:r>
            <a:r>
              <a:rPr lang="en-US" dirty="0"/>
              <a:t> </a:t>
            </a:r>
            <a:r>
              <a:rPr lang="en-US" dirty="0" err="1"/>
              <a:t>khác</a:t>
            </a:r>
            <a:r>
              <a:rPr lang="en-US" dirty="0"/>
              <a:t> </a:t>
            </a:r>
            <a:r>
              <a:rPr lang="en-US" dirty="0" err="1"/>
              <a:t>như</a:t>
            </a:r>
            <a:r>
              <a:rPr lang="en-US" dirty="0"/>
              <a:t>: </a:t>
            </a:r>
            <a:r>
              <a:rPr lang="en-US" dirty="0" err="1"/>
              <a:t>Quản</a:t>
            </a:r>
            <a:r>
              <a:rPr lang="en-US" dirty="0"/>
              <a:t> </a:t>
            </a:r>
            <a:r>
              <a:rPr lang="en-US" dirty="0" err="1"/>
              <a:t>trị</a:t>
            </a:r>
            <a:r>
              <a:rPr lang="en-US" dirty="0"/>
              <a:t> </a:t>
            </a:r>
            <a:r>
              <a:rPr lang="en-US" dirty="0" err="1"/>
              <a:t>tài</a:t>
            </a:r>
            <a:r>
              <a:rPr lang="en-US" dirty="0"/>
              <a:t> </a:t>
            </a:r>
            <a:r>
              <a:rPr lang="en-US" dirty="0" err="1"/>
              <a:t>chính</a:t>
            </a:r>
            <a:r>
              <a:rPr lang="en-US" dirty="0"/>
              <a:t>, </a:t>
            </a:r>
            <a:r>
              <a:rPr lang="en-US" dirty="0" err="1"/>
              <a:t>Tài</a:t>
            </a:r>
            <a:r>
              <a:rPr lang="en-US" dirty="0"/>
              <a:t> </a:t>
            </a:r>
            <a:r>
              <a:rPr lang="en-US" dirty="0" err="1"/>
              <a:t>chính</a:t>
            </a:r>
            <a:r>
              <a:rPr lang="en-US" dirty="0"/>
              <a:t> </a:t>
            </a:r>
            <a:r>
              <a:rPr lang="en-US" dirty="0" err="1"/>
              <a:t>doanh</a:t>
            </a:r>
            <a:r>
              <a:rPr lang="en-US" dirty="0"/>
              <a:t> </a:t>
            </a:r>
            <a:r>
              <a:rPr lang="en-US" dirty="0" err="1"/>
              <a:t>nghiệp</a:t>
            </a:r>
            <a:r>
              <a:rPr lang="en-US" dirty="0"/>
              <a:t> </a:t>
            </a:r>
            <a:r>
              <a:rPr lang="en-US" dirty="0" err="1"/>
              <a:t>và</a:t>
            </a:r>
            <a:r>
              <a:rPr lang="en-US" dirty="0"/>
              <a:t> </a:t>
            </a:r>
            <a:r>
              <a:rPr lang="en-US" dirty="0" err="1"/>
              <a:t>Phân</a:t>
            </a:r>
            <a:r>
              <a:rPr lang="en-US" dirty="0"/>
              <a:t> </a:t>
            </a:r>
            <a:r>
              <a:rPr lang="en-US" dirty="0" err="1"/>
              <a:t>tích</a:t>
            </a:r>
            <a:r>
              <a:rPr lang="en-US" dirty="0"/>
              <a:t> HĐKD)</a:t>
            </a:r>
          </a:p>
          <a:p>
            <a:endParaRPr lang="en-US" dirty="0"/>
          </a:p>
        </p:txBody>
      </p:sp>
    </p:spTree>
    <p:extLst>
      <p:ext uri="{BB962C8B-B14F-4D97-AF65-F5344CB8AC3E}">
        <p14:creationId xmlns:p14="http://schemas.microsoft.com/office/powerpoint/2010/main" val="358074268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5970" y="927098"/>
            <a:ext cx="7660996" cy="976043"/>
          </a:xfrm>
        </p:spPr>
        <p:txBody>
          <a:bodyPr/>
          <a:lstStyle/>
          <a:p>
            <a:r>
              <a:rPr lang="en-US" dirty="0" err="1" smtClean="0"/>
              <a:t>Đánh</a:t>
            </a:r>
            <a:r>
              <a:rPr lang="en-US" dirty="0" smtClean="0"/>
              <a:t> </a:t>
            </a:r>
            <a:r>
              <a:rPr lang="en-US" dirty="0" err="1" smtClean="0"/>
              <a:t>giá</a:t>
            </a:r>
            <a:r>
              <a:rPr lang="en-US" dirty="0" smtClean="0"/>
              <a:t> </a:t>
            </a:r>
            <a:r>
              <a:rPr lang="en-US" dirty="0" err="1" smtClean="0"/>
              <a:t>về</a:t>
            </a:r>
            <a:r>
              <a:rPr lang="en-US" dirty="0" smtClean="0"/>
              <a:t> </a:t>
            </a:r>
            <a:r>
              <a:rPr lang="en-US" dirty="0" err="1" smtClean="0"/>
              <a:t>hiệu</a:t>
            </a:r>
            <a:r>
              <a:rPr lang="en-US" dirty="0" smtClean="0"/>
              <a:t> </a:t>
            </a:r>
            <a:r>
              <a:rPr lang="en-US" dirty="0" err="1" smtClean="0"/>
              <a:t>quả</a:t>
            </a:r>
            <a:r>
              <a:rPr lang="en-US" dirty="0" smtClean="0"/>
              <a:t> </a:t>
            </a:r>
            <a:r>
              <a:rPr lang="en-US" dirty="0" err="1" smtClean="0"/>
              <a:t>Xã</a:t>
            </a:r>
            <a:r>
              <a:rPr lang="en-US" dirty="0" smtClean="0"/>
              <a:t> </a:t>
            </a:r>
            <a:r>
              <a:rPr lang="en-US" dirty="0" err="1" smtClean="0"/>
              <a:t>hội</a:t>
            </a:r>
            <a:r>
              <a:rPr lang="en-US" dirty="0" smtClean="0"/>
              <a:t> </a:t>
            </a:r>
            <a:r>
              <a:rPr lang="en-US" dirty="0" err="1" smtClean="0"/>
              <a:t>và</a:t>
            </a:r>
            <a:r>
              <a:rPr lang="en-US" dirty="0" smtClean="0"/>
              <a:t> </a:t>
            </a:r>
            <a:r>
              <a:rPr lang="en-US" dirty="0" err="1" smtClean="0"/>
              <a:t>môi</a:t>
            </a:r>
            <a:r>
              <a:rPr lang="en-US" dirty="0" smtClean="0"/>
              <a:t> </a:t>
            </a:r>
            <a:r>
              <a:rPr lang="en-US" dirty="0" err="1" smtClean="0"/>
              <a:t>trường</a:t>
            </a:r>
            <a:endParaRPr lang="en-US" dirty="0"/>
          </a:p>
        </p:txBody>
      </p:sp>
      <p:sp>
        <p:nvSpPr>
          <p:cNvPr id="3" name="Content Placeholder 2"/>
          <p:cNvSpPr>
            <a:spLocks noGrp="1"/>
          </p:cNvSpPr>
          <p:nvPr>
            <p:ph idx="1"/>
          </p:nvPr>
        </p:nvSpPr>
        <p:spPr>
          <a:xfrm>
            <a:off x="639337" y="2200507"/>
            <a:ext cx="8051180" cy="4408449"/>
          </a:xfrm>
        </p:spPr>
        <p:txBody>
          <a:bodyPr>
            <a:normAutofit/>
          </a:bodyPr>
          <a:lstStyle/>
          <a:p>
            <a:r>
              <a:rPr lang="en-US" b="1" dirty="0" err="1" smtClean="0"/>
              <a:t>Giá</a:t>
            </a:r>
            <a:r>
              <a:rPr lang="en-US" b="1" dirty="0" smtClean="0"/>
              <a:t> </a:t>
            </a:r>
            <a:r>
              <a:rPr lang="en-US" b="1" dirty="0" err="1"/>
              <a:t>trị</a:t>
            </a:r>
            <a:r>
              <a:rPr lang="en-US" b="1" dirty="0"/>
              <a:t> </a:t>
            </a:r>
            <a:r>
              <a:rPr lang="en-US" b="1" dirty="0" err="1"/>
              <a:t>gia</a:t>
            </a:r>
            <a:r>
              <a:rPr lang="en-US" b="1" dirty="0"/>
              <a:t> </a:t>
            </a:r>
            <a:r>
              <a:rPr lang="en-US" b="1" dirty="0" err="1"/>
              <a:t>tăng</a:t>
            </a:r>
            <a:r>
              <a:rPr lang="en-US" b="1" dirty="0"/>
              <a:t> </a:t>
            </a:r>
            <a:r>
              <a:rPr lang="en-US" b="1" dirty="0" err="1"/>
              <a:t>đạt</a:t>
            </a:r>
            <a:r>
              <a:rPr lang="en-US" b="1" dirty="0"/>
              <a:t> </a:t>
            </a:r>
            <a:r>
              <a:rPr lang="en-US" b="1" dirty="0" err="1"/>
              <a:t>từ</a:t>
            </a:r>
            <a:r>
              <a:rPr lang="en-US" b="1" dirty="0"/>
              <a:t> </a:t>
            </a:r>
            <a:r>
              <a:rPr lang="en-US" b="1" dirty="0" err="1"/>
              <a:t>dự</a:t>
            </a:r>
            <a:r>
              <a:rPr lang="en-US" b="1" dirty="0"/>
              <a:t> </a:t>
            </a:r>
            <a:r>
              <a:rPr lang="en-US" b="1" dirty="0" err="1"/>
              <a:t>án</a:t>
            </a:r>
            <a:r>
              <a:rPr lang="en-US" b="1" dirty="0"/>
              <a:t> </a:t>
            </a:r>
            <a:endParaRPr lang="en-US" dirty="0"/>
          </a:p>
          <a:p>
            <a:r>
              <a:rPr lang="vi-VN" b="1" dirty="0" smtClean="0"/>
              <a:t>Việc </a:t>
            </a:r>
            <a:r>
              <a:rPr lang="vi-VN" b="1" dirty="0"/>
              <a:t>làm và thu nhập cho người lao động </a:t>
            </a:r>
            <a:endParaRPr lang="vi-VN" dirty="0"/>
          </a:p>
          <a:p>
            <a:r>
              <a:rPr lang="vi-VN" b="1" dirty="0" smtClean="0"/>
              <a:t>Đóng </a:t>
            </a:r>
            <a:r>
              <a:rPr lang="vi-VN" b="1" dirty="0"/>
              <a:t>góp cho ngân sách Nhà nước </a:t>
            </a:r>
            <a:endParaRPr lang="vi-VN" dirty="0"/>
          </a:p>
          <a:p>
            <a:r>
              <a:rPr lang="en-US" b="1" dirty="0" err="1" smtClean="0"/>
              <a:t>Mức</a:t>
            </a:r>
            <a:r>
              <a:rPr lang="en-US" b="1" dirty="0" smtClean="0"/>
              <a:t> </a:t>
            </a:r>
            <a:r>
              <a:rPr lang="en-US" b="1" dirty="0" err="1"/>
              <a:t>tiết</a:t>
            </a:r>
            <a:r>
              <a:rPr lang="en-US" b="1" dirty="0"/>
              <a:t> </a:t>
            </a:r>
            <a:r>
              <a:rPr lang="en-US" b="1" dirty="0" err="1"/>
              <a:t>kiệm</a:t>
            </a:r>
            <a:r>
              <a:rPr lang="en-US" b="1" dirty="0"/>
              <a:t> </a:t>
            </a:r>
            <a:r>
              <a:rPr lang="en-US" b="1" dirty="0" err="1"/>
              <a:t>hoặc</a:t>
            </a:r>
            <a:r>
              <a:rPr lang="en-US" b="1" dirty="0"/>
              <a:t> </a:t>
            </a:r>
            <a:r>
              <a:rPr lang="en-US" b="1" dirty="0" err="1"/>
              <a:t>tạo</a:t>
            </a:r>
            <a:r>
              <a:rPr lang="en-US" b="1" dirty="0"/>
              <a:t> </a:t>
            </a:r>
            <a:r>
              <a:rPr lang="en-US" b="1" dirty="0" err="1"/>
              <a:t>ngoại</a:t>
            </a:r>
            <a:r>
              <a:rPr lang="en-US" b="1" dirty="0"/>
              <a:t> </a:t>
            </a:r>
            <a:r>
              <a:rPr lang="en-US" b="1" dirty="0" err="1"/>
              <a:t>tệ</a:t>
            </a:r>
            <a:r>
              <a:rPr lang="en-US" b="1" dirty="0"/>
              <a:t> </a:t>
            </a:r>
            <a:endParaRPr lang="en-US" dirty="0"/>
          </a:p>
          <a:p>
            <a:r>
              <a:rPr lang="en-US" b="1" dirty="0" err="1" smtClean="0"/>
              <a:t>Góp</a:t>
            </a:r>
            <a:r>
              <a:rPr lang="en-US" b="1" dirty="0" smtClean="0"/>
              <a:t> </a:t>
            </a:r>
            <a:r>
              <a:rPr lang="en-US" b="1" dirty="0" err="1"/>
              <a:t>phần</a:t>
            </a:r>
            <a:r>
              <a:rPr lang="en-US" b="1" dirty="0"/>
              <a:t> </a:t>
            </a:r>
            <a:r>
              <a:rPr lang="en-US" b="1" dirty="0" err="1"/>
              <a:t>phát</a:t>
            </a:r>
            <a:r>
              <a:rPr lang="en-US" b="1" dirty="0"/>
              <a:t> </a:t>
            </a:r>
            <a:r>
              <a:rPr lang="en-US" b="1" dirty="0" err="1"/>
              <a:t>triển</a:t>
            </a:r>
            <a:r>
              <a:rPr lang="en-US" b="1" dirty="0"/>
              <a:t> </a:t>
            </a:r>
            <a:r>
              <a:rPr lang="en-US" b="1" dirty="0" err="1"/>
              <a:t>các</a:t>
            </a:r>
            <a:r>
              <a:rPr lang="en-US" b="1" dirty="0"/>
              <a:t> </a:t>
            </a:r>
            <a:r>
              <a:rPr lang="en-US" b="1" dirty="0" err="1"/>
              <a:t>ngành</a:t>
            </a:r>
            <a:r>
              <a:rPr lang="en-US" b="1" dirty="0"/>
              <a:t> </a:t>
            </a:r>
            <a:r>
              <a:rPr lang="en-US" b="1" dirty="0" err="1"/>
              <a:t>nghề</a:t>
            </a:r>
            <a:r>
              <a:rPr lang="en-US" b="1" dirty="0"/>
              <a:t> </a:t>
            </a:r>
            <a:r>
              <a:rPr lang="en-US" b="1" dirty="0" err="1"/>
              <a:t>khác</a:t>
            </a:r>
            <a:r>
              <a:rPr lang="en-US" b="1" dirty="0"/>
              <a:t> </a:t>
            </a:r>
            <a:endParaRPr lang="en-US" dirty="0"/>
          </a:p>
          <a:p>
            <a:r>
              <a:rPr lang="vi-VN" b="1" dirty="0" smtClean="0"/>
              <a:t>Thỏa </a:t>
            </a:r>
            <a:r>
              <a:rPr lang="vi-VN" b="1" dirty="0"/>
              <a:t>mãn nhu cầu tiêu dùng của người dân </a:t>
            </a:r>
            <a:endParaRPr lang="vi-VN" dirty="0"/>
          </a:p>
          <a:p>
            <a:r>
              <a:rPr lang="vi-VN" b="1" dirty="0" smtClean="0"/>
              <a:t>Góp </a:t>
            </a:r>
            <a:r>
              <a:rPr lang="vi-VN" b="1" dirty="0"/>
              <a:t>phần phát triển địa phương </a:t>
            </a:r>
            <a:endParaRPr lang="vi-VN" dirty="0"/>
          </a:p>
          <a:p>
            <a:r>
              <a:rPr lang="vi-VN" b="1" dirty="0" smtClean="0"/>
              <a:t>Phân </a:t>
            </a:r>
            <a:r>
              <a:rPr lang="vi-VN" b="1" dirty="0"/>
              <a:t>tích ảnh hưởng tốt của dự án đến môi trường </a:t>
            </a:r>
            <a:r>
              <a:rPr lang="en-US" dirty="0" smtClean="0"/>
              <a:t> </a:t>
            </a:r>
            <a:endParaRPr lang="en-US" dirty="0"/>
          </a:p>
        </p:txBody>
      </p:sp>
    </p:spTree>
    <p:extLst>
      <p:ext uri="{BB962C8B-B14F-4D97-AF65-F5344CB8AC3E}">
        <p14:creationId xmlns:p14="http://schemas.microsoft.com/office/powerpoint/2010/main" val="314617665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213</TotalTime>
  <Words>2528</Words>
  <Application>Microsoft Office PowerPoint</Application>
  <PresentationFormat>On-screen Show (4:3)</PresentationFormat>
  <Paragraphs>180</Paragraphs>
  <Slides>24</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Arial</vt:lpstr>
      <vt:lpstr>Calibri</vt:lpstr>
      <vt:lpstr>Century Gothic</vt:lpstr>
      <vt:lpstr>Times New Roman</vt:lpstr>
      <vt:lpstr>Wingdings 3</vt:lpstr>
      <vt:lpstr>Ion Boardroom</vt:lpstr>
      <vt:lpstr>   Môn học: Quản trị Dự án Đầu tư Thời lượng: 45 tiết</vt:lpstr>
      <vt:lpstr>Vị trí và Tính chất của Môn học</vt:lpstr>
      <vt:lpstr>Mục tiêu Môn học</vt:lpstr>
      <vt:lpstr>Mục tiêu Môn học</vt:lpstr>
      <vt:lpstr>PowerPoint Presentation</vt:lpstr>
      <vt:lpstr>Chương 1: Tổng quan về dự án đầu tư </vt:lpstr>
      <vt:lpstr>Hoạt động Đầu tư</vt:lpstr>
      <vt:lpstr>Dự án Đầu tư</vt:lpstr>
      <vt:lpstr>Dự án Đầu tư</vt:lpstr>
      <vt:lpstr>Dự án Đầu tư</vt:lpstr>
      <vt:lpstr>Phân loại dự án đầu tư</vt:lpstr>
      <vt:lpstr>Phân loại dự án đầu tư</vt:lpstr>
      <vt:lpstr>Phân loại dự án đầu tư</vt:lpstr>
      <vt:lpstr>Phân loại dự án đầu tư</vt:lpstr>
      <vt:lpstr>Phân loại dự án đầu tư</vt:lpstr>
      <vt:lpstr>Phân loại dự án đầu tư</vt:lpstr>
      <vt:lpstr>Phân loại dự án đầu tư</vt:lpstr>
      <vt:lpstr>Quản trị dự án đầu tư </vt:lpstr>
      <vt:lpstr>Mục tiêu của quản trị dự án</vt:lpstr>
      <vt:lpstr>Quản trị dự án</vt:lpstr>
      <vt:lpstr>Đối tượng và phương pháp nghiên cứu</vt:lpstr>
      <vt:lpstr>Đánh giá tính khả thi và hiệu quả của dự án đầu tư</vt:lpstr>
      <vt:lpstr>Phân tích độ an toàn và rủi ro về tài chính </vt:lpstr>
      <vt:lpstr>Đánh giá về hiệu quả Xã hội và môi trường</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Quản trị Dự án Đầu tư</dc:title>
  <dc:subject/>
  <dc:creator>Phan Thanh Tâm-PATC</dc:creator>
  <cp:keywords/>
  <dc:description>generated using python-pptx</dc:description>
  <cp:lastModifiedBy>Phan Thanh Tâm-PATC</cp:lastModifiedBy>
  <cp:revision>44</cp:revision>
  <dcterms:created xsi:type="dcterms:W3CDTF">2013-01-27T09:14:16Z</dcterms:created>
  <dcterms:modified xsi:type="dcterms:W3CDTF">2024-10-14T02:35:29Z</dcterms:modified>
  <cp:category/>
</cp:coreProperties>
</file>