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3" r:id="rId2"/>
  </p:sldMasterIdLst>
  <p:notesMasterIdLst>
    <p:notesMasterId r:id="rId32"/>
  </p:notesMasterIdLst>
  <p:sldIdLst>
    <p:sldId id="295" r:id="rId3"/>
    <p:sldId id="256" r:id="rId4"/>
    <p:sldId id="289" r:id="rId5"/>
    <p:sldId id="290" r:id="rId6"/>
    <p:sldId id="291" r:id="rId7"/>
    <p:sldId id="293" r:id="rId8"/>
    <p:sldId id="257" r:id="rId9"/>
    <p:sldId id="258" r:id="rId10"/>
    <p:sldId id="259" r:id="rId11"/>
    <p:sldId id="260" r:id="rId12"/>
    <p:sldId id="261" r:id="rId13"/>
    <p:sldId id="262" r:id="rId14"/>
    <p:sldId id="263" r:id="rId15"/>
    <p:sldId id="710" r:id="rId16"/>
    <p:sldId id="284" r:id="rId17"/>
    <p:sldId id="285" r:id="rId18"/>
    <p:sldId id="264" r:id="rId19"/>
    <p:sldId id="267" r:id="rId20"/>
    <p:sldId id="273" r:id="rId21"/>
    <p:sldId id="274" r:id="rId22"/>
    <p:sldId id="275" r:id="rId23"/>
    <p:sldId id="276" r:id="rId24"/>
    <p:sldId id="277" r:id="rId25"/>
    <p:sldId id="278" r:id="rId26"/>
    <p:sldId id="279" r:id="rId27"/>
    <p:sldId id="281" r:id="rId28"/>
    <p:sldId id="280" r:id="rId29"/>
    <p:sldId id="272" r:id="rId30"/>
    <p:sldId id="294" r:id="rId31"/>
  </p:sldIdLst>
  <p:sldSz cx="12192000" cy="6858000"/>
  <p:notesSz cx="6858000" cy="9144000"/>
  <p:custDataLst>
    <p:tags r:id="rId33"/>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E3421F"/>
    <a:srgbClr val="D01517"/>
    <a:srgbClr val="FCD99A"/>
    <a:srgbClr val="0000FF"/>
    <a:srgbClr val="2A6BB0"/>
    <a:srgbClr val="DF311D"/>
    <a:srgbClr val="EC6224"/>
    <a:srgbClr val="F4962C"/>
    <a:srgbClr val="FFBFBF"/>
    <a:srgbClr val="BFBFB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98" autoAdjust="0"/>
    <p:restoredTop sz="94660"/>
  </p:normalViewPr>
  <p:slideViewPr>
    <p:cSldViewPr snapToGrid="0">
      <p:cViewPr varScale="1">
        <p:scale>
          <a:sx n="65" d="100"/>
          <a:sy n="65" d="100"/>
        </p:scale>
        <p:origin x="62" y="413"/>
      </p:cViewPr>
      <p:guideLst/>
    </p:cSldViewPr>
  </p:slideViewPr>
  <p:notesTextViewPr>
    <p:cViewPr>
      <p:scale>
        <a:sx n="1" d="1"/>
        <a:sy n="1" d="1"/>
      </p:scale>
      <p:origin x="0" y="0"/>
    </p:cViewPr>
  </p:notesTextViewPr>
  <p:notesViewPr>
    <p:cSldViewPr snapToGrid="0">
      <p:cViewPr varScale="1">
        <p:scale>
          <a:sx n="63" d="100"/>
          <a:sy n="63" d="100"/>
        </p:scale>
        <p:origin x="3134" y="6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commentAuthors" Target="commentAuthor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gs" Target="tags/tag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en-AU"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006D5115-DA4E-47DA-89DA-3BF80E73175F}" type="datetimeFigureOut">
              <a:rPr lang="en-AU" smtClean="0"/>
              <a:pPr/>
              <a:t>2/10/2024</a:t>
            </a:fld>
            <a:endParaRPr lang="en-AU"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en-AU"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126578F-BF92-469B-AB04-39B4299007B3}" type="slidenum">
              <a:rPr lang="en-AU" smtClean="0"/>
              <a:pPr/>
              <a:t>‹#›</a:t>
            </a:fld>
            <a:endParaRPr lang="en-AU" dirty="0"/>
          </a:p>
        </p:txBody>
      </p:sp>
    </p:spTree>
    <p:extLst>
      <p:ext uri="{BB962C8B-B14F-4D97-AF65-F5344CB8AC3E}">
        <p14:creationId xmlns:p14="http://schemas.microsoft.com/office/powerpoint/2010/main" val="2573726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BCC14AA-5863-49E5-B85D-92B5118A4398}" type="slidenum">
              <a:rPr lang="en-US" smtClean="0"/>
              <a:t>23</a:t>
            </a:fld>
            <a:endParaRPr lang="en-US"/>
          </a:p>
        </p:txBody>
      </p:sp>
    </p:spTree>
    <p:extLst>
      <p:ext uri="{BB962C8B-B14F-4D97-AF65-F5344CB8AC3E}">
        <p14:creationId xmlns:p14="http://schemas.microsoft.com/office/powerpoint/2010/main" val="20158446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F435D-8EC8-4641-A048-CD680137E24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34D94C0A-0D76-44D6-9BEC-A74D7ABD9D7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Arial "/>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9131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6694A-8D46-4197-90B3-B95AE5AEBE76}"/>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0A0C0E0-767E-4766-BCA1-50A18560296C}"/>
              </a:ext>
            </a:extLst>
          </p:cNvPr>
          <p:cNvSpPr>
            <a:spLocks noGrp="1"/>
          </p:cNvSpPr>
          <p:nvPr>
            <p:ph idx="1"/>
          </p:nvPr>
        </p:nvSpPr>
        <p:spPr>
          <a:xfrm>
            <a:off x="838200" y="1825625"/>
            <a:ext cx="10515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3808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60A1E-1639-4DFE-91A4-7024B59AD535}"/>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79B6D634-A832-49FE-A155-41241E93ED8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latin typeface="Arial "/>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704416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34E6E-1177-4DE8-8985-4993FF97447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B55C23B-94D8-4823-9CAB-A1A2E3BAD619}"/>
              </a:ext>
            </a:extLst>
          </p:cNvPr>
          <p:cNvSpPr>
            <a:spLocks noGrp="1"/>
          </p:cNvSpPr>
          <p:nvPr>
            <p:ph sz="half" idx="1"/>
          </p:nvPr>
        </p:nvSpPr>
        <p:spPr>
          <a:xfrm>
            <a:off x="838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234C09F4-D477-43D0-A2FD-B2D587795852}"/>
              </a:ext>
            </a:extLst>
          </p:cNvPr>
          <p:cNvSpPr>
            <a:spLocks noGrp="1"/>
          </p:cNvSpPr>
          <p:nvPr>
            <p:ph sz="half" idx="2"/>
          </p:nvPr>
        </p:nvSpPr>
        <p:spPr>
          <a:xfrm>
            <a:off x="6172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69386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4DEAD-70C7-40CA-A98F-0C57DF28BDDF}"/>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1CC3B521-D272-4605-AA27-6E258E4C1245}"/>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atin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6D231607-19AF-4C91-845A-55D2A8E6A657}"/>
              </a:ext>
            </a:extLst>
          </p:cNvPr>
          <p:cNvSpPr>
            <a:spLocks noGrp="1"/>
          </p:cNvSpPr>
          <p:nvPr>
            <p:ph sz="half" idx="2"/>
          </p:nvPr>
        </p:nvSpPr>
        <p:spPr>
          <a:xfrm>
            <a:off x="839788" y="2505075"/>
            <a:ext cx="5157787"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99A50C37-17F5-4047-9DFC-C6DD1F3944D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atin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5ECEDAB-E826-4F8C-8493-F53B10DB76D9}"/>
              </a:ext>
            </a:extLst>
          </p:cNvPr>
          <p:cNvSpPr>
            <a:spLocks noGrp="1"/>
          </p:cNvSpPr>
          <p:nvPr>
            <p:ph sz="quarter" idx="4"/>
          </p:nvPr>
        </p:nvSpPr>
        <p:spPr>
          <a:xfrm>
            <a:off x="6172200" y="2505075"/>
            <a:ext cx="5183188"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15597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58946-27B0-42EC-B29A-F109A3B972E5}"/>
              </a:ext>
            </a:extLst>
          </p:cNvPr>
          <p:cNvSpPr>
            <a:spLocks noGrp="1"/>
          </p:cNvSpPr>
          <p:nvPr>
            <p:ph type="title"/>
          </p:nvPr>
        </p:nvSpPr>
        <p:spPr>
          <a:xfrm>
            <a:off x="838200" y="365125"/>
            <a:ext cx="10515600" cy="1325563"/>
          </a:xfrm>
          <a:prstGeom prst="rect">
            <a:avLst/>
          </a:prstGeom>
        </p:spPr>
        <p:txBody>
          <a:bodyPr/>
          <a:lstStyle/>
          <a:p>
            <a:r>
              <a:rPr lang="en-US" dirty="0"/>
              <a:t>Click to edit Master title style</a:t>
            </a:r>
          </a:p>
        </p:txBody>
      </p:sp>
    </p:spTree>
    <p:extLst>
      <p:ext uri="{BB962C8B-B14F-4D97-AF65-F5344CB8AC3E}">
        <p14:creationId xmlns:p14="http://schemas.microsoft.com/office/powerpoint/2010/main" val="1809802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0684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53EC4-A507-45D6-88AC-7919E0BF2293}"/>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7C09557-9665-4348-9A23-251377049367}"/>
              </a:ext>
            </a:extLst>
          </p:cNvPr>
          <p:cNvSpPr>
            <a:spLocks noGrp="1"/>
          </p:cNvSpPr>
          <p:nvPr>
            <p:ph idx="1"/>
          </p:nvPr>
        </p:nvSpPr>
        <p:spPr>
          <a:xfrm>
            <a:off x="5183188" y="987425"/>
            <a:ext cx="6172200" cy="4873625"/>
          </a:xfrm>
          <a:prstGeom prst="rect">
            <a:avLst/>
          </a:prstGeom>
        </p:spPr>
        <p:txBody>
          <a:bodyPr/>
          <a:lstStyle>
            <a:lvl1pPr>
              <a:defRPr sz="3200">
                <a:latin typeface="Arial "/>
              </a:defRPr>
            </a:lvl1pPr>
            <a:lvl2pPr>
              <a:defRPr sz="2800">
                <a:latin typeface="Arial "/>
              </a:defRPr>
            </a:lvl2pPr>
            <a:lvl3pPr>
              <a:defRPr sz="2400">
                <a:latin typeface="Arial "/>
              </a:defRPr>
            </a:lvl3pPr>
            <a:lvl4pPr>
              <a:defRPr sz="2000">
                <a:latin typeface="Arial "/>
              </a:defRPr>
            </a:lvl4pPr>
            <a:lvl5pPr>
              <a:defRPr sz="2000">
                <a:latin typeface="Arial "/>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09D37A9D-306A-4824-8748-8B0D6646DCDD}"/>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7405253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D8F7C-B11A-4CA7-B2E5-E02F18C71E8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12E3762A-300D-48C1-97FA-A58E19BAC27E}"/>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100683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C41B3-D166-4365-9B77-BEA293EE9B2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0A5C763-B757-4A80-AD53-B17336D772F9}"/>
              </a:ext>
            </a:extLst>
          </p:cNvPr>
          <p:cNvSpPr>
            <a:spLocks noGrp="1"/>
          </p:cNvSpPr>
          <p:nvPr>
            <p:ph type="body" orient="vert" idx="1"/>
          </p:nvPr>
        </p:nvSpPr>
        <p:spPr>
          <a:xfrm>
            <a:off x="838200" y="1825625"/>
            <a:ext cx="10515600" cy="43513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6642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18A5A3-DFFD-45BA-9A57-D5DAB0966A10}"/>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46A3C6-D97B-4C9A-A71B-1DAE87F0154A}"/>
              </a:ext>
            </a:extLst>
          </p:cNvPr>
          <p:cNvSpPr>
            <a:spLocks noGrp="1"/>
          </p:cNvSpPr>
          <p:nvPr>
            <p:ph type="body" orient="vert" idx="1"/>
          </p:nvPr>
        </p:nvSpPr>
        <p:spPr>
          <a:xfrm>
            <a:off x="838200" y="365125"/>
            <a:ext cx="7734300" cy="58118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76071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 3 columns" userDrawn="1">
  <p:cSld name="Title + 3 columns">
    <p:spTree>
      <p:nvGrpSpPr>
        <p:cNvPr id="1" name="Shape 50"/>
        <p:cNvGrpSpPr/>
        <p:nvPr/>
      </p:nvGrpSpPr>
      <p:grpSpPr>
        <a:xfrm>
          <a:off x="0" y="0"/>
          <a:ext cx="0" cy="0"/>
          <a:chOff x="0" y="0"/>
          <a:chExt cx="0" cy="0"/>
        </a:xfrm>
      </p:grpSpPr>
      <p:sp>
        <p:nvSpPr>
          <p:cNvPr id="53" name="Google Shape;53;p8"/>
          <p:cNvSpPr/>
          <p:nvPr userDrawn="1"/>
        </p:nvSpPr>
        <p:spPr>
          <a:xfrm>
            <a:off x="2485680" y="3357"/>
            <a:ext cx="9706320" cy="911043"/>
          </a:xfrm>
          <a:prstGeom prst="rect">
            <a:avLst/>
          </a:prstGeom>
          <a:solidFill>
            <a:srgbClr val="E3421F"/>
          </a:solidFill>
          <a:ln>
            <a:noFill/>
          </a:ln>
          <a:effectLst>
            <a:outerShdw blurRad="214313" dist="47625" dir="5400000" algn="bl" rotWithShape="0">
              <a:srgbClr val="000000">
                <a:alpha val="20000"/>
              </a:srgb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4" name="Google Shape;54;p8"/>
          <p:cNvSpPr txBox="1">
            <a:spLocks noGrp="1"/>
          </p:cNvSpPr>
          <p:nvPr>
            <p:ph type="title" hasCustomPrompt="1"/>
          </p:nvPr>
        </p:nvSpPr>
        <p:spPr>
          <a:xfrm>
            <a:off x="2485680" y="0"/>
            <a:ext cx="9706320" cy="914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400" b="1">
                <a:solidFill>
                  <a:srgbClr val="002060"/>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dirty="0"/>
              <a:t>TIÊU ĐỀ CỦA SLIDE</a:t>
            </a:r>
          </a:p>
        </p:txBody>
      </p:sp>
      <p:sp>
        <p:nvSpPr>
          <p:cNvPr id="55" name="Google Shape;55;p8"/>
          <p:cNvSpPr txBox="1">
            <a:spLocks noGrp="1"/>
          </p:cNvSpPr>
          <p:nvPr>
            <p:ph type="body" idx="1"/>
          </p:nvPr>
        </p:nvSpPr>
        <p:spPr>
          <a:xfrm>
            <a:off x="678153" y="1579633"/>
            <a:ext cx="3090000" cy="4499600"/>
          </a:xfrm>
          <a:prstGeom prst="rect">
            <a:avLst/>
          </a:prstGeom>
        </p:spPr>
        <p:txBody>
          <a:bodyPr spcFirstLastPara="1" wrap="square" lIns="91425" tIns="91425" rIns="91425" bIns="91425" anchor="t" anchorCtr="0">
            <a:noAutofit/>
          </a:bodyPr>
          <a:lstStyle>
            <a:lvl1pPr marL="609585" lvl="0" indent="-457189" rtl="0">
              <a:spcBef>
                <a:spcPts val="800"/>
              </a:spcBef>
              <a:spcAft>
                <a:spcPts val="0"/>
              </a:spcAft>
              <a:buSzPts val="1800"/>
              <a:buChar char="▪"/>
              <a:defRPr sz="2400"/>
            </a:lvl1pPr>
            <a:lvl2pPr marL="1219170" lvl="1" indent="-457189" rtl="0">
              <a:spcBef>
                <a:spcPts val="0"/>
              </a:spcBef>
              <a:spcAft>
                <a:spcPts val="0"/>
              </a:spcAft>
              <a:buSzPts val="1800"/>
              <a:buChar char="▫"/>
              <a:defRPr sz="2400"/>
            </a:lvl2pPr>
            <a:lvl3pPr marL="1828754" lvl="2" indent="-457189" rtl="0">
              <a:spcBef>
                <a:spcPts val="0"/>
              </a:spcBef>
              <a:spcAft>
                <a:spcPts val="0"/>
              </a:spcAft>
              <a:buSzPts val="1800"/>
              <a:buChar char="▫"/>
              <a:defRPr sz="2400"/>
            </a:lvl3pPr>
            <a:lvl4pPr marL="2438339" lvl="3" indent="-457189" rtl="0">
              <a:spcBef>
                <a:spcPts val="0"/>
              </a:spcBef>
              <a:spcAft>
                <a:spcPts val="0"/>
              </a:spcAft>
              <a:buSzPts val="1800"/>
              <a:buChar char="▫"/>
              <a:defRPr sz="2400"/>
            </a:lvl4pPr>
            <a:lvl5pPr marL="3047924" lvl="4" indent="-457189" rtl="0">
              <a:spcBef>
                <a:spcPts val="0"/>
              </a:spcBef>
              <a:spcAft>
                <a:spcPts val="0"/>
              </a:spcAft>
              <a:buSzPts val="1800"/>
              <a:buChar char="○"/>
              <a:defRPr sz="2400"/>
            </a:lvl5pPr>
            <a:lvl6pPr marL="3657509" lvl="5" indent="-457189" rtl="0">
              <a:spcBef>
                <a:spcPts val="0"/>
              </a:spcBef>
              <a:spcAft>
                <a:spcPts val="0"/>
              </a:spcAft>
              <a:buSzPts val="1800"/>
              <a:buChar char="■"/>
              <a:defRPr sz="2400"/>
            </a:lvl6pPr>
            <a:lvl7pPr marL="4267093" lvl="6" indent="-457189" rtl="0">
              <a:spcBef>
                <a:spcPts val="0"/>
              </a:spcBef>
              <a:spcAft>
                <a:spcPts val="0"/>
              </a:spcAft>
              <a:buSzPts val="1800"/>
              <a:buChar char="●"/>
              <a:defRPr sz="2400"/>
            </a:lvl7pPr>
            <a:lvl8pPr marL="4876678" lvl="7" indent="-457189" rtl="0">
              <a:spcBef>
                <a:spcPts val="0"/>
              </a:spcBef>
              <a:spcAft>
                <a:spcPts val="0"/>
              </a:spcAft>
              <a:buSzPts val="1800"/>
              <a:buChar char="○"/>
              <a:defRPr sz="2400"/>
            </a:lvl8pPr>
            <a:lvl9pPr marL="5486263" lvl="8" indent="-457189" rtl="0">
              <a:spcBef>
                <a:spcPts val="0"/>
              </a:spcBef>
              <a:spcAft>
                <a:spcPts val="0"/>
              </a:spcAft>
              <a:buSzPts val="1800"/>
              <a:buChar char="■"/>
              <a:defRPr sz="2400"/>
            </a:lvl9pPr>
          </a:lstStyle>
          <a:p>
            <a:endParaRPr/>
          </a:p>
        </p:txBody>
      </p:sp>
      <p:sp>
        <p:nvSpPr>
          <p:cNvPr id="56" name="Google Shape;56;p8"/>
          <p:cNvSpPr txBox="1">
            <a:spLocks noGrp="1"/>
          </p:cNvSpPr>
          <p:nvPr>
            <p:ph type="body" idx="2"/>
          </p:nvPr>
        </p:nvSpPr>
        <p:spPr>
          <a:xfrm>
            <a:off x="3997740" y="1569473"/>
            <a:ext cx="3090000" cy="4499600"/>
          </a:xfrm>
          <a:prstGeom prst="rect">
            <a:avLst/>
          </a:prstGeom>
        </p:spPr>
        <p:txBody>
          <a:bodyPr spcFirstLastPara="1" wrap="square" lIns="91425" tIns="91425" rIns="91425" bIns="91425" anchor="t" anchorCtr="0">
            <a:noAutofit/>
          </a:bodyPr>
          <a:lstStyle>
            <a:lvl1pPr marL="609585" lvl="0" indent="-457189" rtl="0">
              <a:spcBef>
                <a:spcPts val="800"/>
              </a:spcBef>
              <a:spcAft>
                <a:spcPts val="0"/>
              </a:spcAft>
              <a:buSzPts val="1800"/>
              <a:buChar char="▪"/>
              <a:defRPr sz="2400"/>
            </a:lvl1pPr>
            <a:lvl2pPr marL="1219170" lvl="1" indent="-457189" rtl="0">
              <a:spcBef>
                <a:spcPts val="0"/>
              </a:spcBef>
              <a:spcAft>
                <a:spcPts val="0"/>
              </a:spcAft>
              <a:buSzPts val="1800"/>
              <a:buChar char="▫"/>
              <a:defRPr sz="2400"/>
            </a:lvl2pPr>
            <a:lvl3pPr marL="1828754" lvl="2" indent="-457189" rtl="0">
              <a:spcBef>
                <a:spcPts val="0"/>
              </a:spcBef>
              <a:spcAft>
                <a:spcPts val="0"/>
              </a:spcAft>
              <a:buSzPts val="1800"/>
              <a:buChar char="▫"/>
              <a:defRPr sz="2400"/>
            </a:lvl3pPr>
            <a:lvl4pPr marL="2438339" lvl="3" indent="-457189" rtl="0">
              <a:spcBef>
                <a:spcPts val="0"/>
              </a:spcBef>
              <a:spcAft>
                <a:spcPts val="0"/>
              </a:spcAft>
              <a:buSzPts val="1800"/>
              <a:buChar char="▫"/>
              <a:defRPr sz="2400"/>
            </a:lvl4pPr>
            <a:lvl5pPr marL="3047924" lvl="4" indent="-457189" rtl="0">
              <a:spcBef>
                <a:spcPts val="0"/>
              </a:spcBef>
              <a:spcAft>
                <a:spcPts val="0"/>
              </a:spcAft>
              <a:buSzPts val="1800"/>
              <a:buChar char="○"/>
              <a:defRPr sz="2400"/>
            </a:lvl5pPr>
            <a:lvl6pPr marL="3657509" lvl="5" indent="-457189" rtl="0">
              <a:spcBef>
                <a:spcPts val="0"/>
              </a:spcBef>
              <a:spcAft>
                <a:spcPts val="0"/>
              </a:spcAft>
              <a:buSzPts val="1800"/>
              <a:buChar char="■"/>
              <a:defRPr sz="2400"/>
            </a:lvl6pPr>
            <a:lvl7pPr marL="4267093" lvl="6" indent="-457189" rtl="0">
              <a:spcBef>
                <a:spcPts val="0"/>
              </a:spcBef>
              <a:spcAft>
                <a:spcPts val="0"/>
              </a:spcAft>
              <a:buSzPts val="1800"/>
              <a:buChar char="●"/>
              <a:defRPr sz="2400"/>
            </a:lvl7pPr>
            <a:lvl8pPr marL="4876678" lvl="7" indent="-457189" rtl="0">
              <a:spcBef>
                <a:spcPts val="0"/>
              </a:spcBef>
              <a:spcAft>
                <a:spcPts val="0"/>
              </a:spcAft>
              <a:buSzPts val="1800"/>
              <a:buChar char="○"/>
              <a:defRPr sz="2400"/>
            </a:lvl8pPr>
            <a:lvl9pPr marL="5486263" lvl="8" indent="-457189" rtl="0">
              <a:spcBef>
                <a:spcPts val="0"/>
              </a:spcBef>
              <a:spcAft>
                <a:spcPts val="0"/>
              </a:spcAft>
              <a:buSzPts val="1800"/>
              <a:buChar char="■"/>
              <a:defRPr sz="2400"/>
            </a:lvl9pPr>
          </a:lstStyle>
          <a:p>
            <a:endParaRPr/>
          </a:p>
        </p:txBody>
      </p:sp>
      <p:sp>
        <p:nvSpPr>
          <p:cNvPr id="57" name="Google Shape;57;p8"/>
          <p:cNvSpPr txBox="1">
            <a:spLocks noGrp="1"/>
          </p:cNvSpPr>
          <p:nvPr>
            <p:ph type="body" idx="3"/>
          </p:nvPr>
        </p:nvSpPr>
        <p:spPr>
          <a:xfrm>
            <a:off x="7398605" y="1559313"/>
            <a:ext cx="3090000" cy="4499600"/>
          </a:xfrm>
          <a:prstGeom prst="rect">
            <a:avLst/>
          </a:prstGeom>
        </p:spPr>
        <p:txBody>
          <a:bodyPr spcFirstLastPara="1" wrap="square" lIns="91425" tIns="91425" rIns="91425" bIns="91425" anchor="t" anchorCtr="0">
            <a:noAutofit/>
          </a:bodyPr>
          <a:lstStyle>
            <a:lvl1pPr marL="609585" lvl="0" indent="-457189" rtl="0">
              <a:spcBef>
                <a:spcPts val="800"/>
              </a:spcBef>
              <a:spcAft>
                <a:spcPts val="0"/>
              </a:spcAft>
              <a:buSzPts val="1800"/>
              <a:buChar char="▪"/>
              <a:defRPr sz="2400"/>
            </a:lvl1pPr>
            <a:lvl2pPr marL="1219170" lvl="1" indent="-457189" rtl="0">
              <a:spcBef>
                <a:spcPts val="0"/>
              </a:spcBef>
              <a:spcAft>
                <a:spcPts val="0"/>
              </a:spcAft>
              <a:buSzPts val="1800"/>
              <a:buChar char="▫"/>
              <a:defRPr sz="2400"/>
            </a:lvl2pPr>
            <a:lvl3pPr marL="1828754" lvl="2" indent="-457189" rtl="0">
              <a:spcBef>
                <a:spcPts val="0"/>
              </a:spcBef>
              <a:spcAft>
                <a:spcPts val="0"/>
              </a:spcAft>
              <a:buSzPts val="1800"/>
              <a:buChar char="▫"/>
              <a:defRPr sz="2400"/>
            </a:lvl3pPr>
            <a:lvl4pPr marL="2438339" lvl="3" indent="-457189" rtl="0">
              <a:spcBef>
                <a:spcPts val="0"/>
              </a:spcBef>
              <a:spcAft>
                <a:spcPts val="0"/>
              </a:spcAft>
              <a:buSzPts val="1800"/>
              <a:buChar char="▫"/>
              <a:defRPr sz="2400"/>
            </a:lvl4pPr>
            <a:lvl5pPr marL="3047924" lvl="4" indent="-457189" rtl="0">
              <a:spcBef>
                <a:spcPts val="0"/>
              </a:spcBef>
              <a:spcAft>
                <a:spcPts val="0"/>
              </a:spcAft>
              <a:buSzPts val="1800"/>
              <a:buChar char="○"/>
              <a:defRPr sz="2400"/>
            </a:lvl5pPr>
            <a:lvl6pPr marL="3657509" lvl="5" indent="-457189" rtl="0">
              <a:spcBef>
                <a:spcPts val="0"/>
              </a:spcBef>
              <a:spcAft>
                <a:spcPts val="0"/>
              </a:spcAft>
              <a:buSzPts val="1800"/>
              <a:buChar char="■"/>
              <a:defRPr sz="2400"/>
            </a:lvl6pPr>
            <a:lvl7pPr marL="4267093" lvl="6" indent="-457189" rtl="0">
              <a:spcBef>
                <a:spcPts val="0"/>
              </a:spcBef>
              <a:spcAft>
                <a:spcPts val="0"/>
              </a:spcAft>
              <a:buSzPts val="1800"/>
              <a:buChar char="●"/>
              <a:defRPr sz="2400"/>
            </a:lvl7pPr>
            <a:lvl8pPr marL="4876678" lvl="7" indent="-457189" rtl="0">
              <a:spcBef>
                <a:spcPts val="0"/>
              </a:spcBef>
              <a:spcAft>
                <a:spcPts val="0"/>
              </a:spcAft>
              <a:buSzPts val="1800"/>
              <a:buChar char="○"/>
              <a:defRPr sz="2400"/>
            </a:lvl8pPr>
            <a:lvl9pPr marL="5486263" lvl="8" indent="-457189" rtl="0">
              <a:spcBef>
                <a:spcPts val="0"/>
              </a:spcBef>
              <a:spcAft>
                <a:spcPts val="0"/>
              </a:spcAft>
              <a:buSzPts val="1800"/>
              <a:buChar char="■"/>
              <a:defRPr sz="2400"/>
            </a:lvl9pPr>
          </a:lstStyle>
          <a:p>
            <a:endParaRPr/>
          </a:p>
        </p:txBody>
      </p:sp>
    </p:spTree>
    <p:extLst>
      <p:ext uri="{BB962C8B-B14F-4D97-AF65-F5344CB8AC3E}">
        <p14:creationId xmlns:p14="http://schemas.microsoft.com/office/powerpoint/2010/main" val="42612787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ver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6844226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End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2463048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792388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83C5A0A-A4C0-4EDE-A86B-13CC70530E63}"/>
              </a:ext>
            </a:extLst>
          </p:cNvPr>
          <p:cNvSpPr>
            <a:spLocks noGrp="1"/>
          </p:cNvSpPr>
          <p:nvPr>
            <p:ph type="dt" sz="half" idx="2"/>
          </p:nvPr>
        </p:nvSpPr>
        <p:spPr>
          <a:xfrm>
            <a:off x="838200" y="6397912"/>
            <a:ext cx="27432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fld id="{0B863463-0F07-4004-8B4A-EB943E4ACDE2}" type="datetimeFigureOut">
              <a:rPr lang="en-US" smtClean="0"/>
              <a:pPr/>
              <a:t>10/02/2024</a:t>
            </a:fld>
            <a:endParaRPr lang="en-US" dirty="0"/>
          </a:p>
        </p:txBody>
      </p:sp>
      <p:sp>
        <p:nvSpPr>
          <p:cNvPr id="5" name="Footer Placeholder 4">
            <a:extLst>
              <a:ext uri="{FF2B5EF4-FFF2-40B4-BE49-F238E27FC236}">
                <a16:creationId xmlns:a16="http://schemas.microsoft.com/office/drawing/2014/main" id="{5F797C27-86EA-4A9B-B3C0-3AB6E09252DD}"/>
              </a:ext>
            </a:extLst>
          </p:cNvPr>
          <p:cNvSpPr>
            <a:spLocks noGrp="1"/>
          </p:cNvSpPr>
          <p:nvPr>
            <p:ph type="ftr" sz="quarter" idx="3"/>
          </p:nvPr>
        </p:nvSpPr>
        <p:spPr>
          <a:xfrm>
            <a:off x="4038600" y="6397912"/>
            <a:ext cx="4114800" cy="365125"/>
          </a:xfrm>
          <a:prstGeom prst="rect">
            <a:avLst/>
          </a:prstGeom>
        </p:spPr>
        <p:txBody>
          <a:bodyPr vert="horz" lIns="91440" tIns="45720" rIns="91440" bIns="45720" rtlCol="0" anchor="ctr"/>
          <a:lstStyle>
            <a:lvl1pPr algn="ctr">
              <a:defRPr sz="1200" b="0" i="0" u="none">
                <a:solidFill>
                  <a:schemeClr val="tx1">
                    <a:tint val="75000"/>
                  </a:schemeClr>
                </a:solidFill>
                <a:latin typeface="Arial" panose="020B0604020202020204" pitchFamily="34" charset="0"/>
              </a:defRPr>
            </a:lvl1pPr>
          </a:lstStyle>
          <a:p>
            <a:endParaRPr lang="en-US" dirty="0"/>
          </a:p>
        </p:txBody>
      </p:sp>
      <p:sp>
        <p:nvSpPr>
          <p:cNvPr id="6" name="Slide Number Placeholder 5">
            <a:extLst>
              <a:ext uri="{FF2B5EF4-FFF2-40B4-BE49-F238E27FC236}">
                <a16:creationId xmlns:a16="http://schemas.microsoft.com/office/drawing/2014/main" id="{2437AFC0-9654-4E99-BB0B-D9F0D0EFDC33}"/>
              </a:ext>
            </a:extLst>
          </p:cNvPr>
          <p:cNvSpPr>
            <a:spLocks noGrp="1"/>
          </p:cNvSpPr>
          <p:nvPr>
            <p:ph type="sldNum" sz="quarter" idx="4"/>
          </p:nvPr>
        </p:nvSpPr>
        <p:spPr>
          <a:xfrm>
            <a:off x="8610600" y="6397912"/>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panose="020B0604020202020204" pitchFamily="34" charset="0"/>
              </a:defRPr>
            </a:lvl1pPr>
          </a:lstStyle>
          <a:p>
            <a:fld id="{37994CE8-4F3C-4147-BF68-D0950B9DCAEE}" type="slidenum">
              <a:rPr lang="en-US" smtClean="0"/>
              <a:pPr/>
              <a:t>‹#›</a:t>
            </a:fld>
            <a:endParaRPr lang="en-US" dirty="0"/>
          </a:p>
        </p:txBody>
      </p:sp>
      <p:sp>
        <p:nvSpPr>
          <p:cNvPr id="3" name="AutoShape 4" descr="Logo UEF">
            <a:extLst>
              <a:ext uri="{FF2B5EF4-FFF2-40B4-BE49-F238E27FC236}">
                <a16:creationId xmlns:a16="http://schemas.microsoft.com/office/drawing/2014/main" id="{FC7A0AB5-A05C-CE5F-D457-381F45CE7874}"/>
              </a:ext>
            </a:extLst>
          </p:cNvPr>
          <p:cNvSpPr>
            <a:spLocks noChangeAspect="1" noChangeArrowheads="1"/>
          </p:cNvSpPr>
          <p:nvPr userDrawn="1"/>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latin typeface="Arial" panose="020B0604020202020204" pitchFamily="34" charset="0"/>
            </a:endParaRPr>
          </a:p>
        </p:txBody>
      </p:sp>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7" name="Picture 6" descr="GIỚI THIỆU CHUNG">
            <a:extLst>
              <a:ext uri="{FF2B5EF4-FFF2-40B4-BE49-F238E27FC236}">
                <a16:creationId xmlns:a16="http://schemas.microsoft.com/office/drawing/2014/main" id="{ED1D96AC-37B6-B2B6-055D-DAB58C1935DE}"/>
              </a:ext>
            </a:extLst>
          </p:cNvPr>
          <p:cNvPicPr>
            <a:picLocks noChangeAspect="1" noChangeArrowheads="1"/>
          </p:cNvPicPr>
          <p:nvPr userDrawn="1"/>
        </p:nvPicPr>
        <p:blipFill>
          <a:blip r:embed="rId14" cstate="hqprint">
            <a:extLst>
              <a:ext uri="{BEBA8EAE-BF5A-486C-A8C5-ECC9F3942E4B}">
                <a14:imgProps xmlns:a14="http://schemas.microsoft.com/office/drawing/2010/main">
                  <a14:imgLayer r:embed="rId15">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0" y="0"/>
            <a:ext cx="2156960" cy="80473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D08EA363-DAC3-228E-422E-E0286F7AD4D5}"/>
              </a:ext>
            </a:extLst>
          </p:cNvPr>
          <p:cNvSpPr/>
          <p:nvPr userDrawn="1"/>
        </p:nvSpPr>
        <p:spPr>
          <a:xfrm>
            <a:off x="0" y="6347401"/>
            <a:ext cx="12192000" cy="415636"/>
          </a:xfrm>
          <a:prstGeom prst="rect">
            <a:avLst/>
          </a:prstGeom>
          <a:gradFill flip="none" rotWithShape="1">
            <a:gsLst>
              <a:gs pos="0">
                <a:srgbClr val="EC6224"/>
              </a:gs>
              <a:gs pos="50000">
                <a:srgbClr val="DF311D"/>
              </a:gs>
              <a:gs pos="100000">
                <a:srgbClr val="C00000"/>
              </a:gs>
            </a:gsLst>
            <a:lin ang="0" scaled="1"/>
            <a:tileRect/>
          </a:gradFill>
          <a:ln w="19050">
            <a:solidFill>
              <a:schemeClr val="bg1"/>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Box 9">
            <a:extLst>
              <a:ext uri="{FF2B5EF4-FFF2-40B4-BE49-F238E27FC236}">
                <a16:creationId xmlns:a16="http://schemas.microsoft.com/office/drawing/2014/main" id="{9167CD67-CA01-913B-2112-57E4018AB225}"/>
              </a:ext>
            </a:extLst>
          </p:cNvPr>
          <p:cNvSpPr txBox="1"/>
          <p:nvPr userDrawn="1"/>
        </p:nvSpPr>
        <p:spPr>
          <a:xfrm>
            <a:off x="111789" y="6387476"/>
            <a:ext cx="3151247" cy="369332"/>
          </a:xfrm>
          <a:prstGeom prst="rect">
            <a:avLst/>
          </a:prstGeom>
          <a:noFill/>
        </p:spPr>
        <p:txBody>
          <a:bodyPr wrap="none" rtlCol="0">
            <a:spAutoFit/>
          </a:bodyPr>
          <a:lstStyle/>
          <a:p>
            <a:r>
              <a:rPr lang="en-US" sz="1800" b="1" dirty="0">
                <a:solidFill>
                  <a:schemeClr val="bg1"/>
                </a:solidFill>
                <a:latin typeface="Arial" panose="020B0604020202020204" pitchFamily="34" charset="0"/>
                <a:cs typeface="Arial" panose="020B0604020202020204" pitchFamily="34" charset="0"/>
              </a:rPr>
              <a:t>KHOA LÝ LUẬN CHÍNH TRỊ</a:t>
            </a:r>
          </a:p>
        </p:txBody>
      </p:sp>
      <p:sp>
        <p:nvSpPr>
          <p:cNvPr id="9" name="TextBox 8">
            <a:extLst>
              <a:ext uri="{FF2B5EF4-FFF2-40B4-BE49-F238E27FC236}">
                <a16:creationId xmlns:a16="http://schemas.microsoft.com/office/drawing/2014/main" id="{6E2B2431-4D67-DE00-8686-99246632DEB9}"/>
              </a:ext>
            </a:extLst>
          </p:cNvPr>
          <p:cNvSpPr txBox="1"/>
          <p:nvPr userDrawn="1"/>
        </p:nvSpPr>
        <p:spPr>
          <a:xfrm>
            <a:off x="6303818" y="6387476"/>
            <a:ext cx="5902033" cy="369332"/>
          </a:xfrm>
          <a:prstGeom prst="rect">
            <a:avLst/>
          </a:prstGeom>
          <a:noFill/>
        </p:spPr>
        <p:txBody>
          <a:bodyPr wrap="square">
            <a:spAutoFit/>
          </a:bodyPr>
          <a:lstStyle/>
          <a:p>
            <a:pPr algn="r"/>
            <a:r>
              <a:rPr lang="en-US" sz="1800" b="1" dirty="0">
                <a:solidFill>
                  <a:srgbClr val="FFC000"/>
                </a:solidFill>
                <a:latin typeface="Arial" panose="020B0604020202020204" pitchFamily="34" charset="0"/>
                <a:cs typeface="Arial" panose="020B0604020202020204" pitchFamily="34" charset="0"/>
              </a:rPr>
              <a:t>BỘ MÔN GDCT	</a:t>
            </a:r>
          </a:p>
        </p:txBody>
      </p:sp>
    </p:spTree>
    <p:extLst>
      <p:ext uri="{BB962C8B-B14F-4D97-AF65-F5344CB8AC3E}">
        <p14:creationId xmlns:p14="http://schemas.microsoft.com/office/powerpoint/2010/main" val="1947209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Lst>
  <p:txStyles>
    <p:title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9275844"/>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Arial Unicode MS" panose="020B0604020202020204" pitchFamily="34" charset="-128"/>
        </a:defRPr>
      </a:lvl1pPr>
      <a:lvl2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2pPr>
      <a:lvl3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3pPr>
      <a:lvl4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4pPr>
      <a:lvl5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5pPr>
      <a:lvl6pPr marL="4572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6pPr>
      <a:lvl7pPr marL="9144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7pPr>
      <a:lvl8pPr marL="13716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8pPr>
      <a:lvl9pPr marL="18288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Arial Unicode MS" panose="020B0604020202020204" pitchFamily="34" charset="-128"/>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Arial Unicode MS" panose="020B0604020202020204" pitchFamily="34" charset="-128"/>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Arial Unicode MS" panose="020B0604020202020204" pitchFamily="34" charset="-128"/>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Arial Unicode MS" panose="020B0604020202020204" pitchFamily="34" charset="-128"/>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Arial Unicode MS" panose="020B0604020202020204" pitchFamily="34" charset="-12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2.xml"/><Relationship Id="rId5" Type="http://schemas.openxmlformats.org/officeDocument/2006/relationships/image" Target="../media/image14.jpeg"/><Relationship Id="rId4" Type="http://schemas.openxmlformats.org/officeDocument/2006/relationships/image" Target="../media/image13.jpeg"/></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file:///G:\Phim%20TU%20LIEU\THANH%20TUU%20SAU%20NAM%201986.MPG" TargetMode="Externa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40D84F-861B-FF9E-36C3-A56761215FF6}"/>
              </a:ext>
            </a:extLst>
          </p:cNvPr>
          <p:cNvSpPr>
            <a:spLocks noGrp="1"/>
          </p:cNvSpPr>
          <p:nvPr>
            <p:ph type="title"/>
          </p:nvPr>
        </p:nvSpPr>
        <p:spPr>
          <a:xfrm>
            <a:off x="668482" y="2054519"/>
            <a:ext cx="11187545" cy="2748962"/>
          </a:xfrm>
        </p:spPr>
        <p:txBody>
          <a:bodyPr>
            <a:noAutofit/>
          </a:bodyPr>
          <a:lstStyle/>
          <a:p>
            <a:pPr indent="457200" algn="ctr">
              <a:lnSpc>
                <a:spcPct val="150000"/>
              </a:lnSpc>
            </a:pPr>
            <a:r>
              <a:rPr lang="nl-NL" sz="4100" b="1" dirty="0">
                <a:solidFill>
                  <a:srgbClr val="FF0000"/>
                </a:solidFill>
                <a:latin typeface="Arial" panose="020B0604020202020204" pitchFamily="34" charset="0"/>
                <a:ea typeface="Times New Roman" panose="02020603050405020304" pitchFamily="18" charset="0"/>
                <a:cs typeface="Arial" panose="020B0604020202020204" pitchFamily="34" charset="0"/>
              </a:rPr>
              <a:t>NHỮNG THÀNH TỰU CỦA CÁCH MẠNG VIỆT NAM DƯỚI SỰ LÃNH ĐẠO CỦA ĐẢNG</a:t>
            </a:r>
            <a:endParaRPr lang="en-US" sz="4100" dirty="0"/>
          </a:p>
        </p:txBody>
      </p:sp>
      <p:sp>
        <p:nvSpPr>
          <p:cNvPr id="7" name="TextBox 6">
            <a:extLst>
              <a:ext uri="{FF2B5EF4-FFF2-40B4-BE49-F238E27FC236}">
                <a16:creationId xmlns:a16="http://schemas.microsoft.com/office/drawing/2014/main" id="{764F9B88-6A53-2CCB-1F27-50BB48F1758D}"/>
              </a:ext>
            </a:extLst>
          </p:cNvPr>
          <p:cNvSpPr txBox="1"/>
          <p:nvPr/>
        </p:nvSpPr>
        <p:spPr>
          <a:xfrm>
            <a:off x="2932900" y="848563"/>
            <a:ext cx="6096000" cy="707886"/>
          </a:xfrm>
          <a:prstGeom prst="rect">
            <a:avLst/>
          </a:prstGeom>
          <a:noFill/>
        </p:spPr>
        <p:txBody>
          <a:bodyPr wrap="square">
            <a:spAutoFit/>
          </a:bodyPr>
          <a:lstStyle/>
          <a:p>
            <a:pPr algn="ctr"/>
            <a:r>
              <a:rPr lang="nl-NL" sz="4000" b="1" dirty="0">
                <a:latin typeface="Arial" panose="020B0604020202020204" pitchFamily="34" charset="0"/>
                <a:ea typeface="Times New Roman" panose="02020603050405020304" pitchFamily="18" charset="0"/>
                <a:cs typeface="Arial" panose="020B0604020202020204" pitchFamily="34" charset="0"/>
              </a:rPr>
              <a:t>Chương 3</a:t>
            </a:r>
            <a:endParaRPr lang="en-US" sz="4000" dirty="0"/>
          </a:p>
        </p:txBody>
      </p:sp>
    </p:spTree>
    <p:extLst>
      <p:ext uri="{BB962C8B-B14F-4D97-AF65-F5344CB8AC3E}">
        <p14:creationId xmlns:p14="http://schemas.microsoft.com/office/powerpoint/2010/main" val="3663170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7FCF9A8B-7191-5AE2-861D-F7623810E9F3}"/>
              </a:ext>
            </a:extLst>
          </p:cNvPr>
          <p:cNvGrpSpPr/>
          <p:nvPr/>
        </p:nvGrpSpPr>
        <p:grpSpPr>
          <a:xfrm>
            <a:off x="206727" y="1615094"/>
            <a:ext cx="11987213" cy="3996287"/>
            <a:chOff x="206727" y="1615094"/>
            <a:chExt cx="11987213" cy="3996287"/>
          </a:xfrm>
        </p:grpSpPr>
        <p:sp>
          <p:nvSpPr>
            <p:cNvPr id="5" name="Rectangle 4"/>
            <p:cNvSpPr/>
            <p:nvPr/>
          </p:nvSpPr>
          <p:spPr>
            <a:xfrm>
              <a:off x="206727" y="1615094"/>
              <a:ext cx="11987213" cy="1754326"/>
            </a:xfrm>
            <a:prstGeom prst="rect">
              <a:avLst/>
            </a:prstGeom>
          </p:spPr>
          <p:txBody>
            <a:bodyPr wrap="square">
              <a:spAutoFit/>
            </a:bodyPr>
            <a:lstStyle/>
            <a:p>
              <a:pPr indent="457200">
                <a:lnSpc>
                  <a:spcPct val="150000"/>
                </a:lnSpc>
              </a:pPr>
              <a:r>
                <a:rPr lang="nl-NL" sz="2400" b="1" dirty="0">
                  <a:solidFill>
                    <a:srgbClr val="0070C0"/>
                  </a:solidFill>
                  <a:latin typeface="Arial" panose="020B0604020202020204" pitchFamily="34" charset="0"/>
                  <a:ea typeface="Times New Roman" panose="02020603050405020304" pitchFamily="18" charset="0"/>
                  <a:cs typeface="Arial" panose="020B0604020202020204" pitchFamily="34" charset="0"/>
                </a:rPr>
                <a:t>1. Sự ra đời và lãnh đạo của Đảng Cộng sản Việt Nam đối với cách mạng </a:t>
              </a:r>
              <a:r>
                <a:rPr lang="en-US" sz="2400" b="1" dirty="0">
                  <a:solidFill>
                    <a:srgbClr val="0070C0"/>
                  </a:solidFill>
                  <a:latin typeface="Arial" panose="020B0604020202020204" pitchFamily="34" charset="0"/>
                  <a:ea typeface="Times New Roman" panose="02020603050405020304" pitchFamily="18" charset="0"/>
                  <a:cs typeface="Arial" panose="020B0604020202020204" pitchFamily="34" charset="0"/>
                </a:rPr>
                <a:t>VN</a:t>
              </a:r>
              <a:endParaRPr lang="en-US" sz="2400" dirty="0">
                <a:solidFill>
                  <a:srgbClr val="0070C0"/>
                </a:solidFill>
                <a:latin typeface="Arial" panose="020B0604020202020204" pitchFamily="34" charset="0"/>
                <a:ea typeface="Calibri" panose="020F0502020204030204" pitchFamily="34" charset="0"/>
                <a:cs typeface="Arial" panose="020B0604020202020204" pitchFamily="34" charset="0"/>
              </a:endParaRPr>
            </a:p>
            <a:p>
              <a:pPr indent="457200">
                <a:lnSpc>
                  <a:spcPct val="150000"/>
                </a:lnSpc>
              </a:pPr>
              <a:r>
                <a:rPr lang="nl-NL" sz="2400" b="1" dirty="0">
                  <a:solidFill>
                    <a:srgbClr val="0070C0"/>
                  </a:solidFill>
                  <a:latin typeface="Arial" panose="020B0604020202020204" pitchFamily="34" charset="0"/>
                  <a:ea typeface="Times New Roman" panose="02020603050405020304" pitchFamily="18" charset="0"/>
                  <a:cs typeface="Arial" panose="020B0604020202020204" pitchFamily="34" charset="0"/>
                </a:rPr>
                <a:t>1.1. Sự ra đời của Đảng Cộng sản Việt Nam</a:t>
              </a:r>
            </a:p>
            <a:p>
              <a:pPr indent="457200">
                <a:lnSpc>
                  <a:spcPct val="150000"/>
                </a:lnSpc>
              </a:pPr>
              <a:r>
                <a:rPr lang="nl-NL" sz="2400" b="1" dirty="0">
                  <a:solidFill>
                    <a:srgbClr val="0070C0"/>
                  </a:solidFill>
                  <a:latin typeface="Arial" panose="020B0604020202020204" pitchFamily="34" charset="0"/>
                  <a:cs typeface="Arial" panose="020B0604020202020204" pitchFamily="34" charset="0"/>
                </a:rPr>
                <a:t>1.2. Vai trò lãnh đạo của Đảng trong các giai đoạn cách mạng</a:t>
              </a:r>
              <a:endParaRPr lang="en-US" sz="2400" dirty="0">
                <a:solidFill>
                  <a:srgbClr val="0070C0"/>
                </a:solidFill>
                <a:latin typeface="Arial" panose="020B0604020202020204" pitchFamily="34" charset="0"/>
                <a:ea typeface="Calibri" panose="020F0502020204030204" pitchFamily="34" charset="0"/>
                <a:cs typeface="Arial" panose="020B0604020202020204" pitchFamily="34" charset="0"/>
              </a:endParaRPr>
            </a:p>
          </p:txBody>
        </p:sp>
        <p:sp>
          <p:nvSpPr>
            <p:cNvPr id="6" name="Rectangle 5"/>
            <p:cNvSpPr/>
            <p:nvPr/>
          </p:nvSpPr>
          <p:spPr>
            <a:xfrm>
              <a:off x="206727" y="3890236"/>
              <a:ext cx="11651898" cy="1200329"/>
            </a:xfrm>
            <a:prstGeom prst="rect">
              <a:avLst/>
            </a:prstGeom>
          </p:spPr>
          <p:txBody>
            <a:bodyPr wrap="square">
              <a:spAutoFit/>
            </a:bodyPr>
            <a:lstStyle/>
            <a:p>
              <a:pPr indent="457200">
                <a:lnSpc>
                  <a:spcPct val="150000"/>
                </a:lnSpc>
              </a:pPr>
              <a:r>
                <a:rPr lang="nl-NL" sz="2400" b="1" dirty="0">
                  <a:solidFill>
                    <a:srgbClr val="0070C0"/>
                  </a:solidFill>
                  <a:latin typeface="Arial" panose="020B0604020202020204" pitchFamily="34" charset="0"/>
                  <a:ea typeface="Times New Roman" panose="02020603050405020304" pitchFamily="18" charset="0"/>
                  <a:cs typeface="Arial" panose="020B0604020202020204" pitchFamily="34" charset="0"/>
                </a:rPr>
                <a:t>2. Những thành tựu của cách mạng Việt Nam dưới sự lãnh đạo của Đảng</a:t>
              </a:r>
              <a:endParaRPr lang="en-US" sz="2400" dirty="0">
                <a:solidFill>
                  <a:srgbClr val="0070C0"/>
                </a:solidFill>
                <a:latin typeface="Arial" panose="020B0604020202020204" pitchFamily="34" charset="0"/>
                <a:ea typeface="Calibri" panose="020F0502020204030204" pitchFamily="34" charset="0"/>
                <a:cs typeface="Arial" panose="020B0604020202020204" pitchFamily="34" charset="0"/>
              </a:endParaRPr>
            </a:p>
            <a:p>
              <a:pPr indent="457200">
                <a:lnSpc>
                  <a:spcPct val="150000"/>
                </a:lnSpc>
              </a:pPr>
              <a:r>
                <a:rPr lang="nl-NL" sz="2400" b="1" dirty="0">
                  <a:solidFill>
                    <a:srgbClr val="0070C0"/>
                  </a:solidFill>
                  <a:latin typeface="Arial" panose="020B0604020202020204" pitchFamily="34" charset="0"/>
                  <a:ea typeface="Times New Roman" panose="02020603050405020304" pitchFamily="18" charset="0"/>
                  <a:cs typeface="Arial" panose="020B0604020202020204" pitchFamily="34" charset="0"/>
                </a:rPr>
                <a:t>2.1. Thành tựu của cuộc đấu tranh giành và bảo vệ nền độc lập dân tộc</a:t>
              </a:r>
              <a:endParaRPr lang="en-US" sz="2400" dirty="0">
                <a:solidFill>
                  <a:srgbClr val="0070C0"/>
                </a:solidFill>
                <a:latin typeface="Arial" panose="020B0604020202020204" pitchFamily="34" charset="0"/>
                <a:ea typeface="Calibri" panose="020F0502020204030204" pitchFamily="34" charset="0"/>
                <a:cs typeface="Arial" panose="020B0604020202020204" pitchFamily="34" charset="0"/>
              </a:endParaRPr>
            </a:p>
          </p:txBody>
        </p:sp>
        <p:sp>
          <p:nvSpPr>
            <p:cNvPr id="7" name="Rectangle 6"/>
            <p:cNvSpPr/>
            <p:nvPr/>
          </p:nvSpPr>
          <p:spPr>
            <a:xfrm>
              <a:off x="206727" y="5247050"/>
              <a:ext cx="6086923" cy="364331"/>
            </a:xfrm>
            <a:prstGeom prst="rect">
              <a:avLst/>
            </a:prstGeom>
          </p:spPr>
          <p:txBody>
            <a:bodyPr wrap="none">
              <a:spAutoFit/>
            </a:bodyPr>
            <a:lstStyle/>
            <a:p>
              <a:pPr indent="457200">
                <a:lnSpc>
                  <a:spcPts val="2100"/>
                </a:lnSpc>
              </a:pPr>
              <a:r>
                <a:rPr lang="nl-NL" sz="2400" b="1" dirty="0">
                  <a:solidFill>
                    <a:srgbClr val="0070C0"/>
                  </a:solidFill>
                  <a:latin typeface="Arial" panose="020B0604020202020204" pitchFamily="34" charset="0"/>
                  <a:ea typeface="Times New Roman" panose="02020603050405020304" pitchFamily="18" charset="0"/>
                  <a:cs typeface="Arial" panose="020B0604020202020204" pitchFamily="34" charset="0"/>
                </a:rPr>
                <a:t>2.2. Thắng lợi của công cuộc đổi mới</a:t>
              </a:r>
              <a:endParaRPr lang="en-US" sz="2400" dirty="0">
                <a:solidFill>
                  <a:srgbClr val="0070C0"/>
                </a:solidFill>
                <a:latin typeface="Arial" panose="020B0604020202020204" pitchFamily="34" charset="0"/>
                <a:ea typeface="Calibri" panose="020F0502020204030204" pitchFamily="34" charset="0"/>
                <a:cs typeface="Arial" panose="020B0604020202020204" pitchFamily="34" charset="0"/>
              </a:endParaRPr>
            </a:p>
          </p:txBody>
        </p:sp>
      </p:grpSp>
      <p:sp>
        <p:nvSpPr>
          <p:cNvPr id="10" name="Title 9">
            <a:extLst>
              <a:ext uri="{FF2B5EF4-FFF2-40B4-BE49-F238E27FC236}">
                <a16:creationId xmlns:a16="http://schemas.microsoft.com/office/drawing/2014/main" id="{44F78B9B-D148-16C9-06CD-B408B9352C17}"/>
              </a:ext>
            </a:extLst>
          </p:cNvPr>
          <p:cNvSpPr>
            <a:spLocks noGrp="1"/>
          </p:cNvSpPr>
          <p:nvPr>
            <p:ph type="title"/>
          </p:nvPr>
        </p:nvSpPr>
        <p:spPr/>
        <p:txBody>
          <a:bodyPr/>
          <a:lstStyle/>
          <a:p>
            <a:r>
              <a:rPr lang="en-US" dirty="0"/>
              <a:t>NỘI DUNG</a:t>
            </a:r>
          </a:p>
        </p:txBody>
      </p:sp>
    </p:spTree>
    <p:extLst>
      <p:ext uri="{BB962C8B-B14F-4D97-AF65-F5344CB8AC3E}">
        <p14:creationId xmlns:p14="http://schemas.microsoft.com/office/powerpoint/2010/main" val="9063562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12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5B653473-781B-335E-542E-C8E7E45DD99C}"/>
              </a:ext>
            </a:extLst>
          </p:cNvPr>
          <p:cNvSpPr>
            <a:spLocks noGrp="1"/>
          </p:cNvSpPr>
          <p:nvPr>
            <p:ph type="title"/>
          </p:nvPr>
        </p:nvSpPr>
        <p:spPr/>
        <p:txBody>
          <a:bodyPr/>
          <a:lstStyle/>
          <a:p>
            <a:r>
              <a:rPr lang="en-US" dirty="0"/>
              <a:t>KIỂM TRA BÀI CŨ</a:t>
            </a:r>
          </a:p>
        </p:txBody>
      </p:sp>
      <p:sp>
        <p:nvSpPr>
          <p:cNvPr id="5" name="Right Arrow 4"/>
          <p:cNvSpPr/>
          <p:nvPr/>
        </p:nvSpPr>
        <p:spPr>
          <a:xfrm>
            <a:off x="408564" y="4377448"/>
            <a:ext cx="1001949" cy="59338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1566153" y="1248330"/>
            <a:ext cx="9863847" cy="4524315"/>
          </a:xfrm>
          <a:prstGeom prst="rect">
            <a:avLst/>
          </a:prstGeom>
        </p:spPr>
        <p:txBody>
          <a:bodyPr wrap="square">
            <a:spAutoFit/>
          </a:bodyPr>
          <a:lstStyle/>
          <a:p>
            <a:pPr>
              <a:lnSpc>
                <a:spcPct val="150000"/>
              </a:lnSpc>
            </a:pPr>
            <a:r>
              <a:rPr lang="en-US" sz="3200" b="1" dirty="0" err="1">
                <a:solidFill>
                  <a:srgbClr val="FF0000"/>
                </a:solidFill>
                <a:latin typeface="Arial" panose="020B0604020202020204" pitchFamily="34" charset="0"/>
                <a:cs typeface="Arial" panose="020B0604020202020204" pitchFamily="34" charset="0"/>
              </a:rPr>
              <a:t>Câu</a:t>
            </a:r>
            <a:r>
              <a:rPr lang="en-US" sz="3200" b="1" dirty="0">
                <a:solidFill>
                  <a:srgbClr val="FF0000"/>
                </a:solidFill>
                <a:latin typeface="Arial" panose="020B0604020202020204" pitchFamily="34" charset="0"/>
                <a:cs typeface="Arial" panose="020B0604020202020204" pitchFamily="34" charset="0"/>
              </a:rPr>
              <a:t> 1: </a:t>
            </a:r>
            <a:r>
              <a:rPr lang="en-US" sz="3200" b="1" dirty="0" err="1">
                <a:solidFill>
                  <a:srgbClr val="FF0000"/>
                </a:solidFill>
                <a:latin typeface="Arial" panose="020B0604020202020204" pitchFamily="34" charset="0"/>
                <a:cs typeface="Arial" panose="020B0604020202020204" pitchFamily="34" charset="0"/>
              </a:rPr>
              <a:t>Nội</a:t>
            </a:r>
            <a:r>
              <a:rPr lang="en-US" sz="3200" b="1" dirty="0">
                <a:solidFill>
                  <a:srgbClr val="FF0000"/>
                </a:solidFill>
                <a:latin typeface="Arial" panose="020B0604020202020204" pitchFamily="34" charset="0"/>
                <a:cs typeface="Arial" panose="020B0604020202020204" pitchFamily="34" charset="0"/>
              </a:rPr>
              <a:t> dung </a:t>
            </a:r>
            <a:r>
              <a:rPr lang="en-US" sz="3200" b="1" dirty="0" err="1">
                <a:solidFill>
                  <a:srgbClr val="FF0000"/>
                </a:solidFill>
                <a:latin typeface="Arial" panose="020B0604020202020204" pitchFamily="34" charset="0"/>
                <a:cs typeface="Arial" panose="020B0604020202020204" pitchFamily="34" charset="0"/>
              </a:rPr>
              <a:t>cốt</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lõi</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xuyên</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suốt</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trong</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toàn</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bộ</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tư</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tưởng</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Hồ</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Chí</a:t>
            </a:r>
            <a:r>
              <a:rPr lang="en-US" sz="3200" b="1" dirty="0">
                <a:solidFill>
                  <a:srgbClr val="FF0000"/>
                </a:solidFill>
                <a:latin typeface="Arial" panose="020B0604020202020204" pitchFamily="34" charset="0"/>
                <a:cs typeface="Arial" panose="020B0604020202020204" pitchFamily="34" charset="0"/>
              </a:rPr>
              <a:t> Minh </a:t>
            </a:r>
            <a:r>
              <a:rPr lang="en-US" sz="3200" b="1" dirty="0" err="1">
                <a:solidFill>
                  <a:srgbClr val="FF0000"/>
                </a:solidFill>
                <a:latin typeface="Arial" panose="020B0604020202020204" pitchFamily="34" charset="0"/>
                <a:cs typeface="Arial" panose="020B0604020202020204" pitchFamily="34" charset="0"/>
              </a:rPr>
              <a:t>là</a:t>
            </a:r>
            <a:r>
              <a:rPr lang="en-US" sz="3200" b="1" dirty="0">
                <a:solidFill>
                  <a:srgbClr val="FF0000"/>
                </a:solidFill>
                <a:latin typeface="Arial" panose="020B0604020202020204" pitchFamily="34" charset="0"/>
                <a:cs typeface="Arial" panose="020B0604020202020204" pitchFamily="34" charset="0"/>
              </a:rPr>
              <a:t>:</a:t>
            </a:r>
          </a:p>
          <a:p>
            <a:pPr>
              <a:lnSpc>
                <a:spcPct val="150000"/>
              </a:lnSpc>
            </a:pPr>
            <a:r>
              <a:rPr lang="en-US" sz="3200" dirty="0">
                <a:latin typeface="Arial" panose="020B0604020202020204" pitchFamily="34" charset="0"/>
                <a:cs typeface="Arial" panose="020B0604020202020204" pitchFamily="34" charset="0"/>
              </a:rPr>
              <a:t>A. </a:t>
            </a:r>
            <a:r>
              <a:rPr lang="en-US" sz="3200" dirty="0" err="1">
                <a:latin typeface="Arial" panose="020B0604020202020204" pitchFamily="34" charset="0"/>
                <a:cs typeface="Arial" panose="020B0604020202020204" pitchFamily="34" charset="0"/>
              </a:rPr>
              <a:t>Đại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đoàn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kết</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dân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tộc</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và</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đoàn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kết</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quốc</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tế</a:t>
            </a:r>
            <a:endParaRPr lang="en-US" sz="3200" dirty="0">
              <a:latin typeface="Arial" panose="020B0604020202020204" pitchFamily="34" charset="0"/>
              <a:cs typeface="Arial" panose="020B0604020202020204" pitchFamily="34" charset="0"/>
            </a:endParaRPr>
          </a:p>
          <a:p>
            <a:pPr>
              <a:lnSpc>
                <a:spcPct val="150000"/>
              </a:lnSpc>
            </a:pPr>
            <a:r>
              <a:rPr lang="en-US" sz="3200" dirty="0">
                <a:latin typeface="Arial" panose="020B0604020202020204" pitchFamily="34" charset="0"/>
                <a:cs typeface="Arial" panose="020B0604020202020204" pitchFamily="34" charset="0"/>
              </a:rPr>
              <a:t>B. </a:t>
            </a:r>
            <a:r>
              <a:rPr lang="en-US" sz="3200" dirty="0" err="1">
                <a:latin typeface="Arial" panose="020B0604020202020204" pitchFamily="34" charset="0"/>
                <a:cs typeface="Arial" panose="020B0604020202020204" pitchFamily="34" charset="0"/>
              </a:rPr>
              <a:t>Tư</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tưởng</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về</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nhà</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nước</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của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dân</a:t>
            </a:r>
            <a:r>
              <a:rPr lang="en-US" sz="3200" dirty="0">
                <a:latin typeface="Arial" panose="020B0604020202020204" pitchFamily="34" charset="0"/>
                <a:cs typeface="Arial" panose="020B0604020202020204" pitchFamily="34" charset="0"/>
              </a:rPr>
              <a:t>, do </a:t>
            </a:r>
            <a:r>
              <a:rPr lang="en-US" sz="3200" dirty="0" err="1">
                <a:latin typeface="Arial" panose="020B0604020202020204" pitchFamily="34" charset="0"/>
                <a:cs typeface="Arial" panose="020B0604020202020204" pitchFamily="34" charset="0"/>
              </a:rPr>
              <a:t>dân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vì</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dân</a:t>
            </a:r>
            <a:endParaRPr lang="en-US" sz="3200" dirty="0">
              <a:latin typeface="Arial" panose="020B0604020202020204" pitchFamily="34" charset="0"/>
              <a:cs typeface="Arial" panose="020B0604020202020204" pitchFamily="34" charset="0"/>
            </a:endParaRPr>
          </a:p>
          <a:p>
            <a:pPr>
              <a:lnSpc>
                <a:spcPct val="150000"/>
              </a:lnSpc>
            </a:pPr>
            <a:r>
              <a:rPr lang="en-US" sz="3200" dirty="0">
                <a:latin typeface="Arial" panose="020B0604020202020204" pitchFamily="34" charset="0"/>
                <a:cs typeface="Arial" panose="020B0604020202020204" pitchFamily="34" charset="0"/>
              </a:rPr>
              <a:t>C. </a:t>
            </a:r>
            <a:r>
              <a:rPr lang="en-US" sz="3200" dirty="0" err="1">
                <a:latin typeface="Arial" panose="020B0604020202020204" pitchFamily="34" charset="0"/>
                <a:cs typeface="Arial" panose="020B0604020202020204" pitchFamily="34" charset="0"/>
              </a:rPr>
              <a:t>Độc</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lập</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dân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tộc</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gắn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liền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với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chủ</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nghĩa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xã</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hội</a:t>
            </a:r>
            <a:endParaRPr lang="en-US" sz="3200" dirty="0">
              <a:latin typeface="Arial" panose="020B0604020202020204" pitchFamily="34" charset="0"/>
              <a:cs typeface="Arial" panose="020B0604020202020204" pitchFamily="34" charset="0"/>
            </a:endParaRPr>
          </a:p>
          <a:p>
            <a:pPr>
              <a:lnSpc>
                <a:spcPct val="150000"/>
              </a:lnSpc>
            </a:pPr>
            <a:r>
              <a:rPr lang="en-US" sz="3200" dirty="0">
                <a:latin typeface="Arial" panose="020B0604020202020204" pitchFamily="34" charset="0"/>
                <a:cs typeface="Arial" panose="020B0604020202020204" pitchFamily="34" charset="0"/>
              </a:rPr>
              <a:t>D. </a:t>
            </a:r>
            <a:r>
              <a:rPr lang="en-US" sz="3200" dirty="0" err="1">
                <a:latin typeface="Arial" panose="020B0604020202020204" pitchFamily="34" charset="0"/>
                <a:cs typeface="Arial" panose="020B0604020202020204" pitchFamily="34" charset="0"/>
              </a:rPr>
              <a:t>Chủ</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nghĩa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yêu</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nước</a:t>
            </a:r>
            <a:endParaRPr 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79544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ight Arrow 4"/>
          <p:cNvSpPr/>
          <p:nvPr/>
        </p:nvSpPr>
        <p:spPr>
          <a:xfrm>
            <a:off x="226978" y="5203244"/>
            <a:ext cx="778210" cy="59338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7">
            <a:extLst>
              <a:ext uri="{FF2B5EF4-FFF2-40B4-BE49-F238E27FC236}">
                <a16:creationId xmlns:a16="http://schemas.microsoft.com/office/drawing/2014/main" id="{2C4090A2-931C-7F19-0A3F-23A9EB8E5DF6}"/>
              </a:ext>
            </a:extLst>
          </p:cNvPr>
          <p:cNvSpPr>
            <a:spLocks noGrp="1"/>
          </p:cNvSpPr>
          <p:nvPr>
            <p:ph type="title"/>
          </p:nvPr>
        </p:nvSpPr>
        <p:spPr/>
        <p:txBody>
          <a:bodyPr/>
          <a:lstStyle/>
          <a:p>
            <a:r>
              <a:rPr lang="en-US" dirty="0"/>
              <a:t>KIỂM TRA BÀI CŨ</a:t>
            </a:r>
          </a:p>
        </p:txBody>
      </p:sp>
      <p:sp>
        <p:nvSpPr>
          <p:cNvPr id="12" name="Rectangle 11"/>
          <p:cNvSpPr/>
          <p:nvPr/>
        </p:nvSpPr>
        <p:spPr>
          <a:xfrm>
            <a:off x="1005188" y="1244926"/>
            <a:ext cx="11040892" cy="4593565"/>
          </a:xfrm>
          <a:prstGeom prst="rect">
            <a:avLst/>
          </a:prstGeom>
        </p:spPr>
        <p:txBody>
          <a:bodyPr wrap="square">
            <a:spAutoFit/>
          </a:bodyPr>
          <a:lstStyle/>
          <a:p>
            <a:pPr>
              <a:lnSpc>
                <a:spcPct val="150000"/>
              </a:lnSpc>
            </a:pPr>
            <a:r>
              <a:rPr lang="en-US" sz="2500" b="1" dirty="0" err="1">
                <a:solidFill>
                  <a:srgbClr val="FF0000"/>
                </a:solidFill>
                <a:latin typeface="Arial" panose="020B0604020202020204" pitchFamily="34" charset="0"/>
                <a:cs typeface="Arial" panose="020B0604020202020204" pitchFamily="34" charset="0"/>
              </a:rPr>
              <a:t>Câu</a:t>
            </a:r>
            <a:r>
              <a:rPr lang="en-US" sz="2500" b="1" dirty="0">
                <a:solidFill>
                  <a:srgbClr val="FF0000"/>
                </a:solidFill>
                <a:latin typeface="Arial" panose="020B0604020202020204" pitchFamily="34" charset="0"/>
                <a:cs typeface="Arial" panose="020B0604020202020204" pitchFamily="34" charset="0"/>
              </a:rPr>
              <a:t> 2: Theo </a:t>
            </a:r>
            <a:r>
              <a:rPr lang="en-US" sz="2500" b="1" dirty="0" err="1">
                <a:solidFill>
                  <a:srgbClr val="FF0000"/>
                </a:solidFill>
                <a:latin typeface="Arial" panose="020B0604020202020204" pitchFamily="34" charset="0"/>
                <a:cs typeface="Arial" panose="020B0604020202020204" pitchFamily="34" charset="0"/>
              </a:rPr>
              <a:t>Hồ</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Chí</a:t>
            </a:r>
            <a:r>
              <a:rPr lang="en-US" sz="2500" b="1" dirty="0">
                <a:solidFill>
                  <a:srgbClr val="FF0000"/>
                </a:solidFill>
                <a:latin typeface="Arial" panose="020B0604020202020204" pitchFamily="34" charset="0"/>
                <a:cs typeface="Arial" panose="020B0604020202020204" pitchFamily="34" charset="0"/>
              </a:rPr>
              <a:t> Minh, </a:t>
            </a:r>
            <a:r>
              <a:rPr lang="en-US" sz="2500" b="1" dirty="0" err="1">
                <a:solidFill>
                  <a:srgbClr val="FF0000"/>
                </a:solidFill>
                <a:latin typeface="Arial" panose="020B0604020202020204" pitchFamily="34" charset="0"/>
                <a:cs typeface="Arial" panose="020B0604020202020204" pitchFamily="34" charset="0"/>
              </a:rPr>
              <a:t>trong</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nội</a:t>
            </a:r>
            <a:r>
              <a:rPr lang="en-US" sz="2500" b="1" dirty="0">
                <a:solidFill>
                  <a:srgbClr val="FF0000"/>
                </a:solidFill>
                <a:latin typeface="Arial" panose="020B0604020202020204" pitchFamily="34" charset="0"/>
                <a:cs typeface="Arial" panose="020B0604020202020204" pitchFamily="34" charset="0"/>
              </a:rPr>
              <a:t> dung </a:t>
            </a:r>
            <a:r>
              <a:rPr lang="en-US" sz="2500" b="1" dirty="0" err="1">
                <a:solidFill>
                  <a:srgbClr val="FF0000"/>
                </a:solidFill>
                <a:latin typeface="Arial" panose="020B0604020202020204" pitchFamily="34" charset="0"/>
                <a:cs typeface="Arial" panose="020B0604020202020204" pitchFamily="34" charset="0"/>
              </a:rPr>
              <a:t>chuẩn</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mực</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đạo</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đức</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của</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người</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cách</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mạng</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có</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nhiều</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phẩm</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chất</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khác</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nhau</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Em</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hãy</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xác</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định</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phẩm</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chất</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nào</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sau</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đây</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bắt</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nguồn</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từ</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bản</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chất</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của</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giai</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cấp</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công</a:t>
            </a:r>
            <a:r>
              <a:rPr lang="en-US" sz="2500" b="1" dirty="0">
                <a:solidFill>
                  <a:srgbClr val="FF0000"/>
                </a:solidFill>
                <a:latin typeface="Arial" panose="020B0604020202020204" pitchFamily="34" charset="0"/>
                <a:cs typeface="Arial" panose="020B0604020202020204" pitchFamily="34" charset="0"/>
              </a:rPr>
              <a:t> </a:t>
            </a:r>
            <a:r>
              <a:rPr lang="en-US" sz="2500" b="1" dirty="0" err="1">
                <a:solidFill>
                  <a:srgbClr val="FF0000"/>
                </a:solidFill>
                <a:latin typeface="Arial" panose="020B0604020202020204" pitchFamily="34" charset="0"/>
                <a:cs typeface="Arial" panose="020B0604020202020204" pitchFamily="34" charset="0"/>
              </a:rPr>
              <a:t>nhân</a:t>
            </a:r>
            <a:r>
              <a:rPr lang="en-US" sz="2500" b="1" dirty="0">
                <a:solidFill>
                  <a:srgbClr val="FF0000"/>
                </a:solidFill>
                <a:latin typeface="Arial" panose="020B0604020202020204" pitchFamily="34" charset="0"/>
                <a:cs typeface="Arial" panose="020B0604020202020204" pitchFamily="34" charset="0"/>
              </a:rPr>
              <a:t>?</a:t>
            </a:r>
          </a:p>
          <a:p>
            <a:pPr>
              <a:lnSpc>
                <a:spcPct val="150000"/>
              </a:lnSpc>
            </a:pPr>
            <a:r>
              <a:rPr lang="en-US" sz="3000" dirty="0">
                <a:latin typeface="Arial" panose="020B0604020202020204" pitchFamily="34" charset="0"/>
                <a:cs typeface="Arial" panose="020B0604020202020204" pitchFamily="34" charset="0"/>
              </a:rPr>
              <a:t>A. </a:t>
            </a:r>
            <a:r>
              <a:rPr lang="en-US" sz="3000" dirty="0" err="1">
                <a:latin typeface="Arial" panose="020B0604020202020204" pitchFamily="34" charset="0"/>
                <a:cs typeface="Arial" panose="020B0604020202020204" pitchFamily="34" charset="0"/>
              </a:rPr>
              <a:t>Trung</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với</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nước</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hiếu</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với</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dân</a:t>
            </a:r>
            <a:endParaRPr lang="en-US" sz="3000" dirty="0">
              <a:latin typeface="Arial" panose="020B0604020202020204" pitchFamily="34" charset="0"/>
              <a:cs typeface="Arial" panose="020B0604020202020204" pitchFamily="34" charset="0"/>
            </a:endParaRPr>
          </a:p>
          <a:p>
            <a:pPr>
              <a:lnSpc>
                <a:spcPct val="150000"/>
              </a:lnSpc>
            </a:pPr>
            <a:r>
              <a:rPr lang="en-US" sz="3000" dirty="0">
                <a:latin typeface="Arial" panose="020B0604020202020204" pitchFamily="34" charset="0"/>
                <a:cs typeface="Arial" panose="020B0604020202020204" pitchFamily="34" charset="0"/>
              </a:rPr>
              <a:t>B. </a:t>
            </a:r>
            <a:r>
              <a:rPr lang="en-US" sz="3000" dirty="0" err="1">
                <a:latin typeface="Arial" panose="020B0604020202020204" pitchFamily="34" charset="0"/>
                <a:cs typeface="Arial" panose="020B0604020202020204" pitchFamily="34" charset="0"/>
              </a:rPr>
              <a:t>Cần</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kiệm</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liêm</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chính</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chí</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công</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vô</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tư</a:t>
            </a:r>
            <a:endParaRPr lang="en-US" sz="3000" dirty="0">
              <a:latin typeface="Arial" panose="020B0604020202020204" pitchFamily="34" charset="0"/>
              <a:cs typeface="Arial" panose="020B0604020202020204" pitchFamily="34" charset="0"/>
            </a:endParaRPr>
          </a:p>
          <a:p>
            <a:pPr>
              <a:lnSpc>
                <a:spcPct val="150000"/>
              </a:lnSpc>
            </a:pPr>
            <a:r>
              <a:rPr lang="en-US" sz="3000" dirty="0">
                <a:latin typeface="Arial" panose="020B0604020202020204" pitchFamily="34" charset="0"/>
                <a:cs typeface="Arial" panose="020B0604020202020204" pitchFamily="34" charset="0"/>
              </a:rPr>
              <a:t>C. </a:t>
            </a:r>
            <a:r>
              <a:rPr lang="en-US" sz="3000" dirty="0" err="1">
                <a:latin typeface="Arial" panose="020B0604020202020204" pitchFamily="34" charset="0"/>
                <a:cs typeface="Arial" panose="020B0604020202020204" pitchFamily="34" charset="0"/>
              </a:rPr>
              <a:t>Yêu</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thương</a:t>
            </a:r>
            <a:r>
              <a:rPr lang="en-US" sz="3000" dirty="0">
                <a:latin typeface="Arial" panose="020B0604020202020204" pitchFamily="34" charset="0"/>
                <a:cs typeface="Arial" panose="020B0604020202020204" pitchFamily="34" charset="0"/>
              </a:rPr>
              <a:t> con </a:t>
            </a:r>
            <a:r>
              <a:rPr lang="en-US" sz="3000" dirty="0" err="1">
                <a:latin typeface="Arial" panose="020B0604020202020204" pitchFamily="34" charset="0"/>
                <a:cs typeface="Arial" panose="020B0604020202020204" pitchFamily="34" charset="0"/>
              </a:rPr>
              <a:t>người</a:t>
            </a:r>
            <a:endParaRPr lang="en-US" sz="3000" dirty="0">
              <a:latin typeface="Arial" panose="020B0604020202020204" pitchFamily="34" charset="0"/>
              <a:cs typeface="Arial" panose="020B0604020202020204" pitchFamily="34" charset="0"/>
            </a:endParaRPr>
          </a:p>
          <a:p>
            <a:pPr>
              <a:lnSpc>
                <a:spcPct val="150000"/>
              </a:lnSpc>
            </a:pPr>
            <a:r>
              <a:rPr lang="en-US" sz="3000" dirty="0">
                <a:latin typeface="Arial" panose="020B0604020202020204" pitchFamily="34" charset="0"/>
                <a:cs typeface="Arial" panose="020B0604020202020204" pitchFamily="34" charset="0"/>
              </a:rPr>
              <a:t>D. </a:t>
            </a:r>
            <a:r>
              <a:rPr lang="en-US" sz="3000" dirty="0" err="1">
                <a:latin typeface="Arial" panose="020B0604020202020204" pitchFamily="34" charset="0"/>
                <a:cs typeface="Arial" panose="020B0604020202020204" pitchFamily="34" charset="0"/>
              </a:rPr>
              <a:t>Tinh</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thần</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quốc</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tế</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trong</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sáng</a:t>
            </a:r>
            <a:endParaRPr lang="en-US" sz="3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414306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ight Arrow 4"/>
          <p:cNvSpPr/>
          <p:nvPr/>
        </p:nvSpPr>
        <p:spPr>
          <a:xfrm>
            <a:off x="252922" y="5548755"/>
            <a:ext cx="1001949" cy="59338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7">
            <a:extLst>
              <a:ext uri="{FF2B5EF4-FFF2-40B4-BE49-F238E27FC236}">
                <a16:creationId xmlns:a16="http://schemas.microsoft.com/office/drawing/2014/main" id="{3FAA4526-6F34-B824-1070-79BE4133A209}"/>
              </a:ext>
            </a:extLst>
          </p:cNvPr>
          <p:cNvSpPr>
            <a:spLocks noGrp="1"/>
          </p:cNvSpPr>
          <p:nvPr>
            <p:ph type="title"/>
          </p:nvPr>
        </p:nvSpPr>
        <p:spPr/>
        <p:txBody>
          <a:bodyPr/>
          <a:lstStyle/>
          <a:p>
            <a:r>
              <a:rPr lang="en-US" dirty="0"/>
              <a:t>KIỂM TRA BÀI CŨ</a:t>
            </a:r>
          </a:p>
        </p:txBody>
      </p:sp>
      <p:sp>
        <p:nvSpPr>
          <p:cNvPr id="12" name="Rectangle 11"/>
          <p:cNvSpPr/>
          <p:nvPr/>
        </p:nvSpPr>
        <p:spPr>
          <a:xfrm>
            <a:off x="1352146" y="971966"/>
            <a:ext cx="10661514" cy="5262979"/>
          </a:xfrm>
          <a:prstGeom prst="rect">
            <a:avLst/>
          </a:prstGeom>
        </p:spPr>
        <p:txBody>
          <a:bodyPr wrap="square">
            <a:spAutoFit/>
          </a:bodyPr>
          <a:lstStyle/>
          <a:p>
            <a:pPr>
              <a:lnSpc>
                <a:spcPct val="150000"/>
              </a:lnSpc>
            </a:pPr>
            <a:r>
              <a:rPr lang="en-US" sz="3200" b="1" dirty="0" err="1">
                <a:solidFill>
                  <a:srgbClr val="FF0000"/>
                </a:solidFill>
                <a:latin typeface="Arial" panose="020B0604020202020204" pitchFamily="34" charset="0"/>
                <a:cs typeface="Arial" panose="020B0604020202020204" pitchFamily="34" charset="0"/>
              </a:rPr>
              <a:t>Câu</a:t>
            </a:r>
            <a:r>
              <a:rPr lang="en-US" sz="3200" b="1" dirty="0">
                <a:solidFill>
                  <a:srgbClr val="FF0000"/>
                </a:solidFill>
                <a:latin typeface="Arial" panose="020B0604020202020204" pitchFamily="34" charset="0"/>
                <a:cs typeface="Arial" panose="020B0604020202020204" pitchFamily="34" charset="0"/>
              </a:rPr>
              <a:t> 3: </a:t>
            </a:r>
            <a:r>
              <a:rPr lang="en-US" sz="3200" b="1" dirty="0" err="1">
                <a:solidFill>
                  <a:srgbClr val="FF0000"/>
                </a:solidFill>
                <a:latin typeface="Arial" panose="020B0604020202020204" pitchFamily="34" charset="0"/>
                <a:cs typeface="Arial" panose="020B0604020202020204" pitchFamily="34" charset="0"/>
              </a:rPr>
              <a:t>Trong</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các</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chuẩn</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mực</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đạo</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đức</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của</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người</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cách</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mạng</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chuẩn</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mực</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nào</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được</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Người</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xem</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là</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phẩm</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chất</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đạo</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đức</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cao</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đẹp</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nhất</a:t>
            </a:r>
            <a:r>
              <a:rPr lang="en-US" sz="3200" b="1" dirty="0">
                <a:solidFill>
                  <a:srgbClr val="FF0000"/>
                </a:solidFill>
                <a:latin typeface="Arial" panose="020B0604020202020204" pitchFamily="34" charset="0"/>
                <a:cs typeface="Arial" panose="020B0604020202020204" pitchFamily="34" charset="0"/>
              </a:rPr>
              <a:t> ?</a:t>
            </a:r>
          </a:p>
          <a:p>
            <a:pPr>
              <a:lnSpc>
                <a:spcPct val="150000"/>
              </a:lnSpc>
            </a:pPr>
            <a:r>
              <a:rPr lang="en-US" sz="3200" dirty="0">
                <a:latin typeface="Arial" panose="020B0604020202020204" pitchFamily="34" charset="0"/>
                <a:cs typeface="Arial" panose="020B0604020202020204" pitchFamily="34" charset="0"/>
              </a:rPr>
              <a:t>A. </a:t>
            </a:r>
            <a:r>
              <a:rPr lang="en-US" sz="3200" dirty="0" err="1">
                <a:latin typeface="Arial" panose="020B0604020202020204" pitchFamily="34" charset="0"/>
                <a:cs typeface="Arial" panose="020B0604020202020204" pitchFamily="34" charset="0"/>
              </a:rPr>
              <a:t>Trung</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với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nước</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hiếu</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với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dân</a:t>
            </a:r>
            <a:endParaRPr lang="en-US" sz="3200" dirty="0">
              <a:latin typeface="Arial" panose="020B0604020202020204" pitchFamily="34" charset="0"/>
              <a:cs typeface="Arial" panose="020B0604020202020204" pitchFamily="34" charset="0"/>
            </a:endParaRPr>
          </a:p>
          <a:p>
            <a:pPr>
              <a:lnSpc>
                <a:spcPct val="150000"/>
              </a:lnSpc>
            </a:pPr>
            <a:r>
              <a:rPr lang="en-US" sz="3200" dirty="0">
                <a:latin typeface="Arial" panose="020B0604020202020204" pitchFamily="34" charset="0"/>
                <a:cs typeface="Arial" panose="020B0604020202020204" pitchFamily="34" charset="0"/>
              </a:rPr>
              <a:t>B. </a:t>
            </a:r>
            <a:r>
              <a:rPr lang="en-US" sz="3200" dirty="0" err="1">
                <a:latin typeface="Arial" panose="020B0604020202020204" pitchFamily="34" charset="0"/>
                <a:cs typeface="Arial" panose="020B0604020202020204" pitchFamily="34" charset="0"/>
              </a:rPr>
              <a:t>Cần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kiệm</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liêm</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chính</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chí</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công</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vô</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tư</a:t>
            </a:r>
            <a:endParaRPr lang="en-US" sz="3200" dirty="0">
              <a:latin typeface="Arial" panose="020B0604020202020204" pitchFamily="34" charset="0"/>
              <a:cs typeface="Arial" panose="020B0604020202020204" pitchFamily="34" charset="0"/>
            </a:endParaRPr>
          </a:p>
          <a:p>
            <a:pPr>
              <a:lnSpc>
                <a:spcPct val="150000"/>
              </a:lnSpc>
            </a:pPr>
            <a:r>
              <a:rPr lang="en-US" sz="3200" dirty="0">
                <a:latin typeface="Arial" panose="020B0604020202020204" pitchFamily="34" charset="0"/>
                <a:cs typeface="Arial" panose="020B0604020202020204" pitchFamily="34" charset="0"/>
              </a:rPr>
              <a:t>C. </a:t>
            </a:r>
            <a:r>
              <a:rPr lang="en-US" sz="3200" dirty="0" err="1">
                <a:latin typeface="Arial" panose="020B0604020202020204" pitchFamily="34" charset="0"/>
                <a:cs typeface="Arial" panose="020B0604020202020204" pitchFamily="34" charset="0"/>
              </a:rPr>
              <a:t>Tinh</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thần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quốc</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tế</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trong</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sáng</a:t>
            </a:r>
            <a:endParaRPr lang="en-US" sz="3200" dirty="0">
              <a:latin typeface="Arial" panose="020B0604020202020204" pitchFamily="34" charset="0"/>
              <a:cs typeface="Arial" panose="020B0604020202020204" pitchFamily="34" charset="0"/>
            </a:endParaRPr>
          </a:p>
          <a:p>
            <a:pPr>
              <a:lnSpc>
                <a:spcPct val="150000"/>
              </a:lnSpc>
            </a:pPr>
            <a:r>
              <a:rPr lang="en-US" sz="3200" dirty="0">
                <a:latin typeface="Arial" panose="020B0604020202020204" pitchFamily="34" charset="0"/>
                <a:cs typeface="Arial" panose="020B0604020202020204" pitchFamily="34" charset="0"/>
              </a:rPr>
              <a:t>D. </a:t>
            </a:r>
            <a:r>
              <a:rPr lang="en-US" sz="3200" dirty="0" err="1">
                <a:latin typeface="Arial" panose="020B0604020202020204" pitchFamily="34" charset="0"/>
                <a:cs typeface="Arial" panose="020B0604020202020204" pitchFamily="34" charset="0"/>
              </a:rPr>
              <a:t>Yêu</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thương</a:t>
            </a:r>
            <a:r>
              <a:rPr lang="en-US" sz="3200" dirty="0">
                <a:latin typeface="Arial" panose="020B0604020202020204" pitchFamily="34" charset="0"/>
                <a:cs typeface="Arial" panose="020B0604020202020204" pitchFamily="34" charset="0"/>
              </a:rPr>
              <a:t> con </a:t>
            </a:r>
            <a:r>
              <a:rPr lang="en-US" sz="3200" dirty="0" err="1">
                <a:latin typeface="Arial" panose="020B0604020202020204" pitchFamily="34" charset="0"/>
                <a:cs typeface="Arial" panose="020B0604020202020204" pitchFamily="34" charset="0"/>
              </a:rPr>
              <a:t>người</a:t>
            </a:r>
            <a:endParaRPr 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41248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11DDBE0-58CC-9D32-3D00-424DBC0A8EE4}"/>
              </a:ext>
            </a:extLst>
          </p:cNvPr>
          <p:cNvSpPr txBox="1"/>
          <p:nvPr/>
        </p:nvSpPr>
        <p:spPr>
          <a:xfrm>
            <a:off x="464127" y="1171244"/>
            <a:ext cx="11263745" cy="4959050"/>
          </a:xfrm>
          <a:prstGeom prst="rect">
            <a:avLst/>
          </a:prstGeom>
          <a:noFill/>
        </p:spPr>
        <p:txBody>
          <a:bodyPr wrap="square">
            <a:spAutoFit/>
          </a:bodyPr>
          <a:lstStyle/>
          <a:p>
            <a:pPr algn="just">
              <a:lnSpc>
                <a:spcPct val="115000"/>
              </a:lnSpc>
              <a:spcBef>
                <a:spcPts val="600"/>
              </a:spcBef>
              <a:tabLst>
                <a:tab pos="5257800" algn="l"/>
              </a:tabLst>
            </a:pPr>
            <a:r>
              <a:rPr lang="it-IT" sz="2400" dirty="0">
                <a:effectLst/>
                <a:latin typeface="Arial" panose="020B0604020202020204" pitchFamily="34" charset="0"/>
                <a:ea typeface="Times New Roman" panose="02020603050405020304" pitchFamily="18" charset="0"/>
                <a:cs typeface="Arial" panose="020B0604020202020204" pitchFamily="34" charset="0"/>
              </a:rPr>
              <a:t>Sau khi học xong bài này, người học đạt được:</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it-IT"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Về kiến thức</a:t>
            </a:r>
            <a:r>
              <a:rPr lang="it-IT" sz="2400" b="1" dirty="0">
                <a:effectLst/>
                <a:latin typeface="Arial" panose="020B0604020202020204" pitchFamily="34" charset="0"/>
                <a:ea typeface="Times New Roman" panose="02020603050405020304" pitchFamily="18" charset="0"/>
                <a:cs typeface="Arial" panose="020B0604020202020204" pitchFamily="34" charset="0"/>
              </a:rPr>
              <a:t>:</a:t>
            </a:r>
            <a:r>
              <a:rPr lang="it-IT" sz="2400" dirty="0">
                <a:effectLst/>
                <a:latin typeface="Arial" panose="020B0604020202020204" pitchFamily="34" charset="0"/>
                <a:ea typeface="Times New Roman" panose="02020603050405020304" pitchFamily="18" charset="0"/>
                <a:cs typeface="Arial" panose="020B0604020202020204" pitchFamily="34" charset="0"/>
              </a:rPr>
              <a:t> Sinh viên trình bày được những nội dung cơ bản về sự ra đời của Đảng Cộng sản Việt Nam, về vai trò lãnh đạo của Đảng đối với cách mạng Việt Nam và những thành tựu của cách mạng Việt Nam dưới sự lãnh đạo của Đảng.</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it-IT"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Về kỹ năng:</a:t>
            </a:r>
            <a:r>
              <a:rPr lang="it-IT"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it-IT" sz="2400" dirty="0">
                <a:effectLst/>
                <a:latin typeface="Arial" panose="020B0604020202020204" pitchFamily="34" charset="0"/>
                <a:ea typeface="Times New Roman" panose="02020603050405020304" pitchFamily="18" charset="0"/>
                <a:cs typeface="Arial" panose="020B0604020202020204" pitchFamily="34" charset="0"/>
              </a:rPr>
              <a:t>Sinh viên có thể lấy ví dụ minh họa và vận dụng những kiến thức đã học vào thực tiễn cuộc sống và thực hiện đúng đường lối, chính sách của Đảng.</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it-IT"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Về năng lực tự chủ và trách nhiệm</a:t>
            </a:r>
            <a:r>
              <a:rPr lang="it-IT" sz="2400" b="1" dirty="0">
                <a:effectLst/>
                <a:latin typeface="Arial" panose="020B0604020202020204" pitchFamily="34" charset="0"/>
                <a:ea typeface="Times New Roman" panose="02020603050405020304" pitchFamily="18" charset="0"/>
                <a:cs typeface="Arial" panose="020B0604020202020204" pitchFamily="34" charset="0"/>
              </a:rPr>
              <a:t>:</a:t>
            </a:r>
            <a:r>
              <a:rPr lang="it-IT" sz="2400" dirty="0">
                <a:effectLst/>
                <a:latin typeface="Arial" panose="020B0604020202020204" pitchFamily="34" charset="0"/>
                <a:ea typeface="Times New Roman" panose="02020603050405020304" pitchFamily="18" charset="0"/>
                <a:cs typeface="Arial" panose="020B0604020202020204" pitchFamily="34" charset="0"/>
              </a:rPr>
              <a:t> Sinh viên có ý thức được trách nhiệm, vai trò của bản thân đối với sự nghiệp cách mạng của đất nước; Sinh viên trở nên có thái độ tích cực đối với công việc và học tập của bản thân; Sinh viên tin tưởng vào sự lãnh đạo cách mạng của Đảng Cộng sản Việt Nam và có lòng tự hào dân tộc và biết ơn, quý trọng công lao của các thế hệ đi trước.</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7" name="Title 6">
            <a:extLst>
              <a:ext uri="{FF2B5EF4-FFF2-40B4-BE49-F238E27FC236}">
                <a16:creationId xmlns:a16="http://schemas.microsoft.com/office/drawing/2014/main" id="{82663953-156F-9E84-4EF4-E7C47A53CA31}"/>
              </a:ext>
            </a:extLst>
          </p:cNvPr>
          <p:cNvSpPr>
            <a:spLocks noGrp="1"/>
          </p:cNvSpPr>
          <p:nvPr>
            <p:ph type="title"/>
          </p:nvPr>
        </p:nvSpPr>
        <p:spPr/>
        <p:txBody>
          <a:bodyPr/>
          <a:lstStyle/>
          <a:p>
            <a:r>
              <a:rPr lang="en-US" dirty="0"/>
              <a:t>MỤC TIÊU CỦA BÀI HỌC </a:t>
            </a:r>
          </a:p>
        </p:txBody>
      </p:sp>
    </p:spTree>
    <p:extLst>
      <p:ext uri="{BB962C8B-B14F-4D97-AF65-F5344CB8AC3E}">
        <p14:creationId xmlns:p14="http://schemas.microsoft.com/office/powerpoint/2010/main" val="2773013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761A036C-B317-DF3B-727D-6FF8C35EB967}"/>
              </a:ext>
            </a:extLst>
          </p:cNvPr>
          <p:cNvGrpSpPr/>
          <p:nvPr/>
        </p:nvGrpSpPr>
        <p:grpSpPr>
          <a:xfrm>
            <a:off x="216694" y="773332"/>
            <a:ext cx="11764937" cy="5515095"/>
            <a:chOff x="216694" y="773332"/>
            <a:chExt cx="11764937" cy="5515095"/>
          </a:xfrm>
        </p:grpSpPr>
        <p:sp>
          <p:nvSpPr>
            <p:cNvPr id="2" name="Rectangle 1"/>
            <p:cNvSpPr/>
            <p:nvPr/>
          </p:nvSpPr>
          <p:spPr>
            <a:xfrm>
              <a:off x="286789" y="773332"/>
              <a:ext cx="8174182" cy="2239844"/>
            </a:xfrm>
            <a:prstGeom prst="rect">
              <a:avLst/>
            </a:prstGeom>
          </p:spPr>
          <p:txBody>
            <a:bodyPr wrap="square">
              <a:spAutoFit/>
            </a:bodyPr>
            <a:lstStyle/>
            <a:p>
              <a:pPr>
                <a:lnSpc>
                  <a:spcPct val="150000"/>
                </a:lnSpc>
              </a:pPr>
              <a:r>
                <a:rPr lang="nl-NL"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1.1. Sự ra đời của Đảng Cộng sản Việt Nam</a:t>
              </a:r>
              <a:endParaRPr lang="en-US" sz="2400" dirty="0">
                <a:solidFill>
                  <a:srgbClr val="FF0000"/>
                </a:solidFill>
                <a:latin typeface="Arial" panose="020B0604020202020204" pitchFamily="34" charset="0"/>
                <a:ea typeface="Calibri" panose="020F0502020204030204" pitchFamily="34" charset="0"/>
                <a:cs typeface="Arial" panose="020B0604020202020204" pitchFamily="34" charset="0"/>
              </a:endParaRPr>
            </a:p>
            <a:p>
              <a:pPr algn="just" fontAlgn="base">
                <a:lnSpc>
                  <a:spcPct val="150000"/>
                </a:lnSpc>
                <a:spcAft>
                  <a:spcPts val="0"/>
                </a:spcAft>
              </a:pPr>
              <a:r>
                <a:rPr lang="en-US" sz="2400" b="1" i="1" dirty="0">
                  <a:solidFill>
                    <a:srgbClr val="00B050"/>
                  </a:solidFill>
                  <a:latin typeface="Arial" panose="020B0604020202020204" pitchFamily="34" charset="0"/>
                  <a:cs typeface="Arial" panose="020B0604020202020204" pitchFamily="34" charset="0"/>
                </a:rPr>
                <a:t>1.1.1. </a:t>
              </a:r>
              <a:r>
                <a:rPr lang="pl-PL" sz="2400" b="1" i="1" dirty="0">
                  <a:solidFill>
                    <a:srgbClr val="00B050"/>
                  </a:solidFill>
                  <a:latin typeface="Arial" panose="020B0604020202020204" pitchFamily="34" charset="0"/>
                  <a:cs typeface="Arial" panose="020B0604020202020204" pitchFamily="34" charset="0"/>
                </a:rPr>
                <a:t>Tình hình thế giới và Việt nam cuối thế kỷ XIX</a:t>
              </a:r>
              <a:endParaRPr lang="en-US" sz="2400" b="1" i="1" dirty="0">
                <a:solidFill>
                  <a:srgbClr val="00B050"/>
                </a:solidFill>
                <a:latin typeface="Arial" panose="020B0604020202020204" pitchFamily="34" charset="0"/>
                <a:cs typeface="Arial" panose="020B0604020202020204" pitchFamily="34" charset="0"/>
              </a:endParaRPr>
            </a:p>
            <a:p>
              <a:pPr algn="just" fontAlgn="base">
                <a:lnSpc>
                  <a:spcPct val="150000"/>
                </a:lnSpc>
              </a:pPr>
              <a:r>
                <a:rPr lang="pl-PL" sz="2400" i="1" dirty="0">
                  <a:solidFill>
                    <a:srgbClr val="00B050"/>
                  </a:solidFill>
                  <a:latin typeface="Arial" panose="020B0604020202020204" pitchFamily="34" charset="0"/>
                  <a:cs typeface="Arial" panose="020B0604020202020204" pitchFamily="34" charset="0"/>
                </a:rPr>
                <a:t>- </a:t>
              </a:r>
              <a:r>
                <a:rPr lang="pl-PL" sz="2400" b="1" i="1" dirty="0">
                  <a:solidFill>
                    <a:srgbClr val="002060"/>
                  </a:solidFill>
                  <a:latin typeface="Arial" panose="020B0604020202020204" pitchFamily="34" charset="0"/>
                  <a:cs typeface="Arial" panose="020B0604020202020204" pitchFamily="34" charset="0"/>
                </a:rPr>
                <a:t>Tình hình thế giới</a:t>
              </a:r>
              <a:endParaRPr lang="en-US" sz="2400" b="1" dirty="0">
                <a:solidFill>
                  <a:srgbClr val="002060"/>
                </a:solidFill>
                <a:latin typeface="Arial" panose="020B0604020202020204" pitchFamily="34" charset="0"/>
                <a:cs typeface="Arial" panose="020B0604020202020204" pitchFamily="34" charset="0"/>
              </a:endParaRPr>
            </a:p>
            <a:p>
              <a:pPr algn="just" fontAlgn="base">
                <a:lnSpc>
                  <a:spcPct val="150000"/>
                </a:lnSpc>
                <a:spcAft>
                  <a:spcPts val="0"/>
                </a:spcAft>
              </a:pPr>
              <a:endParaRPr lang="en-US" sz="2400" dirty="0">
                <a:solidFill>
                  <a:srgbClr val="FF0000"/>
                </a:solidFill>
                <a:latin typeface="Arial" panose="020B0604020202020204" pitchFamily="34" charset="0"/>
                <a:ea typeface="Calibri" panose="020F0502020204030204" pitchFamily="34" charset="0"/>
                <a:cs typeface="Arial" panose="020B0604020202020204" pitchFamily="34" charset="0"/>
              </a:endParaRPr>
            </a:p>
          </p:txBody>
        </p:sp>
        <p:sp>
          <p:nvSpPr>
            <p:cNvPr id="3" name="Rectangle 2"/>
            <p:cNvSpPr/>
            <p:nvPr/>
          </p:nvSpPr>
          <p:spPr>
            <a:xfrm>
              <a:off x="230724" y="2421664"/>
              <a:ext cx="1728788" cy="2677656"/>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US" sz="2400" b="1" dirty="0" err="1">
                  <a:latin typeface="Arial" panose="020B0604020202020204" pitchFamily="34" charset="0"/>
                  <a:ea typeface="Calibri" panose="020F0502020204030204" pitchFamily="34" charset="0"/>
                  <a:cs typeface="Arial" panose="020B0604020202020204" pitchFamily="34" charset="0"/>
                </a:rPr>
                <a:t>Sự</a:t>
              </a:r>
              <a:r>
                <a:rPr lang="en-US" sz="2400" b="1" dirty="0">
                  <a:latin typeface="Arial" panose="020B0604020202020204" pitchFamily="34" charset="0"/>
                  <a:ea typeface="Calibri" panose="020F0502020204030204" pitchFamily="34" charset="0"/>
                  <a:cs typeface="Arial" panose="020B0604020202020204" pitchFamily="34" charset="0"/>
                </a:rPr>
                <a:t> </a:t>
              </a:r>
              <a:r>
                <a:rPr lang="en-US" sz="2400" b="1" dirty="0" err="1">
                  <a:latin typeface="Arial" panose="020B0604020202020204" pitchFamily="34" charset="0"/>
                  <a:ea typeface="Calibri" panose="020F0502020204030204" pitchFamily="34" charset="0"/>
                  <a:cs typeface="Arial" panose="020B0604020202020204" pitchFamily="34" charset="0"/>
                </a:rPr>
                <a:t>chuyển</a:t>
              </a:r>
              <a:r>
                <a:rPr lang="en-US" sz="2400" b="1" dirty="0">
                  <a:latin typeface="Arial" panose="020B0604020202020204" pitchFamily="34" charset="0"/>
                  <a:ea typeface="Calibri" panose="020F0502020204030204" pitchFamily="34" charset="0"/>
                  <a:cs typeface="Arial" panose="020B0604020202020204" pitchFamily="34" charset="0"/>
                </a:rPr>
                <a:t> </a:t>
              </a:r>
              <a:r>
                <a:rPr lang="en-US" sz="2400" b="1" dirty="0" err="1">
                  <a:latin typeface="Arial" panose="020B0604020202020204" pitchFamily="34" charset="0"/>
                  <a:ea typeface="Calibri" panose="020F0502020204030204" pitchFamily="34" charset="0"/>
                  <a:cs typeface="Arial" panose="020B0604020202020204" pitchFamily="34" charset="0"/>
                </a:rPr>
                <a:t>biến</a:t>
              </a:r>
              <a:r>
                <a:rPr lang="en-US" sz="2400" b="1" dirty="0">
                  <a:latin typeface="Arial" panose="020B0604020202020204" pitchFamily="34" charset="0"/>
                  <a:ea typeface="Calibri" panose="020F0502020204030204" pitchFamily="34" charset="0"/>
                  <a:cs typeface="Arial" panose="020B0604020202020204" pitchFamily="34" charset="0"/>
                </a:rPr>
                <a:t> </a:t>
              </a:r>
              <a:r>
                <a:rPr lang="en-US" sz="2400" b="1" dirty="0" err="1">
                  <a:latin typeface="Arial" panose="020B0604020202020204" pitchFamily="34" charset="0"/>
                  <a:ea typeface="Calibri" panose="020F0502020204030204" pitchFamily="34" charset="0"/>
                  <a:cs typeface="Arial" panose="020B0604020202020204" pitchFamily="34" charset="0"/>
                </a:rPr>
                <a:t>của</a:t>
              </a:r>
              <a:r>
                <a:rPr lang="en-US" sz="2400" b="1" dirty="0">
                  <a:latin typeface="Arial" panose="020B0604020202020204" pitchFamily="34" charset="0"/>
                  <a:ea typeface="Calibri" panose="020F0502020204030204" pitchFamily="34" charset="0"/>
                  <a:cs typeface="Arial" panose="020B0604020202020204" pitchFamily="34" charset="0"/>
                </a:rPr>
                <a:t> </a:t>
              </a:r>
              <a:r>
                <a:rPr lang="en-US" sz="2400" b="1" dirty="0" err="1">
                  <a:latin typeface="Arial" panose="020B0604020202020204" pitchFamily="34" charset="0"/>
                  <a:ea typeface="Calibri" panose="020F0502020204030204" pitchFamily="34" charset="0"/>
                  <a:cs typeface="Arial" panose="020B0604020202020204" pitchFamily="34" charset="0"/>
                </a:rPr>
                <a:t>chủ</a:t>
              </a:r>
              <a:r>
                <a:rPr lang="en-US" sz="2400" b="1" dirty="0">
                  <a:latin typeface="Arial" panose="020B0604020202020204" pitchFamily="34" charset="0"/>
                  <a:ea typeface="Calibri" panose="020F0502020204030204" pitchFamily="34" charset="0"/>
                  <a:cs typeface="Arial" panose="020B0604020202020204" pitchFamily="34" charset="0"/>
                </a:rPr>
                <a:t> </a:t>
              </a:r>
              <a:r>
                <a:rPr lang="en-US" sz="2400" b="1" dirty="0" err="1">
                  <a:latin typeface="Arial" panose="020B0604020202020204" pitchFamily="34" charset="0"/>
                  <a:ea typeface="Calibri" panose="020F0502020204030204" pitchFamily="34" charset="0"/>
                  <a:cs typeface="Arial" panose="020B0604020202020204" pitchFamily="34" charset="0"/>
                </a:rPr>
                <a:t>nghĩa</a:t>
              </a:r>
              <a:r>
                <a:rPr lang="en-US" sz="2400" b="1" dirty="0">
                  <a:latin typeface="Arial" panose="020B0604020202020204" pitchFamily="34" charset="0"/>
                  <a:ea typeface="Calibri" panose="020F0502020204030204" pitchFamily="34" charset="0"/>
                  <a:cs typeface="Arial" panose="020B0604020202020204" pitchFamily="34" charset="0"/>
                </a:rPr>
                <a:t> </a:t>
              </a:r>
              <a:r>
                <a:rPr lang="en-US" sz="2400" b="1" dirty="0" err="1">
                  <a:latin typeface="Arial" panose="020B0604020202020204" pitchFamily="34" charset="0"/>
                  <a:ea typeface="Calibri" panose="020F0502020204030204" pitchFamily="34" charset="0"/>
                  <a:cs typeface="Arial" panose="020B0604020202020204" pitchFamily="34" charset="0"/>
                </a:rPr>
                <a:t>tư</a:t>
              </a:r>
              <a:r>
                <a:rPr lang="en-US" sz="2400" b="1" dirty="0">
                  <a:latin typeface="Arial" panose="020B0604020202020204" pitchFamily="34" charset="0"/>
                  <a:ea typeface="Calibri" panose="020F0502020204030204" pitchFamily="34" charset="0"/>
                  <a:cs typeface="Arial" panose="020B0604020202020204" pitchFamily="34" charset="0"/>
                </a:rPr>
                <a:t> </a:t>
              </a:r>
              <a:r>
                <a:rPr lang="en-US" sz="2400" b="1" dirty="0" err="1">
                  <a:latin typeface="Arial" panose="020B0604020202020204" pitchFamily="34" charset="0"/>
                  <a:ea typeface="Calibri" panose="020F0502020204030204" pitchFamily="34" charset="0"/>
                  <a:cs typeface="Arial" panose="020B0604020202020204" pitchFamily="34" charset="0"/>
                </a:rPr>
                <a:t>bản</a:t>
              </a:r>
              <a:r>
                <a:rPr lang="en-US" sz="2400" b="1" dirty="0">
                  <a:latin typeface="Arial" panose="020B0604020202020204" pitchFamily="34" charset="0"/>
                  <a:ea typeface="Calibri" panose="020F0502020204030204" pitchFamily="34" charset="0"/>
                  <a:cs typeface="Arial" panose="020B0604020202020204" pitchFamily="34" charset="0"/>
                </a:rPr>
                <a:t> </a:t>
              </a:r>
              <a:r>
                <a:rPr lang="en-US" sz="2400" b="1" dirty="0" err="1">
                  <a:latin typeface="Arial" panose="020B0604020202020204" pitchFamily="34" charset="0"/>
                  <a:ea typeface="Calibri" panose="020F0502020204030204" pitchFamily="34" charset="0"/>
                  <a:cs typeface="Arial" panose="020B0604020202020204" pitchFamily="34" charset="0"/>
                </a:rPr>
                <a:t>và</a:t>
              </a:r>
              <a:r>
                <a:rPr lang="en-US" sz="2400" b="1" dirty="0">
                  <a:latin typeface="Arial" panose="020B0604020202020204" pitchFamily="34" charset="0"/>
                  <a:ea typeface="Calibri" panose="020F0502020204030204" pitchFamily="34" charset="0"/>
                  <a:cs typeface="Arial" panose="020B0604020202020204" pitchFamily="34" charset="0"/>
                </a:rPr>
                <a:t> </a:t>
              </a:r>
              <a:r>
                <a:rPr lang="en-US" sz="2400" b="1" dirty="0" err="1">
                  <a:latin typeface="Arial" panose="020B0604020202020204" pitchFamily="34" charset="0"/>
                  <a:ea typeface="Calibri" panose="020F0502020204030204" pitchFamily="34" charset="0"/>
                  <a:cs typeface="Arial" panose="020B0604020202020204" pitchFamily="34" charset="0"/>
                </a:rPr>
                <a:t>hậu</a:t>
              </a:r>
              <a:r>
                <a:rPr lang="en-US" sz="2400" b="1" dirty="0">
                  <a:latin typeface="Arial" panose="020B0604020202020204" pitchFamily="34" charset="0"/>
                  <a:ea typeface="Calibri" panose="020F0502020204030204" pitchFamily="34" charset="0"/>
                  <a:cs typeface="Arial" panose="020B0604020202020204" pitchFamily="34" charset="0"/>
                </a:rPr>
                <a:t> </a:t>
              </a:r>
              <a:r>
                <a:rPr lang="en-US" sz="2400" b="1" dirty="0" err="1">
                  <a:latin typeface="Arial" panose="020B0604020202020204" pitchFamily="34" charset="0"/>
                  <a:ea typeface="Calibri" panose="020F0502020204030204" pitchFamily="34" charset="0"/>
                  <a:cs typeface="Arial" panose="020B0604020202020204" pitchFamily="34" charset="0"/>
                </a:rPr>
                <a:t>quả</a:t>
              </a:r>
              <a:r>
                <a:rPr lang="en-US" sz="2400" b="1" dirty="0">
                  <a:latin typeface="Arial" panose="020B0604020202020204" pitchFamily="34" charset="0"/>
                  <a:ea typeface="Calibri" panose="020F0502020204030204" pitchFamily="34" charset="0"/>
                  <a:cs typeface="Arial" panose="020B0604020202020204" pitchFamily="34" charset="0"/>
                </a:rPr>
                <a:t> </a:t>
              </a:r>
              <a:r>
                <a:rPr lang="en-US" sz="2400" b="1" dirty="0" err="1">
                  <a:latin typeface="Arial" panose="020B0604020202020204" pitchFamily="34" charset="0"/>
                  <a:ea typeface="Calibri" panose="020F0502020204030204" pitchFamily="34" charset="0"/>
                  <a:cs typeface="Arial" panose="020B0604020202020204" pitchFamily="34" charset="0"/>
                </a:rPr>
                <a:t>của</a:t>
              </a:r>
              <a:r>
                <a:rPr lang="en-US" sz="2400" b="1" dirty="0">
                  <a:latin typeface="Arial" panose="020B0604020202020204" pitchFamily="34" charset="0"/>
                  <a:ea typeface="Calibri" panose="020F0502020204030204" pitchFamily="34" charset="0"/>
                  <a:cs typeface="Arial" panose="020B0604020202020204" pitchFamily="34" charset="0"/>
                </a:rPr>
                <a:t> </a:t>
              </a:r>
              <a:r>
                <a:rPr lang="en-US" sz="2400" b="1" dirty="0" err="1">
                  <a:latin typeface="Arial" panose="020B0604020202020204" pitchFamily="34" charset="0"/>
                  <a:ea typeface="Calibri" panose="020F0502020204030204" pitchFamily="34" charset="0"/>
                  <a:cs typeface="Arial" panose="020B0604020202020204" pitchFamily="34" charset="0"/>
                </a:rPr>
                <a:t>nó</a:t>
              </a:r>
              <a:endParaRPr lang="en-US" sz="2400" b="1" dirty="0">
                <a:latin typeface="Arial" panose="020B0604020202020204" pitchFamily="34" charset="0"/>
                <a:ea typeface="Calibri" panose="020F0502020204030204" pitchFamily="34" charset="0"/>
                <a:cs typeface="Arial" panose="020B0604020202020204" pitchFamily="34" charset="0"/>
              </a:endParaRPr>
            </a:p>
          </p:txBody>
        </p:sp>
        <p:sp>
          <p:nvSpPr>
            <p:cNvPr id="8" name="Rectangle 7"/>
            <p:cNvSpPr/>
            <p:nvPr/>
          </p:nvSpPr>
          <p:spPr>
            <a:xfrm>
              <a:off x="2668172" y="2421664"/>
              <a:ext cx="3505200" cy="2677656"/>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indent="457200" algn="ctr" fontAlgn="base">
                <a:spcAft>
                  <a:spcPts val="0"/>
                </a:spcAft>
              </a:pPr>
              <a:r>
                <a:rPr lang="en-US" sz="2400" dirty="0" err="1">
                  <a:latin typeface="Arial" panose="020B0604020202020204" pitchFamily="34" charset="0"/>
                  <a:cs typeface="Arial" panose="020B0604020202020204" pitchFamily="34" charset="0"/>
                </a:rPr>
                <a:t>Cuối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thế</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kỷ</a:t>
              </a:r>
              <a:r>
                <a:rPr lang="en-US" sz="2400" dirty="0">
                  <a:latin typeface="Arial" panose="020B0604020202020204" pitchFamily="34" charset="0"/>
                  <a:cs typeface="Arial" panose="020B0604020202020204" pitchFamily="34" charset="0"/>
                </a:rPr>
                <a:t> XIX </a:t>
              </a:r>
              <a:r>
                <a:rPr lang="nl-NL" sz="2400" dirty="0">
                  <a:latin typeface="Arial" panose="020B0604020202020204" pitchFamily="34" charset="0"/>
                  <a:ea typeface="Calibri" panose="020F0502020204030204" pitchFamily="34" charset="0"/>
                  <a:cs typeface="Arial" panose="020B0604020202020204" pitchFamily="34" charset="0"/>
                </a:rPr>
                <a:t>đầu thế kỷ XX</a:t>
              </a:r>
              <a:r>
                <a:rPr lang="nl-NL"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chủ</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nghĩa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tư</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bản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tăng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cường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chính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sách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xâm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lược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áp</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bức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bóc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lột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nhân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lao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động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trong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nước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các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tộc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thuộc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địa</a:t>
              </a:r>
              <a:r>
                <a:rPr lang="en-US" sz="2400" dirty="0">
                  <a:latin typeface="Arial" panose="020B0604020202020204" pitchFamily="34" charset="0"/>
                  <a:cs typeface="Arial" panose="020B0604020202020204" pitchFamily="34" charset="0"/>
                </a:rPr>
                <a:t>.</a:t>
              </a:r>
              <a:endParaRPr lang="en-US" sz="2400" dirty="0">
                <a:effectLst/>
                <a:latin typeface="Arial" panose="020B0604020202020204" pitchFamily="34" charset="0"/>
                <a:cs typeface="Arial" panose="020B0604020202020204" pitchFamily="34" charset="0"/>
              </a:endParaRPr>
            </a:p>
          </p:txBody>
        </p:sp>
        <p:sp>
          <p:nvSpPr>
            <p:cNvPr id="9" name="Rectangle 8"/>
            <p:cNvSpPr/>
            <p:nvPr/>
          </p:nvSpPr>
          <p:spPr>
            <a:xfrm>
              <a:off x="216694" y="5826762"/>
              <a:ext cx="11758611" cy="461665"/>
            </a:xfrm>
            <a:prstGeom prst="rect">
              <a:avLst/>
            </a:prstGeom>
            <a:ln w="34925"/>
          </p:spPr>
          <p:style>
            <a:lnRef idx="2">
              <a:schemeClr val="accent1"/>
            </a:lnRef>
            <a:fillRef idx="1">
              <a:schemeClr val="lt1"/>
            </a:fillRef>
            <a:effectRef idx="0">
              <a:schemeClr val="accent1"/>
            </a:effectRef>
            <a:fontRef idx="minor">
              <a:schemeClr val="dk1"/>
            </a:fontRef>
          </p:style>
          <p:txBody>
            <a:bodyPr wrap="square">
              <a:spAutoFit/>
            </a:bodyPr>
            <a:lstStyle/>
            <a:p>
              <a:pPr indent="457200" fontAlgn="base"/>
              <a:r>
                <a:rPr lang="en-US" sz="2400" dirty="0" err="1">
                  <a:solidFill>
                    <a:schemeClr val="dk1"/>
                  </a:solidFill>
                  <a:latin typeface="Arial" panose="020B0604020202020204" pitchFamily="34" charset="0"/>
                  <a:cs typeface="Arial" panose="020B0604020202020204" pitchFamily="34" charset="0"/>
                </a:rPr>
                <a:t>Mâu</a:t>
              </a:r>
              <a:r>
                <a:rPr lang="en-US" sz="2400" dirty="0">
                  <a:solidFill>
                    <a:schemeClr val="dk1"/>
                  </a:solidFill>
                  <a:latin typeface="Arial" panose="020B0604020202020204" pitchFamily="34" charset="0"/>
                  <a:cs typeface="Arial" panose="020B0604020202020204" pitchFamily="34" charset="0"/>
                </a:rPr>
                <a:t> </a:t>
              </a:r>
              <a:r>
                <a:rPr lang="en-US" sz="2400" dirty="0" err="1">
                  <a:solidFill>
                    <a:schemeClr val="dk1"/>
                  </a:solidFill>
                  <a:latin typeface="Arial" panose="020B0604020202020204" pitchFamily="34" charset="0"/>
                  <a:cs typeface="Arial" panose="020B0604020202020204" pitchFamily="34" charset="0"/>
                </a:rPr>
                <a:t>thuẫn</a:t>
              </a:r>
              <a:r>
                <a:rPr lang="en-US" sz="2400" dirty="0">
                  <a:latin typeface="Arial" panose="020B0604020202020204" pitchFamily="34" charset="0"/>
                  <a:cs typeface="Arial" panose="020B0604020202020204" pitchFamily="34" charset="0"/>
                </a:rPr>
                <a:t> </a:t>
              </a:r>
              <a:r>
                <a:rPr lang="en-US" sz="2400" dirty="0" err="1">
                  <a:solidFill>
                    <a:schemeClr val="dk1"/>
                  </a:solidFill>
                  <a:latin typeface="Arial" panose="020B0604020202020204" pitchFamily="34" charset="0"/>
                  <a:cs typeface="Arial" panose="020B0604020202020204" pitchFamily="34" charset="0"/>
                </a:rPr>
                <a:t>Dân</a:t>
              </a:r>
              <a:r>
                <a:rPr lang="en-US" sz="2400" dirty="0">
                  <a:solidFill>
                    <a:schemeClr val="dk1"/>
                  </a:solidFill>
                  <a:latin typeface="Arial" panose="020B0604020202020204" pitchFamily="34" charset="0"/>
                  <a:cs typeface="Arial" panose="020B0604020202020204" pitchFamily="34" charset="0"/>
                </a:rPr>
                <a:t> </a:t>
              </a:r>
              <a:r>
                <a:rPr lang="en-US" sz="2400" dirty="0" err="1">
                  <a:solidFill>
                    <a:schemeClr val="dk1"/>
                  </a:solidFill>
                  <a:latin typeface="Arial" panose="020B0604020202020204" pitchFamily="34" charset="0"/>
                  <a:cs typeface="Arial" panose="020B0604020202020204" pitchFamily="34" charset="0"/>
                </a:rPr>
                <a:t>tộc</a:t>
              </a:r>
              <a:r>
                <a:rPr lang="en-US" sz="2400" dirty="0">
                  <a:solidFill>
                    <a:schemeClr val="dk1"/>
                  </a:solidFill>
                  <a:latin typeface="Arial" panose="020B0604020202020204" pitchFamily="34" charset="0"/>
                  <a:cs typeface="Arial" panose="020B0604020202020204" pitchFamily="34" charset="0"/>
                </a:rPr>
                <a:t> </a:t>
              </a:r>
              <a:r>
                <a:rPr lang="en-US" sz="2400" dirty="0" err="1">
                  <a:solidFill>
                    <a:schemeClr val="dk1"/>
                  </a:solidFill>
                  <a:latin typeface="Arial" panose="020B0604020202020204" pitchFamily="34" charset="0"/>
                  <a:cs typeface="Arial" panose="020B0604020202020204" pitchFamily="34" charset="0"/>
                </a:rPr>
                <a:t>thuộc</a:t>
              </a:r>
              <a:r>
                <a:rPr lang="en-US" sz="2400" dirty="0">
                  <a:solidFill>
                    <a:schemeClr val="dk1"/>
                  </a:solidFill>
                  <a:latin typeface="Arial" panose="020B0604020202020204" pitchFamily="34" charset="0"/>
                  <a:cs typeface="Arial" panose="020B0604020202020204" pitchFamily="34" charset="0"/>
                </a:rPr>
                <a:t> </a:t>
              </a:r>
              <a:r>
                <a:rPr lang="en-US" sz="2400" dirty="0" err="1">
                  <a:solidFill>
                    <a:schemeClr val="dk1"/>
                  </a:solidFill>
                  <a:latin typeface="Arial" panose="020B0604020202020204" pitchFamily="34" charset="0"/>
                  <a:cs typeface="Arial" panose="020B0604020202020204" pitchFamily="34" charset="0"/>
                </a:rPr>
                <a:t>địa</a:t>
              </a:r>
              <a:r>
                <a:rPr lang="en-US" sz="2400" dirty="0">
                  <a:solidFill>
                    <a:schemeClr val="dk1"/>
                  </a:solidFill>
                  <a:latin typeface="Arial" panose="020B0604020202020204" pitchFamily="34" charset="0"/>
                  <a:cs typeface="Arial" panose="020B0604020202020204" pitchFamily="34" charset="0"/>
                </a:rPr>
                <a:t> </a:t>
              </a:r>
              <a:r>
                <a:rPr lang="en-US" sz="2400" dirty="0" err="1">
                  <a:solidFill>
                    <a:schemeClr val="dk1"/>
                  </a:solidFill>
                  <a:latin typeface="Arial" panose="020B0604020202020204" pitchFamily="34" charset="0"/>
                  <a:cs typeface="Arial" panose="020B0604020202020204" pitchFamily="34" charset="0"/>
                </a:rPr>
                <a:t>với</a:t>
              </a:r>
              <a:r>
                <a:rPr lang="en-US" sz="2400" dirty="0">
                  <a:solidFill>
                    <a:schemeClr val="dk1"/>
                  </a:solidFill>
                  <a:latin typeface="Arial" panose="020B0604020202020204" pitchFamily="34" charset="0"/>
                  <a:cs typeface="Arial" panose="020B0604020202020204" pitchFamily="34" charset="0"/>
                </a:rPr>
                <a:t> CN </a:t>
              </a:r>
              <a:r>
                <a:rPr lang="en-US" sz="2400" dirty="0" err="1">
                  <a:solidFill>
                    <a:schemeClr val="dk1"/>
                  </a:solidFill>
                  <a:latin typeface="Arial" panose="020B0604020202020204" pitchFamily="34" charset="0"/>
                  <a:cs typeface="Arial" panose="020B0604020202020204" pitchFamily="34" charset="0"/>
                </a:rPr>
                <a:t>đế</a:t>
              </a:r>
              <a:r>
                <a:rPr lang="en-US" sz="2400" dirty="0">
                  <a:solidFill>
                    <a:schemeClr val="dk1"/>
                  </a:solidFill>
                  <a:latin typeface="Arial" panose="020B0604020202020204" pitchFamily="34" charset="0"/>
                  <a:cs typeface="Arial" panose="020B0604020202020204" pitchFamily="34" charset="0"/>
                </a:rPr>
                <a:t> </a:t>
              </a:r>
              <a:r>
                <a:rPr lang="en-US" sz="2400" dirty="0" err="1">
                  <a:solidFill>
                    <a:schemeClr val="dk1"/>
                  </a:solidFill>
                  <a:latin typeface="Arial" panose="020B0604020202020204" pitchFamily="34" charset="0"/>
                  <a:cs typeface="Arial" panose="020B0604020202020204" pitchFamily="34" charset="0"/>
                </a:rPr>
                <a:t>quốc</a:t>
              </a:r>
              <a:r>
                <a:rPr lang="en-US" sz="2400" dirty="0">
                  <a:solidFill>
                    <a:schemeClr val="dk1"/>
                  </a:solidFill>
                  <a:latin typeface="Arial" panose="020B0604020202020204" pitchFamily="34" charset="0"/>
                  <a:cs typeface="Arial" panose="020B0604020202020204" pitchFamily="34" charset="0"/>
                </a:rPr>
                <a:t>  </a:t>
              </a:r>
              <a:r>
                <a:rPr lang="en-US" sz="2400" dirty="0">
                  <a:solidFill>
                    <a:schemeClr val="dk1"/>
                  </a:solidFill>
                  <a:latin typeface="Arial" panose="020B0604020202020204" pitchFamily="34" charset="0"/>
                  <a:cs typeface="Arial" panose="020B0604020202020204" pitchFamily="34" charset="0"/>
                  <a:sym typeface="Wingdings" pitchFamily="2" charset="2"/>
                </a:rPr>
                <a:t> </a:t>
              </a:r>
              <a:r>
                <a:rPr lang="en-US" sz="2400" dirty="0" err="1">
                  <a:solidFill>
                    <a:schemeClr val="dk1"/>
                  </a:solidFill>
                  <a:latin typeface="Arial" panose="020B0604020202020204" pitchFamily="34" charset="0"/>
                  <a:cs typeface="Arial" panose="020B0604020202020204" pitchFamily="34" charset="0"/>
                  <a:sym typeface="Wingdings" pitchFamily="2" charset="2"/>
                </a:rPr>
                <a:t>phong</a:t>
              </a:r>
              <a:r>
                <a:rPr lang="en-US" sz="2400" dirty="0">
                  <a:solidFill>
                    <a:schemeClr val="dk1"/>
                  </a:solidFill>
                  <a:latin typeface="Arial" panose="020B0604020202020204" pitchFamily="34" charset="0"/>
                  <a:cs typeface="Arial" panose="020B0604020202020204" pitchFamily="34" charset="0"/>
                  <a:sym typeface="Wingdings" pitchFamily="2" charset="2"/>
                </a:rPr>
                <a:t> </a:t>
              </a:r>
              <a:r>
                <a:rPr lang="en-US" sz="2400" dirty="0" err="1">
                  <a:solidFill>
                    <a:schemeClr val="dk1"/>
                  </a:solidFill>
                  <a:latin typeface="Arial" panose="020B0604020202020204" pitchFamily="34" charset="0"/>
                  <a:cs typeface="Arial" panose="020B0604020202020204" pitchFamily="34" charset="0"/>
                  <a:sym typeface="Wingdings" pitchFamily="2" charset="2"/>
                </a:rPr>
                <a:t>trào</a:t>
              </a:r>
              <a:r>
                <a:rPr lang="en-US" sz="2400" dirty="0">
                  <a:solidFill>
                    <a:schemeClr val="dk1"/>
                  </a:solidFill>
                  <a:latin typeface="Arial" panose="020B0604020202020204" pitchFamily="34" charset="0"/>
                  <a:cs typeface="Arial" panose="020B0604020202020204" pitchFamily="34" charset="0"/>
                  <a:sym typeface="Wingdings" pitchFamily="2" charset="2"/>
                </a:rPr>
                <a:t> GPDT </a:t>
              </a:r>
              <a:r>
                <a:rPr lang="en-US" sz="2400" dirty="0" err="1">
                  <a:solidFill>
                    <a:schemeClr val="dk1"/>
                  </a:solidFill>
                  <a:latin typeface="Arial" panose="020B0604020202020204" pitchFamily="34" charset="0"/>
                  <a:cs typeface="Arial" panose="020B0604020202020204" pitchFamily="34" charset="0"/>
                  <a:sym typeface="Wingdings" pitchFamily="2" charset="2"/>
                </a:rPr>
                <a:t>nổ</a:t>
              </a:r>
              <a:r>
                <a:rPr lang="en-US" sz="2400" dirty="0">
                  <a:solidFill>
                    <a:schemeClr val="dk1"/>
                  </a:solidFill>
                  <a:latin typeface="Arial" panose="020B0604020202020204" pitchFamily="34" charset="0"/>
                  <a:cs typeface="Arial" panose="020B0604020202020204" pitchFamily="34" charset="0"/>
                  <a:sym typeface="Wingdings" pitchFamily="2" charset="2"/>
                </a:rPr>
                <a:t> </a:t>
              </a:r>
              <a:r>
                <a:rPr lang="en-US" sz="2400" dirty="0" err="1">
                  <a:solidFill>
                    <a:schemeClr val="dk1"/>
                  </a:solidFill>
                  <a:latin typeface="Arial" panose="020B0604020202020204" pitchFamily="34" charset="0"/>
                  <a:cs typeface="Arial" panose="020B0604020202020204" pitchFamily="34" charset="0"/>
                  <a:sym typeface="Wingdings" pitchFamily="2" charset="2"/>
                </a:rPr>
                <a:t>ra</a:t>
              </a:r>
              <a:endParaRPr lang="en-US" sz="2400" dirty="0">
                <a:solidFill>
                  <a:schemeClr val="dk1"/>
                </a:solidFill>
                <a:latin typeface="Arial" panose="020B0604020202020204" pitchFamily="34" charset="0"/>
                <a:cs typeface="Arial" panose="020B0604020202020204" pitchFamily="34" charset="0"/>
              </a:endParaRPr>
            </a:p>
          </p:txBody>
        </p:sp>
        <p:sp>
          <p:nvSpPr>
            <p:cNvPr id="12" name="Down Arrow 11"/>
            <p:cNvSpPr/>
            <p:nvPr/>
          </p:nvSpPr>
          <p:spPr>
            <a:xfrm>
              <a:off x="4115972" y="5166032"/>
              <a:ext cx="609600" cy="57504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panose="020B0604020202020204" pitchFamily="34" charset="0"/>
                <a:cs typeface="Arial" panose="020B0604020202020204" pitchFamily="34" charset="0"/>
              </a:endParaRPr>
            </a:p>
          </p:txBody>
        </p:sp>
        <p:sp>
          <p:nvSpPr>
            <p:cNvPr id="13" name="Right Arrow 12"/>
            <p:cNvSpPr/>
            <p:nvPr/>
          </p:nvSpPr>
          <p:spPr>
            <a:xfrm>
              <a:off x="2039522" y="3481559"/>
              <a:ext cx="548640" cy="609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panose="020B0604020202020204" pitchFamily="34" charset="0"/>
                <a:cs typeface="Arial" panose="020B0604020202020204" pitchFamily="34" charset="0"/>
              </a:endParaRPr>
            </a:p>
          </p:txBody>
        </p:sp>
        <p:pic>
          <p:nvPicPr>
            <p:cNvPr id="4" name="Picture 2" descr="undefin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39744" y="1931658"/>
              <a:ext cx="5641887" cy="3809416"/>
            </a:xfrm>
            <a:prstGeom prst="rect">
              <a:avLst/>
            </a:prstGeom>
            <a:noFill/>
            <a:extLst>
              <a:ext uri="{909E8E84-426E-40DD-AFC4-6F175D3DCCD1}">
                <a14:hiddenFill xmlns:a14="http://schemas.microsoft.com/office/drawing/2010/main">
                  <a:solidFill>
                    <a:srgbClr val="FFFFFF"/>
                  </a:solidFill>
                </a14:hiddenFill>
              </a:ext>
            </a:extLst>
          </p:spPr>
        </p:pic>
      </p:grpSp>
      <p:sp>
        <p:nvSpPr>
          <p:cNvPr id="11" name="Title 10">
            <a:extLst>
              <a:ext uri="{FF2B5EF4-FFF2-40B4-BE49-F238E27FC236}">
                <a16:creationId xmlns:a16="http://schemas.microsoft.com/office/drawing/2014/main" id="{E77AE9AC-A02F-E45A-414C-4CEED08FF5D4}"/>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1. </a:t>
            </a:r>
            <a:r>
              <a:rPr lang="en-US" dirty="0" err="1">
                <a:latin typeface="Arial" panose="020B0604020202020204" pitchFamily="34" charset="0"/>
                <a:cs typeface="Arial" panose="020B0604020202020204" pitchFamily="34" charset="0"/>
              </a:rPr>
              <a:t>Sự</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ra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đời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và</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lãnh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đạo</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của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Đảng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Cộng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sản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Việt</a:t>
            </a:r>
            <a:r>
              <a:rPr lang="en-US" dirty="0">
                <a:latin typeface="Arial" panose="020B0604020202020204" pitchFamily="34" charset="0"/>
                <a:cs typeface="Arial" panose="020B0604020202020204" pitchFamily="34" charset="0"/>
              </a:rPr>
              <a:t> Nam</a:t>
            </a:r>
            <a:br>
              <a:rPr lang="en-US" dirty="0">
                <a:latin typeface="Arial" panose="020B0604020202020204" pitchFamily="34" charset="0"/>
                <a:cs typeface="Arial" panose="020B0604020202020204" pitchFamily="34" charset="0"/>
              </a:rPr>
            </a:br>
            <a:r>
              <a:rPr lang="en-US" dirty="0" err="1">
                <a:latin typeface="Arial" panose="020B0604020202020204" pitchFamily="34" charset="0"/>
                <a:cs typeface="Arial" panose="020B0604020202020204" pitchFamily="34" charset="0"/>
              </a:rPr>
              <a:t>đối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với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cách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mạng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Việt</a:t>
            </a:r>
            <a:r>
              <a:rPr lang="en-US" dirty="0">
                <a:latin typeface="Arial" panose="020B0604020202020204" pitchFamily="34" charset="0"/>
                <a:cs typeface="Arial" panose="020B0604020202020204" pitchFamily="34" charset="0"/>
              </a:rPr>
              <a:t> Nam</a:t>
            </a:r>
          </a:p>
        </p:txBody>
      </p:sp>
    </p:spTree>
    <p:extLst>
      <p:ext uri="{BB962C8B-B14F-4D97-AF65-F5344CB8AC3E}">
        <p14:creationId xmlns:p14="http://schemas.microsoft.com/office/powerpoint/2010/main" val="3424359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up)">
                                      <p:cBhvr>
                                        <p:cTn id="7" dur="12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Group 28">
            <a:extLst>
              <a:ext uri="{FF2B5EF4-FFF2-40B4-BE49-F238E27FC236}">
                <a16:creationId xmlns:a16="http://schemas.microsoft.com/office/drawing/2014/main" id="{BB840BAB-2951-F6E1-EF27-C0815925792D}"/>
              </a:ext>
            </a:extLst>
          </p:cNvPr>
          <p:cNvGrpSpPr/>
          <p:nvPr/>
        </p:nvGrpSpPr>
        <p:grpSpPr>
          <a:xfrm>
            <a:off x="214855" y="998951"/>
            <a:ext cx="11762290" cy="5326534"/>
            <a:chOff x="214855" y="998951"/>
            <a:chExt cx="11762290" cy="5326534"/>
          </a:xfrm>
        </p:grpSpPr>
        <p:sp>
          <p:nvSpPr>
            <p:cNvPr id="4" name="Rectangle 3"/>
            <p:cNvSpPr/>
            <p:nvPr/>
          </p:nvSpPr>
          <p:spPr>
            <a:xfrm>
              <a:off x="214855" y="2032003"/>
              <a:ext cx="1755572" cy="230832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US" sz="2400" b="1" i="1" dirty="0" err="1">
                  <a:solidFill>
                    <a:srgbClr val="C00000"/>
                  </a:solidFill>
                  <a:latin typeface="Arial" panose="020B0604020202020204" pitchFamily="34" charset="0"/>
                  <a:ea typeface="Calibri" panose="020F0502020204030204" pitchFamily="34" charset="0"/>
                  <a:cs typeface="Arial" panose="020B0604020202020204" pitchFamily="34" charset="0"/>
                </a:rPr>
                <a:t>Ảnh</a:t>
              </a:r>
              <a:r>
                <a:rPr lang="en-US" sz="2400" b="1" i="1" dirty="0">
                  <a:solidFill>
                    <a:srgbClr val="C00000"/>
                  </a:solidFill>
                  <a:latin typeface="Arial" panose="020B0604020202020204" pitchFamily="34" charset="0"/>
                  <a:ea typeface="Calibri" panose="020F0502020204030204" pitchFamily="34" charset="0"/>
                  <a:cs typeface="Arial" panose="020B0604020202020204" pitchFamily="34" charset="0"/>
                </a:rPr>
                <a:t> </a:t>
              </a:r>
              <a:r>
                <a:rPr lang="en-US" sz="2400" b="1" i="1" dirty="0" err="1">
                  <a:solidFill>
                    <a:srgbClr val="C00000"/>
                  </a:solidFill>
                  <a:latin typeface="Arial" panose="020B0604020202020204" pitchFamily="34" charset="0"/>
                  <a:ea typeface="Calibri" panose="020F0502020204030204" pitchFamily="34" charset="0"/>
                  <a:cs typeface="Arial" panose="020B0604020202020204" pitchFamily="34" charset="0"/>
                </a:rPr>
                <a:t>hưởng</a:t>
              </a:r>
              <a:r>
                <a:rPr lang="en-US" sz="2400" b="1" i="1" dirty="0">
                  <a:solidFill>
                    <a:srgbClr val="C00000"/>
                  </a:solidFill>
                  <a:latin typeface="Arial" panose="020B0604020202020204" pitchFamily="34" charset="0"/>
                  <a:ea typeface="Calibri" panose="020F0502020204030204" pitchFamily="34" charset="0"/>
                  <a:cs typeface="Arial" panose="020B0604020202020204" pitchFamily="34" charset="0"/>
                </a:rPr>
                <a:t> </a:t>
              </a:r>
              <a:r>
                <a:rPr lang="en-US" sz="2400" b="1" i="1" dirty="0" err="1">
                  <a:solidFill>
                    <a:srgbClr val="C00000"/>
                  </a:solidFill>
                  <a:latin typeface="Arial" panose="020B0604020202020204" pitchFamily="34" charset="0"/>
                  <a:ea typeface="Calibri" panose="020F0502020204030204" pitchFamily="34" charset="0"/>
                  <a:cs typeface="Arial" panose="020B0604020202020204" pitchFamily="34" charset="0"/>
                </a:rPr>
                <a:t>của</a:t>
              </a:r>
              <a:r>
                <a:rPr lang="en-US" sz="2400" b="1" i="1" dirty="0">
                  <a:solidFill>
                    <a:srgbClr val="C00000"/>
                  </a:solidFill>
                  <a:latin typeface="Arial" panose="020B0604020202020204" pitchFamily="34" charset="0"/>
                  <a:ea typeface="Calibri" panose="020F0502020204030204" pitchFamily="34" charset="0"/>
                  <a:cs typeface="Arial" panose="020B0604020202020204" pitchFamily="34" charset="0"/>
                </a:rPr>
                <a:t>  </a:t>
              </a:r>
              <a:r>
                <a:rPr lang="en-US" sz="2400" b="1" i="1" dirty="0" err="1">
                  <a:solidFill>
                    <a:srgbClr val="C00000"/>
                  </a:solidFill>
                  <a:latin typeface="Arial" panose="020B0604020202020204" pitchFamily="34" charset="0"/>
                  <a:ea typeface="Calibri" panose="020F0502020204030204" pitchFamily="34" charset="0"/>
                  <a:cs typeface="Arial" panose="020B0604020202020204" pitchFamily="34" charset="0"/>
                </a:rPr>
                <a:t>chủ</a:t>
              </a:r>
              <a:r>
                <a:rPr lang="en-US" sz="2400" b="1" i="1" dirty="0">
                  <a:solidFill>
                    <a:srgbClr val="C00000"/>
                  </a:solidFill>
                  <a:latin typeface="Arial" panose="020B0604020202020204" pitchFamily="34" charset="0"/>
                  <a:ea typeface="Calibri" panose="020F0502020204030204" pitchFamily="34" charset="0"/>
                  <a:cs typeface="Arial" panose="020B0604020202020204" pitchFamily="34" charset="0"/>
                </a:rPr>
                <a:t> </a:t>
              </a:r>
              <a:r>
                <a:rPr lang="en-US" sz="2400" b="1" dirty="0" err="1">
                  <a:solidFill>
                    <a:srgbClr val="C00000"/>
                  </a:solidFill>
                  <a:latin typeface="Arial" panose="020B0604020202020204" pitchFamily="34" charset="0"/>
                  <a:ea typeface="Calibri" panose="020F0502020204030204" pitchFamily="34" charset="0"/>
                  <a:cs typeface="Arial" panose="020B0604020202020204" pitchFamily="34" charset="0"/>
                </a:rPr>
                <a:t>nghĩa</a:t>
              </a:r>
              <a:r>
                <a:rPr lang="en-US" sz="2400" b="1" i="1" dirty="0">
                  <a:solidFill>
                    <a:srgbClr val="C00000"/>
                  </a:solidFill>
                  <a:latin typeface="Arial" panose="020B0604020202020204" pitchFamily="34" charset="0"/>
                  <a:ea typeface="Calibri" panose="020F0502020204030204" pitchFamily="34" charset="0"/>
                  <a:cs typeface="Arial" panose="020B0604020202020204" pitchFamily="34" charset="0"/>
                </a:rPr>
                <a:t> </a:t>
              </a:r>
              <a:r>
                <a:rPr lang="en-US" sz="2400" b="1" i="1" dirty="0" err="1">
                  <a:solidFill>
                    <a:srgbClr val="C00000"/>
                  </a:solidFill>
                  <a:latin typeface="Arial" panose="020B0604020202020204" pitchFamily="34" charset="0"/>
                  <a:ea typeface="Calibri" panose="020F0502020204030204" pitchFamily="34" charset="0"/>
                  <a:cs typeface="Arial" panose="020B0604020202020204" pitchFamily="34" charset="0"/>
                </a:rPr>
                <a:t>Mác</a:t>
              </a:r>
              <a:r>
                <a:rPr lang="en-US" sz="2400" b="1" i="1" dirty="0">
                  <a:solidFill>
                    <a:srgbClr val="C00000"/>
                  </a:solidFill>
                  <a:latin typeface="Arial" panose="020B0604020202020204" pitchFamily="34" charset="0"/>
                  <a:ea typeface="Calibri" panose="020F0502020204030204" pitchFamily="34" charset="0"/>
                  <a:cs typeface="Arial" panose="020B0604020202020204" pitchFamily="34" charset="0"/>
                </a:rPr>
                <a:t>- </a:t>
              </a:r>
              <a:r>
                <a:rPr lang="en-US" sz="2400" b="1" i="1" dirty="0" err="1">
                  <a:solidFill>
                    <a:srgbClr val="C00000"/>
                  </a:solidFill>
                  <a:latin typeface="Arial" panose="020B0604020202020204" pitchFamily="34" charset="0"/>
                  <a:ea typeface="Calibri" panose="020F0502020204030204" pitchFamily="34" charset="0"/>
                  <a:cs typeface="Arial" panose="020B0604020202020204" pitchFamily="34" charset="0"/>
                </a:rPr>
                <a:t>Lênin</a:t>
              </a:r>
              <a:endParaRPr lang="en-US" sz="2400" b="1" dirty="0">
                <a:solidFill>
                  <a:srgbClr val="C00000"/>
                </a:solidFill>
                <a:latin typeface="Arial" panose="020B0604020202020204" pitchFamily="34" charset="0"/>
                <a:ea typeface="Calibri" panose="020F0502020204030204" pitchFamily="34" charset="0"/>
                <a:cs typeface="Arial" panose="020B0604020202020204" pitchFamily="34" charset="0"/>
              </a:endParaRPr>
            </a:p>
          </p:txBody>
        </p:sp>
        <p:sp>
          <p:nvSpPr>
            <p:cNvPr id="5" name="Rectangle 4"/>
            <p:cNvSpPr/>
            <p:nvPr/>
          </p:nvSpPr>
          <p:spPr>
            <a:xfrm>
              <a:off x="2716237" y="998951"/>
              <a:ext cx="4656237"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Sự</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hình</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thành</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các</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tổ</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chức</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cộng</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sản</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quốc</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tế</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như</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quốc</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tế</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I ( 1864 – 1872), </a:t>
              </a: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quốc</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tế</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II (1889 – 1914), </a:t>
              </a: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quốc</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tế</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III (1919)</a:t>
              </a:r>
              <a:endParaRPr lang="en-US" sz="2400" dirty="0">
                <a:solidFill>
                  <a:srgbClr val="00B050"/>
                </a:solidFill>
                <a:latin typeface="Arial" panose="020B0604020202020204" pitchFamily="34" charset="0"/>
                <a:cs typeface="Arial" panose="020B0604020202020204" pitchFamily="34" charset="0"/>
              </a:endParaRPr>
            </a:p>
          </p:txBody>
        </p:sp>
        <p:sp>
          <p:nvSpPr>
            <p:cNvPr id="6" name="Rectangle 5"/>
            <p:cNvSpPr/>
            <p:nvPr/>
          </p:nvSpPr>
          <p:spPr>
            <a:xfrm>
              <a:off x="2727960" y="2770666"/>
              <a:ext cx="4656238" cy="83099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Sự</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ra</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đời</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của</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các</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đảng</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cộng</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sản</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ở </a:t>
              </a: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nhiều</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nước</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trên</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thế</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B050"/>
                  </a:solidFill>
                  <a:latin typeface="Arial" panose="020B0604020202020204" pitchFamily="34" charset="0"/>
                  <a:ea typeface="Calibri" panose="020F0502020204030204" pitchFamily="34" charset="0"/>
                  <a:cs typeface="Arial" panose="020B0604020202020204" pitchFamily="34" charset="0"/>
                </a:rPr>
                <a:t>giới</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a:t>
              </a:r>
              <a:endParaRPr lang="en-US" sz="2400" dirty="0">
                <a:solidFill>
                  <a:srgbClr val="00B050"/>
                </a:solidFill>
                <a:latin typeface="Arial" panose="020B0604020202020204" pitchFamily="34" charset="0"/>
                <a:cs typeface="Arial" panose="020B0604020202020204" pitchFamily="34" charset="0"/>
              </a:endParaRPr>
            </a:p>
          </p:txBody>
        </p:sp>
        <p:sp>
          <p:nvSpPr>
            <p:cNvPr id="7" name="Rectangle 6"/>
            <p:cNvSpPr/>
            <p:nvPr/>
          </p:nvSpPr>
          <p:spPr>
            <a:xfrm>
              <a:off x="2716237" y="3805194"/>
              <a:ext cx="4667961" cy="83099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nl-NL" sz="2400" dirty="0">
                  <a:solidFill>
                    <a:srgbClr val="00B050"/>
                  </a:solidFill>
                  <a:latin typeface="Arial" panose="020B0604020202020204" pitchFamily="34" charset="0"/>
                  <a:ea typeface="Calibri" panose="020F0502020204030204" pitchFamily="34" charset="0"/>
                  <a:cs typeface="Arial" panose="020B0604020202020204" pitchFamily="34" charset="0"/>
                </a:rPr>
                <a:t>Thắng lợi của cuộc cách mạng tháng Mười Nga 1917</a:t>
              </a:r>
              <a:endParaRPr lang="en-US" sz="2400" dirty="0">
                <a:solidFill>
                  <a:srgbClr val="00B050"/>
                </a:solidFill>
                <a:latin typeface="Arial" panose="020B0604020202020204" pitchFamily="34" charset="0"/>
                <a:cs typeface="Arial" panose="020B0604020202020204" pitchFamily="34" charset="0"/>
              </a:endParaRPr>
            </a:p>
          </p:txBody>
        </p:sp>
        <p:cxnSp>
          <p:nvCxnSpPr>
            <p:cNvPr id="11" name="Straight Arrow Connector 10"/>
            <p:cNvCxnSpPr>
              <a:cxnSpLocks/>
              <a:stCxn id="4" idx="3"/>
              <a:endCxn id="5" idx="1"/>
            </p:cNvCxnSpPr>
            <p:nvPr/>
          </p:nvCxnSpPr>
          <p:spPr>
            <a:xfrm flipV="1">
              <a:off x="1970427" y="1783781"/>
              <a:ext cx="745810" cy="1402384"/>
            </a:xfrm>
            <a:prstGeom prst="straightConnector1">
              <a:avLst/>
            </a:prstGeom>
            <a:ln w="63500">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cxnSpLocks/>
              <a:stCxn id="4" idx="3"/>
              <a:endCxn id="6" idx="1"/>
            </p:cNvCxnSpPr>
            <p:nvPr/>
          </p:nvCxnSpPr>
          <p:spPr>
            <a:xfrm>
              <a:off x="1970427" y="3186165"/>
              <a:ext cx="757533" cy="0"/>
            </a:xfrm>
            <a:prstGeom prst="straightConnector1">
              <a:avLst/>
            </a:prstGeom>
            <a:ln w="63500">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cxnSpLocks/>
              <a:stCxn id="4" idx="3"/>
              <a:endCxn id="7" idx="1"/>
            </p:cNvCxnSpPr>
            <p:nvPr/>
          </p:nvCxnSpPr>
          <p:spPr>
            <a:xfrm>
              <a:off x="1970427" y="3186165"/>
              <a:ext cx="745810" cy="1034528"/>
            </a:xfrm>
            <a:prstGeom prst="straightConnector1">
              <a:avLst/>
            </a:prstGeom>
            <a:ln w="63500">
              <a:tailEnd type="triangle"/>
            </a:ln>
          </p:spPr>
          <p:style>
            <a:lnRef idx="1">
              <a:schemeClr val="accent1"/>
            </a:lnRef>
            <a:fillRef idx="0">
              <a:schemeClr val="accent1"/>
            </a:fillRef>
            <a:effectRef idx="0">
              <a:schemeClr val="accent1"/>
            </a:effectRef>
            <a:fontRef idx="minor">
              <a:schemeClr val="tx1"/>
            </a:fontRef>
          </p:style>
        </p:cxnSp>
        <p:pic>
          <p:nvPicPr>
            <p:cNvPr id="2054" name="Picture 6" descr="Kết quả hình ảnh cho cách mạng tháng 10 ng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73737" y="2751746"/>
              <a:ext cx="4503407" cy="278890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14855" y="4755825"/>
              <a:ext cx="7157619" cy="156966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US" sz="2400" dirty="0">
                  <a:latin typeface="Arial" panose="020B0604020202020204" pitchFamily="34" charset="0"/>
                  <a:cs typeface="Arial" panose="020B0604020202020204" pitchFamily="34" charset="0"/>
                </a:rPr>
                <a:t>CM</a:t>
              </a:r>
              <a:r>
                <a:rPr lang="pl-PL" sz="2400" dirty="0">
                  <a:latin typeface="Arial" panose="020B0604020202020204" pitchFamily="34" charset="0"/>
                  <a:cs typeface="Arial" panose="020B0604020202020204" pitchFamily="34" charset="0"/>
                </a:rPr>
                <a:t> Tân Hợi (1910-1911) ở Trung Quốc, công cuộc canh tân đất nước của Nhật Bản cuối thế kỷ XIX, đầu thế kỳ XX</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cũng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hút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nhiều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người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yêu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nước</a:t>
              </a:r>
              <a:r>
                <a:rPr lang="en-US" sz="2400" dirty="0">
                  <a:latin typeface="Arial" panose="020B0604020202020204" pitchFamily="34" charset="0"/>
                  <a:cs typeface="Arial" panose="020B0604020202020204" pitchFamily="34" charset="0"/>
                </a:rPr>
                <a:t> VN</a:t>
              </a:r>
              <a:r>
                <a:rPr lang="pl-PL" sz="2400" dirty="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sp>
          <p:nvSpPr>
            <p:cNvPr id="12" name="Rectangle 11"/>
            <p:cNvSpPr/>
            <p:nvPr/>
          </p:nvSpPr>
          <p:spPr>
            <a:xfrm>
              <a:off x="7473738" y="1368282"/>
              <a:ext cx="4503407" cy="1200329"/>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just"/>
              <a:r>
                <a:rPr lang="en-US" sz="2400" dirty="0" err="1">
                  <a:latin typeface="Arial" panose="020B0604020202020204" pitchFamily="34" charset="0"/>
                  <a:cs typeface="Arial" panose="020B0604020202020204" pitchFamily="34" charset="0"/>
                </a:rPr>
                <a:t>Mâu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thuẫn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giữa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các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nước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đế</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quốc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dẫn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đến</a:t>
              </a:r>
              <a:r>
                <a:rPr lang="en-US" sz="2400" dirty="0">
                  <a:latin typeface="Arial" panose="020B0604020202020204" pitchFamily="34" charset="0"/>
                  <a:cs typeface="Arial" panose="020B0604020202020204" pitchFamily="34" charset="0"/>
                </a:rPr>
                <a:t> </a:t>
              </a:r>
              <a:r>
                <a:rPr lang="pl-PL" sz="2400" dirty="0">
                  <a:latin typeface="Arial" panose="020B0604020202020204" pitchFamily="34" charset="0"/>
                  <a:cs typeface="Arial" panose="020B0604020202020204" pitchFamily="34" charset="0"/>
                </a:rPr>
                <a:t>chiến tranh thế giới thứ nhất (1914-1918)</a:t>
              </a:r>
              <a:endParaRPr lang="en-US" sz="2400" dirty="0">
                <a:latin typeface="Arial" panose="020B0604020202020204" pitchFamily="34" charset="0"/>
                <a:cs typeface="Arial" panose="020B0604020202020204" pitchFamily="34" charset="0"/>
              </a:endParaRPr>
            </a:p>
          </p:txBody>
        </p:sp>
      </p:grpSp>
      <p:sp>
        <p:nvSpPr>
          <p:cNvPr id="14" name="Title 13">
            <a:extLst>
              <a:ext uri="{FF2B5EF4-FFF2-40B4-BE49-F238E27FC236}">
                <a16:creationId xmlns:a16="http://schemas.microsoft.com/office/drawing/2014/main" id="{48AB6F7F-8683-D51A-9380-E2F281D8DBD5}"/>
              </a:ext>
            </a:extLst>
          </p:cNvPr>
          <p:cNvSpPr>
            <a:spLocks noGrp="1"/>
          </p:cNvSpPr>
          <p:nvPr>
            <p:ph type="title"/>
          </p:nvPr>
        </p:nvSpPr>
        <p:spPr/>
        <p:txBody>
          <a:bodyPr/>
          <a:lstStyle/>
          <a:p>
            <a:r>
              <a:rPr lang="en-US" dirty="0" err="1">
                <a:latin typeface="Arial" panose="020B0604020202020204" pitchFamily="34" charset="0"/>
                <a:cs typeface="Arial" panose="020B0604020202020204" pitchFamily="34" charset="0"/>
              </a:rPr>
              <a:t>Tình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hình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thế</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giới</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54777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up)">
                                      <p:cBhvr>
                                        <p:cTn id="7" dur="12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a:extLst>
              <a:ext uri="{FF2B5EF4-FFF2-40B4-BE49-F238E27FC236}">
                <a16:creationId xmlns:a16="http://schemas.microsoft.com/office/drawing/2014/main" id="{3BEBF3CF-04E8-58B2-38E2-BE8F5E1EE590}"/>
              </a:ext>
            </a:extLst>
          </p:cNvPr>
          <p:cNvGrpSpPr/>
          <p:nvPr/>
        </p:nvGrpSpPr>
        <p:grpSpPr>
          <a:xfrm>
            <a:off x="292629" y="1045124"/>
            <a:ext cx="11606741" cy="5203276"/>
            <a:chOff x="292629" y="1045124"/>
            <a:chExt cx="11606741" cy="5203276"/>
          </a:xfrm>
        </p:grpSpPr>
        <p:sp>
          <p:nvSpPr>
            <p:cNvPr id="5" name="Rectangle 4"/>
            <p:cNvSpPr/>
            <p:nvPr/>
          </p:nvSpPr>
          <p:spPr>
            <a:xfrm>
              <a:off x="292630" y="1195105"/>
              <a:ext cx="2396711"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pl-PL" sz="2400" dirty="0">
                  <a:solidFill>
                    <a:srgbClr val="00B050"/>
                  </a:solidFill>
                  <a:latin typeface="Arial" panose="020B0604020202020204" pitchFamily="34" charset="0"/>
                  <a:ea typeface="Batang"/>
                  <a:cs typeface="Arial" panose="020B0604020202020204" pitchFamily="34" charset="0"/>
                </a:rPr>
                <a:t>Năm 1858, thực dân Pháp nổ súng xâm lược nư­ớc ta</a:t>
              </a:r>
              <a:endParaRPr lang="en-US" sz="2400" dirty="0">
                <a:solidFill>
                  <a:srgbClr val="00B050"/>
                </a:solidFill>
                <a:latin typeface="Arial" panose="020B0604020202020204" pitchFamily="34" charset="0"/>
                <a:cs typeface="Arial" panose="020B0604020202020204" pitchFamily="34" charset="0"/>
              </a:endParaRPr>
            </a:p>
          </p:txBody>
        </p:sp>
        <p:sp>
          <p:nvSpPr>
            <p:cNvPr id="6" name="Rectangle 5"/>
            <p:cNvSpPr/>
            <p:nvPr/>
          </p:nvSpPr>
          <p:spPr>
            <a:xfrm>
              <a:off x="292629" y="3075211"/>
              <a:ext cx="2396711" cy="230832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pl-PL" sz="2400" dirty="0">
                  <a:solidFill>
                    <a:srgbClr val="00B050"/>
                  </a:solidFill>
                  <a:latin typeface="Arial" panose="020B0604020202020204" pitchFamily="34" charset="0"/>
                  <a:ea typeface="Batang"/>
                  <a:cs typeface="Arial" panose="020B0604020202020204" pitchFamily="34" charset="0"/>
                </a:rPr>
                <a:t>Triều đình nhà Nguyễn đã đầu hàng ký Hiệp ước Patơnốt dâng nư­ớc ta cho giặc</a:t>
              </a:r>
              <a:endParaRPr lang="en-US" sz="2400" dirty="0">
                <a:solidFill>
                  <a:srgbClr val="00B050"/>
                </a:solidFill>
                <a:latin typeface="Arial" panose="020B0604020202020204" pitchFamily="34" charset="0"/>
                <a:cs typeface="Arial" panose="020B0604020202020204" pitchFamily="34" charset="0"/>
              </a:endParaRPr>
            </a:p>
          </p:txBody>
        </p:sp>
        <p:sp>
          <p:nvSpPr>
            <p:cNvPr id="7" name="Right Brace 6"/>
            <p:cNvSpPr/>
            <p:nvPr/>
          </p:nvSpPr>
          <p:spPr>
            <a:xfrm>
              <a:off x="2773680" y="1195756"/>
              <a:ext cx="524750" cy="4126523"/>
            </a:xfrm>
            <a:prstGeom prst="rightBrace">
              <a:avLst/>
            </a:prstGeom>
            <a:ln w="539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a:p>
          </p:txBody>
        </p:sp>
        <p:sp>
          <p:nvSpPr>
            <p:cNvPr id="8" name="Rectangle 7"/>
            <p:cNvSpPr/>
            <p:nvPr/>
          </p:nvSpPr>
          <p:spPr>
            <a:xfrm>
              <a:off x="3798276" y="3662155"/>
              <a:ext cx="3540367"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pl-PL" sz="2400" dirty="0">
                  <a:solidFill>
                    <a:srgbClr val="00B050"/>
                  </a:solidFill>
                  <a:latin typeface="Arial" panose="020B0604020202020204" pitchFamily="34" charset="0"/>
                  <a:ea typeface="Batang"/>
                  <a:cs typeface="Arial" panose="020B0604020202020204" pitchFamily="34" charset="0"/>
                </a:rPr>
                <a:t>Việt Nam từ quốc gia phong kiến độc lập trở thành nư­ớc thuộc địa nửa phong kiến</a:t>
              </a:r>
              <a:endParaRPr lang="en-US" sz="2400" dirty="0">
                <a:solidFill>
                  <a:srgbClr val="00B050"/>
                </a:solidFill>
                <a:latin typeface="Arial" panose="020B0604020202020204" pitchFamily="34" charset="0"/>
                <a:ea typeface="Batang"/>
                <a:cs typeface="Arial" panose="020B0604020202020204" pitchFamily="34" charset="0"/>
              </a:endParaRPr>
            </a:p>
          </p:txBody>
        </p:sp>
        <p:sp>
          <p:nvSpPr>
            <p:cNvPr id="11" name="Rectangle 10"/>
            <p:cNvSpPr/>
            <p:nvPr/>
          </p:nvSpPr>
          <p:spPr>
            <a:xfrm>
              <a:off x="3391420" y="2341415"/>
              <a:ext cx="3947226" cy="83099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pl-PL" sz="2400" dirty="0">
                  <a:solidFill>
                    <a:srgbClr val="00B050"/>
                  </a:solidFill>
                  <a:latin typeface="Arial" panose="020B0604020202020204" pitchFamily="34" charset="0"/>
                  <a:ea typeface="Batang"/>
                  <a:cs typeface="Arial" panose="020B0604020202020204" pitchFamily="34" charset="0"/>
                </a:rPr>
                <a:t>Nhân dân Việt Nam rơi vào thân phận nô lệ lầm than.</a:t>
              </a:r>
              <a:endParaRPr lang="en-US" sz="2400" dirty="0">
                <a:solidFill>
                  <a:srgbClr val="00B050"/>
                </a:solidFill>
                <a:latin typeface="Arial" panose="020B0604020202020204" pitchFamily="34" charset="0"/>
                <a:ea typeface="Batang"/>
                <a:cs typeface="Arial" panose="020B0604020202020204" pitchFamily="34" charset="0"/>
              </a:endParaRPr>
            </a:p>
          </p:txBody>
        </p:sp>
        <p:sp>
          <p:nvSpPr>
            <p:cNvPr id="14" name="Rectangle 13"/>
            <p:cNvSpPr/>
            <p:nvPr/>
          </p:nvSpPr>
          <p:spPr>
            <a:xfrm>
              <a:off x="3391418" y="1045124"/>
              <a:ext cx="3947225" cy="83099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pl-PL" sz="2400" dirty="0">
                  <a:solidFill>
                    <a:srgbClr val="00B050"/>
                  </a:solidFill>
                  <a:latin typeface="Arial" panose="020B0604020202020204" pitchFamily="34" charset="0"/>
                  <a:ea typeface="Batang"/>
                  <a:cs typeface="Arial" panose="020B0604020202020204" pitchFamily="34" charset="0"/>
                </a:rPr>
                <a:t>phân hoá giai cấp ở</a:t>
              </a:r>
              <a:endParaRPr lang="en-US" sz="2400" dirty="0">
                <a:solidFill>
                  <a:srgbClr val="00B050"/>
                </a:solidFill>
                <a:latin typeface="Arial" panose="020B0604020202020204" pitchFamily="34" charset="0"/>
                <a:ea typeface="Batang"/>
                <a:cs typeface="Arial" panose="020B0604020202020204" pitchFamily="34" charset="0"/>
              </a:endParaRPr>
            </a:p>
            <a:p>
              <a:pPr algn="ctr"/>
              <a:r>
                <a:rPr lang="pl-PL" sz="2400" dirty="0">
                  <a:solidFill>
                    <a:srgbClr val="00B050"/>
                  </a:solidFill>
                  <a:latin typeface="Arial" panose="020B0604020202020204" pitchFamily="34" charset="0"/>
                  <a:ea typeface="Batang"/>
                  <a:cs typeface="Arial" panose="020B0604020202020204" pitchFamily="34" charset="0"/>
                </a:rPr>
                <a:t>Việt Nam trở nên gay gắt. </a:t>
              </a:r>
              <a:endParaRPr lang="en-US" sz="2400" dirty="0">
                <a:solidFill>
                  <a:srgbClr val="00B050"/>
                </a:solidFill>
                <a:latin typeface="Arial" panose="020B0604020202020204" pitchFamily="34" charset="0"/>
                <a:ea typeface="Batang"/>
                <a:cs typeface="Arial" panose="020B0604020202020204" pitchFamily="34" charset="0"/>
              </a:endParaRPr>
            </a:p>
          </p:txBody>
        </p:sp>
        <p:sp>
          <p:nvSpPr>
            <p:cNvPr id="16" name="Rectangle 15"/>
            <p:cNvSpPr/>
            <p:nvPr/>
          </p:nvSpPr>
          <p:spPr>
            <a:xfrm>
              <a:off x="1169325" y="5771346"/>
              <a:ext cx="6169318" cy="47705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pl-PL" sz="2400" dirty="0">
                  <a:solidFill>
                    <a:srgbClr val="00B050"/>
                  </a:solidFill>
                  <a:latin typeface="Times New Roman" panose="02020603050405020304" pitchFamily="18" charset="0"/>
                  <a:ea typeface="Batang"/>
                </a:rPr>
                <a:t>phân hoá giai cấp ở Việt Nam trở nên gay gắt. </a:t>
              </a:r>
              <a:endParaRPr lang="en-US" sz="2400" dirty="0">
                <a:solidFill>
                  <a:srgbClr val="00B050"/>
                </a:solidFill>
                <a:latin typeface="Times New Roman" panose="02020603050405020304" pitchFamily="18" charset="0"/>
                <a:ea typeface="Batang"/>
              </a:endParaRPr>
            </a:p>
          </p:txBody>
        </p:sp>
        <p:pic>
          <p:nvPicPr>
            <p:cNvPr id="3074" name="Picture 2" descr="Kết quả hình ảnh cho nông dân thời phong kiế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7513631" y="1045124"/>
              <a:ext cx="4385739" cy="2373530"/>
            </a:xfrm>
            <a:prstGeom prst="rect">
              <a:avLst/>
            </a:prstGeom>
            <a:noFill/>
            <a:extLst>
              <a:ext uri="{909E8E84-426E-40DD-AFC4-6F175D3DCCD1}">
                <a14:hiddenFill xmlns:a14="http://schemas.microsoft.com/office/drawing/2010/main">
                  <a:solidFill>
                    <a:srgbClr val="FFFFFF"/>
                  </a:solidFill>
                </a14:hiddenFill>
              </a:ext>
            </a:extLst>
          </p:spPr>
        </p:pic>
        <p:sp>
          <p:nvSpPr>
            <p:cNvPr id="2" name="Up Arrow 1"/>
            <p:cNvSpPr/>
            <p:nvPr/>
          </p:nvSpPr>
          <p:spPr>
            <a:xfrm>
              <a:off x="5070449" y="3236589"/>
              <a:ext cx="321039" cy="372776"/>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7" name="Up Arrow 16"/>
            <p:cNvSpPr/>
            <p:nvPr/>
          </p:nvSpPr>
          <p:spPr>
            <a:xfrm>
              <a:off x="5070450" y="1912087"/>
              <a:ext cx="321039" cy="372776"/>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pic>
          <p:nvPicPr>
            <p:cNvPr id="2052" name="Picture 4" descr="Trận Đà Nẵng (1858–1859) – Wikipedia tiếng Việ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10100" y="3593123"/>
              <a:ext cx="4388887" cy="2655277"/>
            </a:xfrm>
            <a:prstGeom prst="rect">
              <a:avLst/>
            </a:prstGeom>
            <a:noFill/>
            <a:extLst>
              <a:ext uri="{909E8E84-426E-40DD-AFC4-6F175D3DCCD1}">
                <a14:hiddenFill xmlns:a14="http://schemas.microsoft.com/office/drawing/2010/main">
                  <a:solidFill>
                    <a:srgbClr val="FFFFFF"/>
                  </a:solidFill>
                </a14:hiddenFill>
              </a:ext>
            </a:extLst>
          </p:spPr>
        </p:pic>
        <p:sp>
          <p:nvSpPr>
            <p:cNvPr id="9" name="Right Arrow 8"/>
            <p:cNvSpPr/>
            <p:nvPr/>
          </p:nvSpPr>
          <p:spPr>
            <a:xfrm>
              <a:off x="3160539" y="4338851"/>
              <a:ext cx="544749" cy="3008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15" name="Title 14">
            <a:extLst>
              <a:ext uri="{FF2B5EF4-FFF2-40B4-BE49-F238E27FC236}">
                <a16:creationId xmlns:a16="http://schemas.microsoft.com/office/drawing/2014/main" id="{81713092-B6DB-A225-01FF-7B76BA07B7B8}"/>
              </a:ext>
            </a:extLst>
          </p:cNvPr>
          <p:cNvSpPr>
            <a:spLocks noGrp="1"/>
          </p:cNvSpPr>
          <p:nvPr>
            <p:ph type="title"/>
          </p:nvPr>
        </p:nvSpPr>
        <p:spPr/>
        <p:txBody>
          <a:bodyPr/>
          <a:lstStyle/>
          <a:p>
            <a:r>
              <a:rPr lang="en-US" dirty="0" err="1"/>
              <a:t>Tình</a:t>
            </a:r>
            <a:r>
              <a:rPr lang="en-US" dirty="0"/>
              <a:t> </a:t>
            </a:r>
            <a:r>
              <a:rPr lang="en-US" dirty="0" err="1"/>
              <a:t>hình</a:t>
            </a:r>
            <a:r>
              <a:rPr lang="en-US" dirty="0"/>
              <a:t> </a:t>
            </a:r>
            <a:r>
              <a:rPr lang="en-US" dirty="0" err="1"/>
              <a:t>Việt</a:t>
            </a:r>
            <a:r>
              <a:rPr lang="en-US" dirty="0"/>
              <a:t> Nam</a:t>
            </a:r>
          </a:p>
        </p:txBody>
      </p:sp>
    </p:spTree>
    <p:extLst>
      <p:ext uri="{BB962C8B-B14F-4D97-AF65-F5344CB8AC3E}">
        <p14:creationId xmlns:p14="http://schemas.microsoft.com/office/powerpoint/2010/main" val="24151319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up)">
                                      <p:cBhvr>
                                        <p:cTn id="7" dur="12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26">
            <a:extLst>
              <a:ext uri="{FF2B5EF4-FFF2-40B4-BE49-F238E27FC236}">
                <a16:creationId xmlns:a16="http://schemas.microsoft.com/office/drawing/2014/main" id="{933764C9-BA63-5868-D62E-04502674584B}"/>
              </a:ext>
            </a:extLst>
          </p:cNvPr>
          <p:cNvGrpSpPr/>
          <p:nvPr/>
        </p:nvGrpSpPr>
        <p:grpSpPr>
          <a:xfrm>
            <a:off x="106680" y="993960"/>
            <a:ext cx="11917681" cy="5252724"/>
            <a:chOff x="106680" y="993960"/>
            <a:chExt cx="11917681" cy="5252724"/>
          </a:xfrm>
        </p:grpSpPr>
        <p:sp>
          <p:nvSpPr>
            <p:cNvPr id="5" name="TextBox 4"/>
            <p:cNvSpPr txBox="1"/>
            <p:nvPr/>
          </p:nvSpPr>
          <p:spPr>
            <a:xfrm>
              <a:off x="106680" y="999716"/>
              <a:ext cx="3459480" cy="47705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2400" b="1" dirty="0" err="1">
                  <a:solidFill>
                    <a:srgbClr val="00B050"/>
                  </a:solidFill>
                  <a:latin typeface="Arial" panose="020B0604020202020204" pitchFamily="34" charset="0"/>
                  <a:cs typeface="Arial" panose="020B0604020202020204" pitchFamily="34" charset="0"/>
                </a:rPr>
                <a:t>Thực</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dân</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Pháp</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cai</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trị</a:t>
              </a:r>
              <a:endParaRPr lang="en-US" sz="2400" b="1" dirty="0">
                <a:solidFill>
                  <a:srgbClr val="00B050"/>
                </a:solidFill>
                <a:latin typeface="Arial" panose="020B0604020202020204" pitchFamily="34" charset="0"/>
                <a:cs typeface="Arial" panose="020B0604020202020204" pitchFamily="34" charset="0"/>
              </a:endParaRPr>
            </a:p>
          </p:txBody>
        </p:sp>
        <p:sp>
          <p:nvSpPr>
            <p:cNvPr id="6" name="TextBox 5"/>
            <p:cNvSpPr txBox="1"/>
            <p:nvPr/>
          </p:nvSpPr>
          <p:spPr>
            <a:xfrm>
              <a:off x="2485680" y="2476819"/>
              <a:ext cx="3835130" cy="46166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2400" b="1" dirty="0">
                  <a:solidFill>
                    <a:srgbClr val="00B050"/>
                  </a:solidFill>
                  <a:latin typeface="Arial" panose="020B0604020202020204" pitchFamily="34" charset="0"/>
                  <a:cs typeface="Arial" panose="020B0604020202020204" pitchFamily="34" charset="0"/>
                </a:rPr>
                <a:t>XH VN </a:t>
              </a:r>
              <a:r>
                <a:rPr lang="en-US" sz="2400" b="1" dirty="0" err="1">
                  <a:solidFill>
                    <a:srgbClr val="00B050"/>
                  </a:solidFill>
                  <a:latin typeface="Arial" panose="020B0604020202020204" pitchFamily="34" charset="0"/>
                  <a:cs typeface="Arial" panose="020B0604020202020204" pitchFamily="34" charset="0"/>
                </a:rPr>
                <a:t>phân</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hóa</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sâu</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sắc</a:t>
              </a:r>
              <a:endParaRPr lang="en-US" sz="2400" b="1" dirty="0">
                <a:solidFill>
                  <a:srgbClr val="00B050"/>
                </a:solidFill>
                <a:latin typeface="Arial" panose="020B0604020202020204" pitchFamily="34" charset="0"/>
                <a:cs typeface="Arial" panose="020B0604020202020204" pitchFamily="34" charset="0"/>
              </a:endParaRPr>
            </a:p>
          </p:txBody>
        </p:sp>
        <p:sp>
          <p:nvSpPr>
            <p:cNvPr id="8" name="Rectangle 7"/>
            <p:cNvSpPr/>
            <p:nvPr/>
          </p:nvSpPr>
          <p:spPr>
            <a:xfrm>
              <a:off x="3779459" y="993960"/>
              <a:ext cx="4155067" cy="83099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2400" b="1" dirty="0" err="1">
                  <a:solidFill>
                    <a:srgbClr val="00B050"/>
                  </a:solidFill>
                  <a:latin typeface="Arial" panose="020B0604020202020204" pitchFamily="34" charset="0"/>
                  <a:cs typeface="Arial" panose="020B0604020202020204" pitchFamily="34" charset="0"/>
                </a:rPr>
                <a:t>địa</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chủ</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và</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nông</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dân</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công</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nhân</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tư</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sản</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tiểu</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tư</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sản</a:t>
              </a:r>
              <a:endParaRPr lang="en-US" sz="2400" b="1" dirty="0">
                <a:solidFill>
                  <a:srgbClr val="00B050"/>
                </a:solidFill>
                <a:latin typeface="Arial" panose="020B0604020202020204" pitchFamily="34" charset="0"/>
                <a:cs typeface="Arial" panose="020B0604020202020204" pitchFamily="34" charset="0"/>
              </a:endParaRPr>
            </a:p>
          </p:txBody>
        </p:sp>
        <p:sp>
          <p:nvSpPr>
            <p:cNvPr id="10" name="Rectangle 9"/>
            <p:cNvSpPr/>
            <p:nvPr/>
          </p:nvSpPr>
          <p:spPr>
            <a:xfrm>
              <a:off x="8793480" y="1039868"/>
              <a:ext cx="3230880" cy="47705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2500" b="1" dirty="0" err="1">
                  <a:solidFill>
                    <a:srgbClr val="00B050"/>
                  </a:solidFill>
                </a:rPr>
                <a:t>Mâu</a:t>
              </a:r>
              <a:r>
                <a:rPr lang="en-US" sz="2500" b="1" dirty="0">
                  <a:solidFill>
                    <a:srgbClr val="00B050"/>
                  </a:solidFill>
                </a:rPr>
                <a:t> </a:t>
              </a:r>
              <a:r>
                <a:rPr lang="en-US" sz="2500" b="1" dirty="0" err="1">
                  <a:solidFill>
                    <a:srgbClr val="00B050"/>
                  </a:solidFill>
                </a:rPr>
                <a:t>thuẫn</a:t>
              </a:r>
              <a:r>
                <a:rPr lang="en-US" sz="2500" b="1" dirty="0">
                  <a:solidFill>
                    <a:srgbClr val="00B050"/>
                  </a:solidFill>
                </a:rPr>
                <a:t> </a:t>
              </a:r>
              <a:r>
                <a:rPr lang="en-US" sz="2500" b="1" dirty="0" err="1">
                  <a:solidFill>
                    <a:srgbClr val="00B050"/>
                  </a:solidFill>
                </a:rPr>
                <a:t>giai</a:t>
              </a:r>
              <a:r>
                <a:rPr lang="en-US" sz="2500" b="1" dirty="0">
                  <a:solidFill>
                    <a:srgbClr val="00B050"/>
                  </a:solidFill>
                </a:rPr>
                <a:t> </a:t>
              </a:r>
              <a:r>
                <a:rPr lang="en-US" sz="2500" b="1" dirty="0" err="1">
                  <a:solidFill>
                    <a:srgbClr val="00B050"/>
                  </a:solidFill>
                </a:rPr>
                <a:t>cấp</a:t>
              </a:r>
              <a:endParaRPr lang="en-US" sz="2500" b="1" dirty="0">
                <a:solidFill>
                  <a:srgbClr val="00B050"/>
                </a:solidFill>
              </a:endParaRPr>
            </a:p>
          </p:txBody>
        </p:sp>
        <p:sp>
          <p:nvSpPr>
            <p:cNvPr id="11" name="Right Arrow 10"/>
            <p:cNvSpPr/>
            <p:nvPr/>
          </p:nvSpPr>
          <p:spPr>
            <a:xfrm>
              <a:off x="8051583" y="1086438"/>
              <a:ext cx="624840" cy="29097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Down Arrow 11"/>
            <p:cNvSpPr/>
            <p:nvPr/>
          </p:nvSpPr>
          <p:spPr>
            <a:xfrm>
              <a:off x="3026047" y="1750944"/>
              <a:ext cx="243840" cy="41900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8944709" y="2610552"/>
              <a:ext cx="3079652" cy="120032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2400" b="1" dirty="0" err="1">
                  <a:solidFill>
                    <a:srgbClr val="00B050"/>
                  </a:solidFill>
                  <a:latin typeface="Arial" panose="020B0604020202020204" pitchFamily="34" charset="0"/>
                  <a:cs typeface="Arial" panose="020B0604020202020204" pitchFamily="34" charset="0"/>
                </a:rPr>
                <a:t>chủ</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yếu</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là</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nông</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dân</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với</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giai</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cấp</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địa</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chủ</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phong</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kiến</a:t>
              </a:r>
              <a:endParaRPr lang="en-US" sz="2400" b="1" dirty="0">
                <a:solidFill>
                  <a:srgbClr val="00B050"/>
                </a:solidFill>
                <a:latin typeface="Arial" panose="020B0604020202020204" pitchFamily="34" charset="0"/>
                <a:cs typeface="Arial" panose="020B0604020202020204" pitchFamily="34" charset="0"/>
              </a:endParaRPr>
            </a:p>
          </p:txBody>
        </p:sp>
        <p:sp>
          <p:nvSpPr>
            <p:cNvPr id="14" name="Down Arrow 13"/>
            <p:cNvSpPr/>
            <p:nvPr/>
          </p:nvSpPr>
          <p:spPr>
            <a:xfrm>
              <a:off x="10327789" y="1855132"/>
              <a:ext cx="426720" cy="59422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06680" y="2214202"/>
              <a:ext cx="2038919" cy="267765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en-US"/>
              </a:defPPr>
              <a:lvl1pPr algn="ctr">
                <a:defRPr sz="2500" b="1">
                  <a:solidFill>
                    <a:srgbClr val="00B050"/>
                  </a:solidFill>
                </a:defRPr>
              </a:lvl1pPr>
            </a:lstStyle>
            <a:p>
              <a:r>
                <a:rPr lang="en-US" sz="2400" dirty="0" err="1">
                  <a:latin typeface="Arial" panose="020B0604020202020204" pitchFamily="34" charset="0"/>
                  <a:cs typeface="Arial" panose="020B0604020202020204" pitchFamily="34" charset="0"/>
                </a:rPr>
                <a:t>mâu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thuẫn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giữa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toàn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thể</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tộc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Việt</a:t>
              </a:r>
              <a:r>
                <a:rPr lang="en-US" sz="2400" dirty="0">
                  <a:latin typeface="Arial" panose="020B0604020202020204" pitchFamily="34" charset="0"/>
                  <a:cs typeface="Arial" panose="020B0604020202020204" pitchFamily="34" charset="0"/>
                </a:rPr>
                <a:t> Nam </a:t>
              </a:r>
              <a:r>
                <a:rPr lang="en-US" sz="2400" dirty="0" err="1">
                  <a:latin typeface="Arial" panose="020B0604020202020204" pitchFamily="34" charset="0"/>
                  <a:cs typeface="Arial" panose="020B0604020202020204" pitchFamily="34" charset="0"/>
                </a:rPr>
                <a:t>với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thực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Pháp</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xâm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lược</a:t>
              </a:r>
              <a:r>
                <a:rPr lang="en-US" sz="2400" dirty="0">
                  <a:latin typeface="Arial" panose="020B0604020202020204" pitchFamily="34" charset="0"/>
                  <a:cs typeface="Arial" panose="020B0604020202020204" pitchFamily="34" charset="0"/>
                </a:rPr>
                <a:t>.</a:t>
              </a:r>
            </a:p>
          </p:txBody>
        </p:sp>
        <p:sp>
          <p:nvSpPr>
            <p:cNvPr id="16" name="Down Arrow 15"/>
            <p:cNvSpPr/>
            <p:nvPr/>
          </p:nvSpPr>
          <p:spPr>
            <a:xfrm>
              <a:off x="1031291" y="1756017"/>
              <a:ext cx="243840" cy="41900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106680" y="5415687"/>
              <a:ext cx="2737832" cy="83099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en-US"/>
              </a:defPPr>
              <a:lvl1pPr algn="ctr">
                <a:defRPr sz="2500" b="1">
                  <a:solidFill>
                    <a:srgbClr val="00B050"/>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2400" dirty="0" err="1">
                  <a:solidFill>
                    <a:srgbClr val="FF0000"/>
                  </a:solidFill>
                  <a:latin typeface="Arial" panose="020B0604020202020204" pitchFamily="34" charset="0"/>
                  <a:cs typeface="Arial" panose="020B0604020202020204" pitchFamily="34" charset="0"/>
                </a:rPr>
                <a:t>Chống</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pháp</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giải</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phóng</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dân</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tộc</a:t>
              </a:r>
              <a:endParaRPr lang="en-US" sz="2400" dirty="0">
                <a:solidFill>
                  <a:srgbClr val="FF0000"/>
                </a:solidFill>
                <a:latin typeface="Arial" panose="020B0604020202020204" pitchFamily="34" charset="0"/>
                <a:cs typeface="Arial" panose="020B0604020202020204" pitchFamily="34" charset="0"/>
              </a:endParaRPr>
            </a:p>
          </p:txBody>
        </p:sp>
        <p:sp>
          <p:nvSpPr>
            <p:cNvPr id="3" name="Down Arrow 2"/>
            <p:cNvSpPr/>
            <p:nvPr/>
          </p:nvSpPr>
          <p:spPr>
            <a:xfrm>
              <a:off x="841267" y="4965602"/>
              <a:ext cx="623888" cy="43088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p:cNvSpPr txBox="1"/>
            <p:nvPr/>
          </p:nvSpPr>
          <p:spPr>
            <a:xfrm>
              <a:off x="9642678" y="5076146"/>
              <a:ext cx="1923068" cy="86177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en-US"/>
              </a:defPPr>
              <a:lvl1pPr algn="ctr">
                <a:defRPr sz="2500" b="1">
                  <a:solidFill>
                    <a:srgbClr val="00B050"/>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2400" dirty="0" err="1">
                  <a:solidFill>
                    <a:srgbClr val="FF0000"/>
                  </a:solidFill>
                  <a:latin typeface="Arial" panose="020B0604020202020204" pitchFamily="34" charset="0"/>
                  <a:cs typeface="Arial" panose="020B0604020202020204" pitchFamily="34" charset="0"/>
                </a:rPr>
                <a:t>Xóa</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bỏ</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chế</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độ</a:t>
              </a:r>
              <a:r>
                <a:rPr lang="en-US" sz="2400" dirty="0">
                  <a:solidFill>
                    <a:srgbClr val="FF0000"/>
                  </a:solidFill>
                  <a:latin typeface="Arial" panose="020B0604020202020204" pitchFamily="34" charset="0"/>
                  <a:cs typeface="Arial" panose="020B0604020202020204" pitchFamily="34" charset="0"/>
                </a:rPr>
                <a:t> PK</a:t>
              </a:r>
            </a:p>
          </p:txBody>
        </p:sp>
        <p:sp>
          <p:nvSpPr>
            <p:cNvPr id="18" name="Down Arrow 17"/>
            <p:cNvSpPr/>
            <p:nvPr/>
          </p:nvSpPr>
          <p:spPr>
            <a:xfrm>
              <a:off x="10390852" y="4087917"/>
              <a:ext cx="426720" cy="59422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Up Arrow 20"/>
            <p:cNvSpPr/>
            <p:nvPr/>
          </p:nvSpPr>
          <p:spPr>
            <a:xfrm>
              <a:off x="4400644" y="1898187"/>
              <a:ext cx="243841" cy="461665"/>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 descr="chính sách khai thác thuộc địa lần thứ nhất của thực dân pháp tập trung và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8882" y="3141456"/>
              <a:ext cx="6033766" cy="3081371"/>
            </a:xfrm>
            <a:prstGeom prst="rect">
              <a:avLst/>
            </a:prstGeom>
            <a:noFill/>
            <a:extLst>
              <a:ext uri="{909E8E84-426E-40DD-AFC4-6F175D3DCCD1}">
                <a14:hiddenFill xmlns:a14="http://schemas.microsoft.com/office/drawing/2010/main">
                  <a:solidFill>
                    <a:srgbClr val="FFFFFF"/>
                  </a:solidFill>
                </a14:hiddenFill>
              </a:ext>
            </a:extLst>
          </p:spPr>
        </p:pic>
      </p:grpSp>
      <p:sp>
        <p:nvSpPr>
          <p:cNvPr id="22" name="Title 21">
            <a:extLst>
              <a:ext uri="{FF2B5EF4-FFF2-40B4-BE49-F238E27FC236}">
                <a16:creationId xmlns:a16="http://schemas.microsoft.com/office/drawing/2014/main" id="{CBC0B37A-B8E3-06FA-9C7D-600BC7E561D2}"/>
              </a:ext>
            </a:extLst>
          </p:cNvPr>
          <p:cNvSpPr>
            <a:spLocks noGrp="1"/>
          </p:cNvSpPr>
          <p:nvPr>
            <p:ph type="title"/>
          </p:nvPr>
        </p:nvSpPr>
        <p:spPr/>
        <p:txBody>
          <a:bodyPr/>
          <a:lstStyle/>
          <a:p>
            <a:r>
              <a:rPr lang="vi-VN" dirty="0"/>
              <a:t>- Tình hình giai cấp và mâu thuẫn cơ bản trong xã hội: </a:t>
            </a:r>
            <a:br>
              <a:rPr lang="vi-VN" dirty="0"/>
            </a:br>
            <a:endParaRPr lang="en-US" dirty="0"/>
          </a:p>
        </p:txBody>
      </p:sp>
    </p:spTree>
    <p:extLst>
      <p:ext uri="{BB962C8B-B14F-4D97-AF65-F5344CB8AC3E}">
        <p14:creationId xmlns:p14="http://schemas.microsoft.com/office/powerpoint/2010/main" val="3683543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heel(2)">
                                      <p:cBhvr>
                                        <p:cTn id="7"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AC1F6009-99C1-5D94-4862-A20183EFA35F}"/>
              </a:ext>
            </a:extLst>
          </p:cNvPr>
          <p:cNvGrpSpPr/>
          <p:nvPr/>
        </p:nvGrpSpPr>
        <p:grpSpPr>
          <a:xfrm>
            <a:off x="225060" y="1023641"/>
            <a:ext cx="11755813" cy="5218764"/>
            <a:chOff x="225060" y="1023641"/>
            <a:chExt cx="11755813" cy="5218764"/>
          </a:xfrm>
        </p:grpSpPr>
        <p:sp>
          <p:nvSpPr>
            <p:cNvPr id="7" name="Rectangle 6"/>
            <p:cNvSpPr/>
            <p:nvPr/>
          </p:nvSpPr>
          <p:spPr>
            <a:xfrm>
              <a:off x="504825" y="1023641"/>
              <a:ext cx="11182350" cy="1200329"/>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indent="457200" algn="just"/>
              <a:r>
                <a:rPr lang="pl-PL" sz="2400" b="1" dirty="0">
                  <a:solidFill>
                    <a:srgbClr val="FF0000"/>
                  </a:solidFill>
                  <a:latin typeface="Arial" panose="020B0604020202020204" pitchFamily="34" charset="0"/>
                  <a:ea typeface="Batang"/>
                  <a:cs typeface="Arial" panose="020B0604020202020204" pitchFamily="34" charset="0"/>
                </a:rPr>
                <a:t>Ở khắp mọi nơi, các giai cấp, tầng lớp trong xã hội đều đứng lên đấu tranh với mục tiêu đánh đuổi thực dân Pháp và xây dựng lại đất nư­ớc theo quan điểm lập trường của giai cấp mình:</a:t>
              </a:r>
              <a:endParaRPr lang="en-US" sz="2400" b="1" dirty="0">
                <a:solidFill>
                  <a:srgbClr val="FF0000"/>
                </a:solidFill>
                <a:latin typeface="Arial" panose="020B0604020202020204" pitchFamily="34" charset="0"/>
                <a:ea typeface="Calibri" panose="020F0502020204030204" pitchFamily="34" charset="0"/>
                <a:cs typeface="Arial" panose="020B0604020202020204" pitchFamily="34" charset="0"/>
              </a:endParaRPr>
            </a:p>
          </p:txBody>
        </p:sp>
        <p:sp>
          <p:nvSpPr>
            <p:cNvPr id="19" name="Rectangle 18"/>
            <p:cNvSpPr/>
            <p:nvPr/>
          </p:nvSpPr>
          <p:spPr>
            <a:xfrm>
              <a:off x="225060" y="2313675"/>
              <a:ext cx="5602816" cy="461665"/>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pl-PL" sz="2400" b="1" i="1" dirty="0">
                  <a:latin typeface="Arial" panose="020B0604020202020204" pitchFamily="34" charset="0"/>
                  <a:ea typeface="Batang"/>
                  <a:cs typeface="Arial" panose="020B0604020202020204" pitchFamily="34" charset="0"/>
                </a:rPr>
                <a:t>Phong trào Cần Vương (1885- 1897): </a:t>
              </a:r>
              <a:endParaRPr lang="en-US" sz="2400" b="1" dirty="0">
                <a:latin typeface="Arial" panose="020B0604020202020204" pitchFamily="34" charset="0"/>
                <a:cs typeface="Arial" panose="020B0604020202020204" pitchFamily="34" charset="0"/>
              </a:endParaRPr>
            </a:p>
          </p:txBody>
        </p:sp>
        <p:sp>
          <p:nvSpPr>
            <p:cNvPr id="20" name="Rectangle 19"/>
            <p:cNvSpPr/>
            <p:nvPr/>
          </p:nvSpPr>
          <p:spPr>
            <a:xfrm>
              <a:off x="225060" y="2968120"/>
              <a:ext cx="6635150" cy="461665"/>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en-US" sz="2400" b="1" i="1" dirty="0">
                  <a:latin typeface="Arial" panose="020B0604020202020204" pitchFamily="34" charset="0"/>
                  <a:ea typeface="Batang"/>
                  <a:cs typeface="Arial" panose="020B0604020202020204" pitchFamily="34" charset="0"/>
                </a:rPr>
                <a:t> </a:t>
              </a:r>
              <a:r>
                <a:rPr lang="pl-PL" sz="2400" b="1" i="1" dirty="0">
                  <a:latin typeface="Arial" panose="020B0604020202020204" pitchFamily="34" charset="0"/>
                  <a:ea typeface="Batang"/>
                  <a:cs typeface="Arial" panose="020B0604020202020204" pitchFamily="34" charset="0"/>
                </a:rPr>
                <a:t>Phong trào nông dân yên Thế (1884- 1913):</a:t>
              </a:r>
              <a:r>
                <a:rPr lang="pl-PL" sz="2400" b="1" dirty="0">
                  <a:latin typeface="Arial" panose="020B0604020202020204" pitchFamily="34" charset="0"/>
                  <a:ea typeface="Batang"/>
                  <a:cs typeface="Arial" panose="020B0604020202020204" pitchFamily="34" charset="0"/>
                </a:rPr>
                <a:t> </a:t>
              </a:r>
              <a:endParaRPr lang="en-US" sz="2400" b="1" dirty="0">
                <a:latin typeface="Arial" panose="020B0604020202020204" pitchFamily="34" charset="0"/>
                <a:cs typeface="Arial" panose="020B0604020202020204" pitchFamily="34" charset="0"/>
              </a:endParaRPr>
            </a:p>
          </p:txBody>
        </p:sp>
        <p:sp>
          <p:nvSpPr>
            <p:cNvPr id="21" name="Rectangle 20"/>
            <p:cNvSpPr/>
            <p:nvPr/>
          </p:nvSpPr>
          <p:spPr>
            <a:xfrm>
              <a:off x="225060" y="3564749"/>
              <a:ext cx="4346940" cy="2677656"/>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pl-PL" sz="2400" b="1" i="1" dirty="0">
                  <a:latin typeface="Arial" panose="020B0604020202020204" pitchFamily="34" charset="0"/>
                  <a:ea typeface="Batang"/>
                  <a:cs typeface="Arial" panose="020B0604020202020204" pitchFamily="34" charset="0"/>
                </a:rPr>
                <a:t>Phong trào đấu tranh theo khuynh hư­ớng dân chủ t­ư sản</a:t>
              </a:r>
              <a:r>
                <a:rPr lang="en-US" sz="2400" b="1" i="1" dirty="0">
                  <a:latin typeface="Arial" panose="020B0604020202020204" pitchFamily="34" charset="0"/>
                  <a:ea typeface="Batang"/>
                  <a:cs typeface="Arial" panose="020B0604020202020204" pitchFamily="34" charset="0"/>
                </a:rPr>
                <a:t>: </a:t>
              </a:r>
              <a:r>
                <a:rPr lang="pl-PL" sz="2400" dirty="0">
                  <a:latin typeface="Arial" panose="020B0604020202020204" pitchFamily="34" charset="0"/>
                  <a:cs typeface="Arial" panose="020B0604020202020204" pitchFamily="34" charset="0"/>
                </a:rPr>
                <a:t>phong trào Đông Du</a:t>
              </a:r>
              <a:r>
                <a:rPr lang="en-US" sz="2400" dirty="0">
                  <a:latin typeface="Arial" panose="020B0604020202020204" pitchFamily="34" charset="0"/>
                  <a:cs typeface="Arial" panose="020B0604020202020204" pitchFamily="34" charset="0"/>
                </a:rPr>
                <a:t>,</a:t>
              </a:r>
              <a:r>
                <a:rPr lang="pl-PL"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Phong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trào</a:t>
              </a:r>
              <a:r>
                <a:rPr lang="pl-PL" sz="2400" dirty="0">
                  <a:latin typeface="Arial" panose="020B0604020202020204" pitchFamily="34" charset="0"/>
                  <a:cs typeface="Arial" panose="020B0604020202020204" pitchFamily="34" charset="0"/>
                </a:rPr>
                <a:t> cải cách dân chủ do Phan Châu Trinh tổ chức (1906-1908); phong trào Đông Kinh Nghĩa Thục</a:t>
              </a:r>
              <a:endParaRPr lang="en-US" sz="2400" b="1" dirty="0">
                <a:latin typeface="Arial" panose="020B0604020202020204" pitchFamily="34" charset="0"/>
                <a:cs typeface="Arial" panose="020B0604020202020204" pitchFamily="34" charset="0"/>
              </a:endParaRPr>
            </a:p>
          </p:txBody>
        </p:sp>
        <p:sp>
          <p:nvSpPr>
            <p:cNvPr id="22" name="Right Brace 21"/>
            <p:cNvSpPr/>
            <p:nvPr/>
          </p:nvSpPr>
          <p:spPr>
            <a:xfrm>
              <a:off x="6677837" y="2350469"/>
              <a:ext cx="738150" cy="3102528"/>
            </a:xfrm>
            <a:prstGeom prst="rightBrace">
              <a:avLst/>
            </a:prstGeom>
            <a:ln w="6032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a:latin typeface="Arial" panose="020B0604020202020204" pitchFamily="34" charset="0"/>
                <a:cs typeface="Arial" panose="020B0604020202020204" pitchFamily="34" charset="0"/>
              </a:endParaRPr>
            </a:p>
          </p:txBody>
        </p:sp>
        <p:sp>
          <p:nvSpPr>
            <p:cNvPr id="23" name="Rectangle 22"/>
            <p:cNvSpPr/>
            <p:nvPr/>
          </p:nvSpPr>
          <p:spPr>
            <a:xfrm>
              <a:off x="7729538" y="2599641"/>
              <a:ext cx="3957637" cy="2677656"/>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pl-PL" sz="2400" b="1" dirty="0">
                  <a:latin typeface="Arial" panose="020B0604020202020204" pitchFamily="34" charset="0"/>
                  <a:ea typeface="Batang"/>
                  <a:cs typeface="Arial" panose="020B0604020202020204" pitchFamily="34" charset="0"/>
                </a:rPr>
                <a:t>Các phong trào yêu nư­ớc Việt Nam chống Pháp cuối thế kỷ XIX đầu thế kỷ XX đã nêu cao khí phách của toàn dân tộc nh­ưng </a:t>
              </a:r>
              <a:r>
                <a:rPr lang="pl-PL" sz="2400" b="1" dirty="0">
                  <a:solidFill>
                    <a:srgbClr val="FF0000"/>
                  </a:solidFill>
                  <a:latin typeface="Arial" panose="020B0604020202020204" pitchFamily="34" charset="0"/>
                  <a:ea typeface="Batang"/>
                  <a:cs typeface="Arial" panose="020B0604020202020204" pitchFamily="34" charset="0"/>
                </a:rPr>
                <a:t>đều thất bại. </a:t>
              </a:r>
              <a:r>
                <a:rPr lang="en-US" sz="2400" b="1" dirty="0">
                  <a:solidFill>
                    <a:srgbClr val="FF0000"/>
                  </a:solidFill>
                  <a:latin typeface="Arial" panose="020B0604020202020204" pitchFamily="34" charset="0"/>
                  <a:ea typeface="Batang"/>
                  <a:cs typeface="Arial" panose="020B0604020202020204" pitchFamily="34" charset="0"/>
                </a:rPr>
                <a:t>=&gt; </a:t>
              </a:r>
              <a:r>
                <a:rPr lang="en-US" sz="2400" b="1" dirty="0">
                  <a:solidFill>
                    <a:srgbClr val="0070C0"/>
                  </a:solidFill>
                  <a:latin typeface="Arial" panose="020B0604020202020204" pitchFamily="34" charset="0"/>
                  <a:ea typeface="Batang"/>
                  <a:cs typeface="Arial" panose="020B0604020202020204" pitchFamily="34" charset="0"/>
                </a:rPr>
                <a:t>VN </a:t>
              </a:r>
              <a:r>
                <a:rPr lang="pl-PL" sz="2400" b="1" dirty="0">
                  <a:solidFill>
                    <a:srgbClr val="0070C0"/>
                  </a:solidFill>
                  <a:latin typeface="Arial" panose="020B0604020202020204" pitchFamily="34" charset="0"/>
                  <a:cs typeface="Arial" panose="020B0604020202020204" pitchFamily="34" charset="0"/>
                </a:rPr>
                <a:t>bế tắc về đường lối cứu nước </a:t>
              </a:r>
              <a:endParaRPr lang="en-US" sz="2400" b="1" dirty="0">
                <a:solidFill>
                  <a:srgbClr val="0070C0"/>
                </a:solidFill>
                <a:latin typeface="Arial" panose="020B0604020202020204" pitchFamily="34" charset="0"/>
                <a:cs typeface="Arial" panose="020B0604020202020204" pitchFamily="34" charset="0"/>
              </a:endParaRPr>
            </a:p>
          </p:txBody>
        </p:sp>
        <p:sp>
          <p:nvSpPr>
            <p:cNvPr id="25" name="Rectangle 24"/>
            <p:cNvSpPr/>
            <p:nvPr/>
          </p:nvSpPr>
          <p:spPr>
            <a:xfrm>
              <a:off x="4794290" y="5743221"/>
              <a:ext cx="7186583" cy="461665"/>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en-US" sz="2400" b="1" i="1" dirty="0" err="1">
                  <a:solidFill>
                    <a:srgbClr val="FF0000"/>
                  </a:solidFill>
                  <a:latin typeface="Arial" panose="020B0604020202020204" pitchFamily="34" charset="0"/>
                  <a:ea typeface="Batang"/>
                  <a:cs typeface="Arial" panose="020B0604020202020204" pitchFamily="34" charset="0"/>
                </a:rPr>
                <a:t>Vì</a:t>
              </a:r>
              <a:r>
                <a:rPr lang="en-US" sz="2400" b="1" i="1" dirty="0">
                  <a:solidFill>
                    <a:srgbClr val="FF0000"/>
                  </a:solidFill>
                  <a:latin typeface="Arial" panose="020B0604020202020204" pitchFamily="34" charset="0"/>
                  <a:ea typeface="Batang"/>
                  <a:cs typeface="Arial" panose="020B0604020202020204" pitchFamily="34" charset="0"/>
                </a:rPr>
                <a:t> </a:t>
              </a:r>
              <a:r>
                <a:rPr lang="en-US" sz="2400" b="1" i="1" dirty="0" err="1">
                  <a:solidFill>
                    <a:srgbClr val="FF0000"/>
                  </a:solidFill>
                  <a:latin typeface="Arial" panose="020B0604020202020204" pitchFamily="34" charset="0"/>
                  <a:ea typeface="Batang"/>
                  <a:cs typeface="Arial" panose="020B0604020202020204" pitchFamily="34" charset="0"/>
                </a:rPr>
                <a:t>sao</a:t>
              </a:r>
              <a:r>
                <a:rPr lang="en-US" sz="2400" b="1" i="1" dirty="0">
                  <a:solidFill>
                    <a:srgbClr val="FF0000"/>
                  </a:solidFill>
                  <a:latin typeface="Arial" panose="020B0604020202020204" pitchFamily="34" charset="0"/>
                  <a:ea typeface="Batang"/>
                  <a:cs typeface="Arial" panose="020B0604020202020204" pitchFamily="34" charset="0"/>
                </a:rPr>
                <a:t> </a:t>
              </a:r>
              <a:r>
                <a:rPr lang="en-US" sz="2400" b="1" i="1" dirty="0" err="1">
                  <a:solidFill>
                    <a:srgbClr val="FF0000"/>
                  </a:solidFill>
                  <a:latin typeface="Arial" panose="020B0604020202020204" pitchFamily="34" charset="0"/>
                  <a:ea typeface="Batang"/>
                  <a:cs typeface="Arial" panose="020B0604020202020204" pitchFamily="34" charset="0"/>
                </a:rPr>
                <a:t>các</a:t>
              </a:r>
              <a:r>
                <a:rPr lang="en-US" sz="2400" b="1" i="1" dirty="0">
                  <a:solidFill>
                    <a:srgbClr val="FF0000"/>
                  </a:solidFill>
                  <a:latin typeface="Arial" panose="020B0604020202020204" pitchFamily="34" charset="0"/>
                  <a:ea typeface="Batang"/>
                  <a:cs typeface="Arial" panose="020B0604020202020204" pitchFamily="34" charset="0"/>
                </a:rPr>
                <a:t> </a:t>
              </a:r>
              <a:r>
                <a:rPr lang="en-US" sz="2400" b="1" i="1" dirty="0" err="1">
                  <a:solidFill>
                    <a:srgbClr val="FF0000"/>
                  </a:solidFill>
                  <a:latin typeface="Arial" panose="020B0604020202020204" pitchFamily="34" charset="0"/>
                  <a:ea typeface="Batang"/>
                  <a:cs typeface="Arial" panose="020B0604020202020204" pitchFamily="34" charset="0"/>
                </a:rPr>
                <a:t>phong</a:t>
              </a:r>
              <a:r>
                <a:rPr lang="en-US" sz="2400" b="1" i="1" dirty="0">
                  <a:solidFill>
                    <a:srgbClr val="FF0000"/>
                  </a:solidFill>
                  <a:latin typeface="Arial" panose="020B0604020202020204" pitchFamily="34" charset="0"/>
                  <a:ea typeface="Batang"/>
                  <a:cs typeface="Arial" panose="020B0604020202020204" pitchFamily="34" charset="0"/>
                </a:rPr>
                <a:t> </a:t>
              </a:r>
              <a:r>
                <a:rPr lang="en-US" sz="2400" b="1" i="1" dirty="0" err="1">
                  <a:solidFill>
                    <a:srgbClr val="FF0000"/>
                  </a:solidFill>
                  <a:latin typeface="Arial" panose="020B0604020202020204" pitchFamily="34" charset="0"/>
                  <a:ea typeface="Batang"/>
                  <a:cs typeface="Arial" panose="020B0604020202020204" pitchFamily="34" charset="0"/>
                </a:rPr>
                <a:t>trào</a:t>
              </a:r>
              <a:r>
                <a:rPr lang="en-US" sz="2400" b="1" i="1" dirty="0">
                  <a:solidFill>
                    <a:srgbClr val="FF0000"/>
                  </a:solidFill>
                  <a:latin typeface="Arial" panose="020B0604020202020204" pitchFamily="34" charset="0"/>
                  <a:ea typeface="Batang"/>
                  <a:cs typeface="Arial" panose="020B0604020202020204" pitchFamily="34" charset="0"/>
                </a:rPr>
                <a:t> </a:t>
              </a:r>
              <a:r>
                <a:rPr lang="en-US" sz="2400" b="1" i="1" dirty="0" err="1">
                  <a:solidFill>
                    <a:srgbClr val="FF0000"/>
                  </a:solidFill>
                  <a:latin typeface="Arial" panose="020B0604020202020204" pitchFamily="34" charset="0"/>
                  <a:ea typeface="Batang"/>
                  <a:cs typeface="Arial" panose="020B0604020202020204" pitchFamily="34" charset="0"/>
                </a:rPr>
                <a:t>yêu</a:t>
              </a:r>
              <a:r>
                <a:rPr lang="en-US" sz="2400" b="1" i="1" dirty="0">
                  <a:solidFill>
                    <a:srgbClr val="FF0000"/>
                  </a:solidFill>
                  <a:latin typeface="Arial" panose="020B0604020202020204" pitchFamily="34" charset="0"/>
                  <a:ea typeface="Batang"/>
                  <a:cs typeface="Arial" panose="020B0604020202020204" pitchFamily="34" charset="0"/>
                </a:rPr>
                <a:t> </a:t>
              </a:r>
              <a:r>
                <a:rPr lang="en-US" sz="2400" b="1" i="1" dirty="0" err="1">
                  <a:solidFill>
                    <a:srgbClr val="FF0000"/>
                  </a:solidFill>
                  <a:latin typeface="Arial" panose="020B0604020202020204" pitchFamily="34" charset="0"/>
                  <a:ea typeface="Batang"/>
                  <a:cs typeface="Arial" panose="020B0604020202020204" pitchFamily="34" charset="0"/>
                </a:rPr>
                <a:t>nước</a:t>
              </a:r>
              <a:r>
                <a:rPr lang="en-US" sz="2400" b="1" i="1" dirty="0">
                  <a:solidFill>
                    <a:srgbClr val="FF0000"/>
                  </a:solidFill>
                  <a:latin typeface="Arial" panose="020B0604020202020204" pitchFamily="34" charset="0"/>
                  <a:ea typeface="Batang"/>
                  <a:cs typeface="Arial" panose="020B0604020202020204" pitchFamily="34" charset="0"/>
                </a:rPr>
                <a:t> VN </a:t>
              </a:r>
              <a:r>
                <a:rPr lang="en-US" sz="2400" b="1" i="1" dirty="0" err="1">
                  <a:solidFill>
                    <a:srgbClr val="FF0000"/>
                  </a:solidFill>
                  <a:latin typeface="Arial" panose="020B0604020202020204" pitchFamily="34" charset="0"/>
                  <a:ea typeface="Batang"/>
                  <a:cs typeface="Arial" panose="020B0604020202020204" pitchFamily="34" charset="0"/>
                </a:rPr>
                <a:t>bị</a:t>
              </a:r>
              <a:r>
                <a:rPr lang="en-US" sz="2400" b="1" i="1" dirty="0">
                  <a:solidFill>
                    <a:srgbClr val="FF0000"/>
                  </a:solidFill>
                  <a:latin typeface="Arial" panose="020B0604020202020204" pitchFamily="34" charset="0"/>
                  <a:ea typeface="Batang"/>
                  <a:cs typeface="Arial" panose="020B0604020202020204" pitchFamily="34" charset="0"/>
                </a:rPr>
                <a:t> </a:t>
              </a:r>
              <a:r>
                <a:rPr lang="en-US" sz="2400" b="1" i="1" dirty="0" err="1">
                  <a:solidFill>
                    <a:srgbClr val="FF0000"/>
                  </a:solidFill>
                  <a:latin typeface="Arial" panose="020B0604020202020204" pitchFamily="34" charset="0"/>
                  <a:ea typeface="Batang"/>
                  <a:cs typeface="Arial" panose="020B0604020202020204" pitchFamily="34" charset="0"/>
                </a:rPr>
                <a:t>thất</a:t>
              </a:r>
              <a:r>
                <a:rPr lang="en-US" sz="2400" b="1" i="1" dirty="0">
                  <a:solidFill>
                    <a:srgbClr val="FF0000"/>
                  </a:solidFill>
                  <a:latin typeface="Arial" panose="020B0604020202020204" pitchFamily="34" charset="0"/>
                  <a:ea typeface="Batang"/>
                  <a:cs typeface="Arial" panose="020B0604020202020204" pitchFamily="34" charset="0"/>
                </a:rPr>
                <a:t> </a:t>
              </a:r>
              <a:r>
                <a:rPr lang="en-US" sz="2400" b="1" i="1" dirty="0" err="1">
                  <a:solidFill>
                    <a:srgbClr val="FF0000"/>
                  </a:solidFill>
                  <a:latin typeface="Arial" panose="020B0604020202020204" pitchFamily="34" charset="0"/>
                  <a:ea typeface="Batang"/>
                  <a:cs typeface="Arial" panose="020B0604020202020204" pitchFamily="34" charset="0"/>
                </a:rPr>
                <a:t>bại</a:t>
              </a:r>
              <a:r>
                <a:rPr lang="en-US" sz="2400" b="1" i="1" dirty="0">
                  <a:solidFill>
                    <a:srgbClr val="FF0000"/>
                  </a:solidFill>
                  <a:latin typeface="Arial" panose="020B0604020202020204" pitchFamily="34" charset="0"/>
                  <a:ea typeface="Batang"/>
                  <a:cs typeface="Arial" panose="020B0604020202020204" pitchFamily="34" charset="0"/>
                </a:rPr>
                <a:t> ?</a:t>
              </a:r>
              <a:endParaRPr lang="en-US" sz="2400" b="1" dirty="0">
                <a:solidFill>
                  <a:srgbClr val="FF0000"/>
                </a:solidFill>
                <a:latin typeface="Arial" panose="020B0604020202020204" pitchFamily="34" charset="0"/>
                <a:cs typeface="Arial" panose="020B0604020202020204" pitchFamily="34" charset="0"/>
              </a:endParaRPr>
            </a:p>
          </p:txBody>
        </p:sp>
      </p:grpSp>
      <p:sp>
        <p:nvSpPr>
          <p:cNvPr id="6" name="Title 5">
            <a:extLst>
              <a:ext uri="{FF2B5EF4-FFF2-40B4-BE49-F238E27FC236}">
                <a16:creationId xmlns:a16="http://schemas.microsoft.com/office/drawing/2014/main" id="{40E2D820-2224-C22B-CC1F-E73BE9DBC89D}"/>
              </a:ext>
            </a:extLst>
          </p:cNvPr>
          <p:cNvSpPr>
            <a:spLocks noGrp="1"/>
          </p:cNvSpPr>
          <p:nvPr>
            <p:ph type="title"/>
          </p:nvPr>
        </p:nvSpPr>
        <p:spPr/>
        <p:txBody>
          <a:bodyPr/>
          <a:lstStyle/>
          <a:p>
            <a:r>
              <a:rPr lang="vi-VN" dirty="0">
                <a:latin typeface="Arial" panose="020B0604020202020204" pitchFamily="34" charset="0"/>
                <a:cs typeface="Arial" panose="020B0604020202020204" pitchFamily="34" charset="0"/>
              </a:rPr>
              <a:t>Các phong trào yêu nước Việt Nam </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09476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12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BAEDB41-44FA-8030-FDD7-8C59CE0E5BDE}"/>
              </a:ext>
            </a:extLst>
          </p:cNvPr>
          <p:cNvGrpSpPr/>
          <p:nvPr/>
        </p:nvGrpSpPr>
        <p:grpSpPr>
          <a:xfrm>
            <a:off x="115742" y="1110318"/>
            <a:ext cx="11947938" cy="5011522"/>
            <a:chOff x="115742" y="1110318"/>
            <a:chExt cx="11947938" cy="5011522"/>
          </a:xfrm>
        </p:grpSpPr>
        <p:sp>
          <p:nvSpPr>
            <p:cNvPr id="5" name="Rectangle 4"/>
            <p:cNvSpPr/>
            <p:nvPr/>
          </p:nvSpPr>
          <p:spPr>
            <a:xfrm>
              <a:off x="115742" y="1670760"/>
              <a:ext cx="2285819" cy="461665"/>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en-US" sz="2400" dirty="0" err="1">
                  <a:solidFill>
                    <a:srgbClr val="0070C0"/>
                  </a:solidFill>
                  <a:latin typeface="Arial" panose="020B0604020202020204" pitchFamily="34" charset="0"/>
                  <a:ea typeface="Calibri" panose="020F0502020204030204" pitchFamily="34" charset="0"/>
                  <a:cs typeface="Arial" panose="020B0604020202020204" pitchFamily="34" charset="0"/>
                </a:rPr>
                <a:t>Ngày</a:t>
              </a:r>
              <a:r>
                <a:rPr lang="en-US" sz="2400" dirty="0">
                  <a:solidFill>
                    <a:srgbClr val="0070C0"/>
                  </a:solidFill>
                  <a:latin typeface="Arial" panose="020B0604020202020204" pitchFamily="34" charset="0"/>
                  <a:ea typeface="Calibri" panose="020F0502020204030204" pitchFamily="34" charset="0"/>
                  <a:cs typeface="Arial" panose="020B0604020202020204" pitchFamily="34" charset="0"/>
                </a:rPr>
                <a:t> 5-6-1911 </a:t>
              </a:r>
              <a:endParaRPr lang="en-US" sz="2400" dirty="0">
                <a:solidFill>
                  <a:srgbClr val="0070C0"/>
                </a:solidFill>
                <a:latin typeface="Arial" panose="020B0604020202020204" pitchFamily="34" charset="0"/>
                <a:cs typeface="Arial" panose="020B0604020202020204" pitchFamily="34" charset="0"/>
              </a:endParaRPr>
            </a:p>
          </p:txBody>
        </p:sp>
        <p:sp>
          <p:nvSpPr>
            <p:cNvPr id="7" name="Rectangle 6"/>
            <p:cNvSpPr/>
            <p:nvPr/>
          </p:nvSpPr>
          <p:spPr>
            <a:xfrm>
              <a:off x="638526" y="2636313"/>
              <a:ext cx="2170787" cy="461665"/>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pl-PL" sz="2400" dirty="0">
                  <a:solidFill>
                    <a:srgbClr val="0070C0"/>
                  </a:solidFill>
                  <a:latin typeface="Arial" panose="020B0604020202020204" pitchFamily="34" charset="0"/>
                  <a:ea typeface="Batang"/>
                  <a:cs typeface="Arial" panose="020B0604020202020204" pitchFamily="34" charset="0"/>
                </a:rPr>
                <a:t>Tháng 7/1920</a:t>
              </a:r>
              <a:r>
                <a:rPr lang="en-US" sz="2400" dirty="0">
                  <a:solidFill>
                    <a:srgbClr val="0070C0"/>
                  </a:solidFill>
                  <a:latin typeface="Arial" panose="020B0604020202020204" pitchFamily="34" charset="0"/>
                  <a:ea typeface="Batang"/>
                  <a:cs typeface="Arial" panose="020B0604020202020204" pitchFamily="34" charset="0"/>
                </a:rPr>
                <a:t> </a:t>
              </a:r>
              <a:endParaRPr lang="en-US" sz="2400" dirty="0">
                <a:solidFill>
                  <a:srgbClr val="0070C0"/>
                </a:solidFill>
                <a:latin typeface="Arial" panose="020B0604020202020204" pitchFamily="34" charset="0"/>
                <a:cs typeface="Arial" panose="020B0604020202020204" pitchFamily="34" charset="0"/>
              </a:endParaRPr>
            </a:p>
          </p:txBody>
        </p:sp>
        <p:sp>
          <p:nvSpPr>
            <p:cNvPr id="10" name="Rectangle 9"/>
            <p:cNvSpPr/>
            <p:nvPr/>
          </p:nvSpPr>
          <p:spPr>
            <a:xfrm>
              <a:off x="1357428" y="3476488"/>
              <a:ext cx="2161169" cy="477054"/>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pl-PL" sz="2400" dirty="0">
                  <a:solidFill>
                    <a:srgbClr val="0070C0"/>
                  </a:solidFill>
                  <a:latin typeface="Arial" panose="020B0604020202020204" pitchFamily="34" charset="0"/>
                  <a:ea typeface="Batang"/>
                  <a:cs typeface="Arial" panose="020B0604020202020204" pitchFamily="34" charset="0"/>
                </a:rPr>
                <a:t>Tháng 6/1925</a:t>
              </a:r>
              <a:endParaRPr lang="en-US" sz="2400" dirty="0">
                <a:solidFill>
                  <a:srgbClr val="0070C0"/>
                </a:solidFill>
                <a:latin typeface="Arial" panose="020B0604020202020204" pitchFamily="34" charset="0"/>
                <a:cs typeface="Arial" panose="020B0604020202020204" pitchFamily="34" charset="0"/>
              </a:endParaRPr>
            </a:p>
          </p:txBody>
        </p:sp>
        <p:pic>
          <p:nvPicPr>
            <p:cNvPr id="2052" name="Picture 4" descr="Kết quả hình ảnh cho thành lập đảng cộng sản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12339" y="1110318"/>
              <a:ext cx="3951341" cy="285282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Kết quả hình ảnh cho thành lập đảng cộng sản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16800" y="1110318"/>
              <a:ext cx="4295522" cy="285282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48684" y="4552180"/>
              <a:ext cx="5725133" cy="1569660"/>
            </a:xfrm>
            <a:prstGeom prst="rect">
              <a:avLst/>
            </a:prstGeom>
            <a:ln w="41275"/>
          </p:spPr>
          <p:style>
            <a:lnRef idx="2">
              <a:schemeClr val="accent2"/>
            </a:lnRef>
            <a:fillRef idx="1">
              <a:schemeClr val="lt1"/>
            </a:fillRef>
            <a:effectRef idx="0">
              <a:schemeClr val="accent2"/>
            </a:effectRef>
            <a:fontRef idx="minor">
              <a:schemeClr val="dk1"/>
            </a:fontRef>
          </p:style>
          <p:txBody>
            <a:bodyPr wrap="square">
              <a:spAutoFit/>
            </a:bodyPr>
            <a:lstStyle/>
            <a:p>
              <a:r>
                <a:rPr lang="en-US" sz="2400" dirty="0">
                  <a:latin typeface="Arial" panose="020B0604020202020204" pitchFamily="34" charset="0"/>
                  <a:cs typeface="Arial" panose="020B0604020202020204" pitchFamily="34" charset="0"/>
                </a:rPr>
                <a:t>1926-1927 </a:t>
              </a:r>
              <a:r>
                <a:rPr lang="en-US" sz="2400" dirty="0" err="1">
                  <a:latin typeface="Arial" panose="020B0604020202020204" pitchFamily="34" charset="0"/>
                  <a:cs typeface="Arial" panose="020B0604020202020204" pitchFamily="34" charset="0"/>
                </a:rPr>
                <a:t>Nguyễn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Ái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Quốc</a:t>
              </a:r>
              <a:r>
                <a:rPr lang="en-US" sz="2400" dirty="0">
                  <a:latin typeface="Arial" panose="020B0604020202020204" pitchFamily="34" charset="0"/>
                  <a:cs typeface="Arial" panose="020B0604020202020204" pitchFamily="34" charset="0"/>
                </a:rPr>
                <a:t> </a:t>
              </a:r>
              <a:r>
                <a:rPr lang="pl-PL" sz="2400" dirty="0">
                  <a:latin typeface="Arial" panose="020B0604020202020204" pitchFamily="34" charset="0"/>
                  <a:cs typeface="Arial" panose="020B0604020202020204" pitchFamily="34" charset="0"/>
                </a:rPr>
                <a:t>mở nhiều lớp huấn luyện cán bộ, trực tiếp giảng bài về chủ nghĩa Mác-Lênin và con đường cách mạng giải phóng dân tộc.</a:t>
              </a:r>
              <a:endParaRPr lang="en-US" sz="2400" dirty="0">
                <a:latin typeface="Arial" panose="020B0604020202020204" pitchFamily="34" charset="0"/>
                <a:cs typeface="Arial" panose="020B0604020202020204" pitchFamily="34" charset="0"/>
              </a:endParaRPr>
            </a:p>
          </p:txBody>
        </p:sp>
        <p:sp>
          <p:nvSpPr>
            <p:cNvPr id="3" name="Rectangle 2"/>
            <p:cNvSpPr/>
            <p:nvPr/>
          </p:nvSpPr>
          <p:spPr>
            <a:xfrm>
              <a:off x="6218184" y="4182848"/>
              <a:ext cx="5845496" cy="1938992"/>
            </a:xfrm>
            <a:prstGeom prst="rect">
              <a:avLst/>
            </a:prstGeom>
            <a:ln w="41275"/>
          </p:spPr>
          <p:style>
            <a:lnRef idx="2">
              <a:schemeClr val="accent2"/>
            </a:lnRef>
            <a:fillRef idx="1">
              <a:schemeClr val="lt1"/>
            </a:fillRef>
            <a:effectRef idx="0">
              <a:schemeClr val="accent2"/>
            </a:effectRef>
            <a:fontRef idx="minor">
              <a:schemeClr val="dk1"/>
            </a:fontRef>
          </p:style>
          <p:txBody>
            <a:bodyPr wrap="square">
              <a:spAutoFit/>
            </a:bodyPr>
            <a:lstStyle/>
            <a:p>
              <a:r>
                <a:rPr lang="en-US" sz="2400" dirty="0" err="1">
                  <a:solidFill>
                    <a:schemeClr val="dk1"/>
                  </a:solidFill>
                  <a:latin typeface="Arial" panose="020B0604020202020204" pitchFamily="34" charset="0"/>
                  <a:cs typeface="Arial" panose="020B0604020202020204" pitchFamily="34" charset="0"/>
                </a:rPr>
                <a:t>Năm</a:t>
              </a:r>
              <a:r>
                <a:rPr lang="en-US" sz="2400" dirty="0">
                  <a:solidFill>
                    <a:schemeClr val="dk1"/>
                  </a:solidFill>
                  <a:latin typeface="Arial" panose="020B0604020202020204" pitchFamily="34" charset="0"/>
                  <a:cs typeface="Arial" panose="020B0604020202020204" pitchFamily="34" charset="0"/>
                </a:rPr>
                <a:t> 1927 </a:t>
              </a:r>
              <a:r>
                <a:rPr lang="en-US" sz="2400" dirty="0" err="1">
                  <a:solidFill>
                    <a:schemeClr val="dk1"/>
                  </a:solidFill>
                  <a:latin typeface="Arial" panose="020B0604020202020204" pitchFamily="34" charset="0"/>
                  <a:cs typeface="Arial" panose="020B0604020202020204" pitchFamily="34" charset="0"/>
                </a:rPr>
                <a:t>xuất</a:t>
              </a:r>
              <a:r>
                <a:rPr lang="en-US" sz="2400" dirty="0">
                  <a:solidFill>
                    <a:schemeClr val="dk1"/>
                  </a:solidFill>
                  <a:latin typeface="Arial" panose="020B0604020202020204" pitchFamily="34" charset="0"/>
                  <a:cs typeface="Arial" panose="020B0604020202020204" pitchFamily="34" charset="0"/>
                </a:rPr>
                <a:t> </a:t>
              </a:r>
              <a:r>
                <a:rPr lang="en-US" sz="2400" dirty="0" err="1">
                  <a:solidFill>
                    <a:schemeClr val="dk1"/>
                  </a:solidFill>
                  <a:latin typeface="Arial" panose="020B0604020202020204" pitchFamily="34" charset="0"/>
                  <a:cs typeface="Arial" panose="020B0604020202020204" pitchFamily="34" charset="0"/>
                </a:rPr>
                <a:t>bản</a:t>
              </a:r>
              <a:r>
                <a:rPr lang="en-US" sz="2400" dirty="0">
                  <a:solidFill>
                    <a:schemeClr val="dk1"/>
                  </a:solidFill>
                  <a:latin typeface="Arial" panose="020B0604020202020204" pitchFamily="34" charset="0"/>
                  <a:cs typeface="Arial" panose="020B0604020202020204" pitchFamily="34" charset="0"/>
                </a:rPr>
                <a:t> </a:t>
              </a:r>
              <a:r>
                <a:rPr lang="en-US" sz="2400" dirty="0" err="1">
                  <a:solidFill>
                    <a:schemeClr val="dk1"/>
                  </a:solidFill>
                  <a:latin typeface="Arial" panose="020B0604020202020204" pitchFamily="34" charset="0"/>
                  <a:cs typeface="Arial" panose="020B0604020202020204" pitchFamily="34" charset="0"/>
                </a:rPr>
                <a:t>tác</a:t>
              </a:r>
              <a:r>
                <a:rPr lang="en-US" sz="2400" dirty="0">
                  <a:solidFill>
                    <a:schemeClr val="dk1"/>
                  </a:solidFill>
                  <a:latin typeface="Arial" panose="020B0604020202020204" pitchFamily="34" charset="0"/>
                  <a:cs typeface="Arial" panose="020B0604020202020204" pitchFamily="34" charset="0"/>
                </a:rPr>
                <a:t> </a:t>
              </a:r>
              <a:r>
                <a:rPr lang="en-US" sz="2400" dirty="0" err="1">
                  <a:solidFill>
                    <a:schemeClr val="dk1"/>
                  </a:solidFill>
                  <a:latin typeface="Arial" panose="020B0604020202020204" pitchFamily="34" charset="0"/>
                  <a:cs typeface="Arial" panose="020B0604020202020204" pitchFamily="34" charset="0"/>
                </a:rPr>
                <a:t>phẩm</a:t>
              </a:r>
              <a:r>
                <a:rPr lang="en-US" sz="2400" dirty="0">
                  <a:solidFill>
                    <a:schemeClr val="dk1"/>
                  </a:solidFill>
                  <a:latin typeface="Arial" panose="020B0604020202020204" pitchFamily="34" charset="0"/>
                  <a:cs typeface="Arial" panose="020B0604020202020204" pitchFamily="34" charset="0"/>
                </a:rPr>
                <a:t> </a:t>
              </a:r>
              <a:r>
                <a:rPr lang="pl-PL" sz="2400" dirty="0">
                  <a:solidFill>
                    <a:schemeClr val="dk1"/>
                  </a:solidFill>
                  <a:latin typeface="Arial" panose="020B0604020202020204" pitchFamily="34" charset="0"/>
                  <a:cs typeface="Arial" panose="020B0604020202020204" pitchFamily="34" charset="0"/>
                </a:rPr>
                <a:t>“Đường kách mệnh” Tác phẩm đã chỉ rõ những vấn đề chiến lược của cách mạng Việt Nam, chuẩn bị tư tưởng chính trị cho việc thành lập Đảng Cộng sản Việt Nam</a:t>
              </a:r>
              <a:endParaRPr lang="en-US" sz="2400" dirty="0">
                <a:solidFill>
                  <a:schemeClr val="dk1"/>
                </a:solidFill>
                <a:latin typeface="Arial" panose="020B0604020202020204" pitchFamily="34" charset="0"/>
                <a:cs typeface="Arial" panose="020B0604020202020204" pitchFamily="34" charset="0"/>
              </a:endParaRPr>
            </a:p>
          </p:txBody>
        </p:sp>
      </p:grpSp>
      <p:sp>
        <p:nvSpPr>
          <p:cNvPr id="12" name="Title 11">
            <a:extLst>
              <a:ext uri="{FF2B5EF4-FFF2-40B4-BE49-F238E27FC236}">
                <a16:creationId xmlns:a16="http://schemas.microsoft.com/office/drawing/2014/main" id="{24328D06-5852-5B9D-32DD-093B00244DC0}"/>
              </a:ext>
            </a:extLst>
          </p:cNvPr>
          <p:cNvSpPr>
            <a:spLocks noGrp="1"/>
          </p:cNvSpPr>
          <p:nvPr>
            <p:ph type="title"/>
          </p:nvPr>
        </p:nvSpPr>
        <p:spPr/>
        <p:txBody>
          <a:bodyPr/>
          <a:lstStyle/>
          <a:p>
            <a:r>
              <a:rPr lang="en-US" dirty="0"/>
              <a:t>1.1.2. </a:t>
            </a:r>
            <a:r>
              <a:rPr lang="en-US" dirty="0" err="1"/>
              <a:t>Nguyễn</a:t>
            </a:r>
            <a:r>
              <a:rPr lang="en-US" dirty="0"/>
              <a:t> </a:t>
            </a:r>
            <a:r>
              <a:rPr lang="en-US" dirty="0" err="1"/>
              <a:t>Ái</a:t>
            </a:r>
            <a:r>
              <a:rPr lang="en-US" dirty="0"/>
              <a:t> </a:t>
            </a:r>
            <a:r>
              <a:rPr lang="en-US" dirty="0" err="1"/>
              <a:t>Quốc</a:t>
            </a:r>
            <a:r>
              <a:rPr lang="en-US" dirty="0"/>
              <a:t> </a:t>
            </a:r>
            <a:r>
              <a:rPr lang="en-US" dirty="0" err="1"/>
              <a:t>đến</a:t>
            </a:r>
            <a:r>
              <a:rPr lang="en-US" dirty="0"/>
              <a:t> </a:t>
            </a:r>
            <a:r>
              <a:rPr lang="en-US" dirty="0" err="1"/>
              <a:t>với</a:t>
            </a:r>
            <a:r>
              <a:rPr lang="en-US" dirty="0"/>
              <a:t> </a:t>
            </a:r>
            <a:r>
              <a:rPr lang="en-US" dirty="0" err="1"/>
              <a:t>chủ</a:t>
            </a:r>
            <a:r>
              <a:rPr lang="en-US" dirty="0"/>
              <a:t> </a:t>
            </a:r>
            <a:r>
              <a:rPr lang="en-US" dirty="0" err="1"/>
              <a:t>nghĩa</a:t>
            </a:r>
            <a:r>
              <a:rPr lang="en-US" dirty="0"/>
              <a:t> </a:t>
            </a:r>
            <a:r>
              <a:rPr lang="en-US" dirty="0" err="1"/>
              <a:t>Mác-Lênin</a:t>
            </a:r>
            <a:r>
              <a:rPr lang="en-US" dirty="0"/>
              <a:t>,</a:t>
            </a:r>
            <a:br>
              <a:rPr lang="en-US" dirty="0"/>
            </a:br>
            <a:r>
              <a:rPr lang="en-US" dirty="0" err="1"/>
              <a:t>chuẩn</a:t>
            </a:r>
            <a:r>
              <a:rPr lang="en-US" dirty="0"/>
              <a:t> </a:t>
            </a:r>
            <a:r>
              <a:rPr lang="en-US" dirty="0" err="1"/>
              <a:t>bị</a:t>
            </a:r>
            <a:r>
              <a:rPr lang="en-US" dirty="0"/>
              <a:t> </a:t>
            </a:r>
            <a:r>
              <a:rPr lang="en-US" dirty="0" err="1"/>
              <a:t>thành</a:t>
            </a:r>
            <a:r>
              <a:rPr lang="en-US" dirty="0"/>
              <a:t> </a:t>
            </a:r>
            <a:r>
              <a:rPr lang="en-US" dirty="0" err="1"/>
              <a:t>lập</a:t>
            </a:r>
            <a:r>
              <a:rPr lang="en-US" dirty="0"/>
              <a:t> </a:t>
            </a:r>
            <a:r>
              <a:rPr lang="en-US" dirty="0" err="1"/>
              <a:t>Đảng</a:t>
            </a:r>
            <a:endParaRPr lang="en-US" dirty="0"/>
          </a:p>
        </p:txBody>
      </p:sp>
    </p:spTree>
    <p:extLst>
      <p:ext uri="{BB962C8B-B14F-4D97-AF65-F5344CB8AC3E}">
        <p14:creationId xmlns:p14="http://schemas.microsoft.com/office/powerpoint/2010/main" val="35723462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up)">
                                      <p:cBhvr>
                                        <p:cTn id="7" dur="125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9A2E33FC-DDC3-D6B8-B391-B79CBE29F7B7}"/>
              </a:ext>
            </a:extLst>
          </p:cNvPr>
          <p:cNvGrpSpPr/>
          <p:nvPr/>
        </p:nvGrpSpPr>
        <p:grpSpPr>
          <a:xfrm>
            <a:off x="751022" y="1199933"/>
            <a:ext cx="10328778" cy="4861330"/>
            <a:chOff x="293822" y="1094425"/>
            <a:chExt cx="10328778" cy="4861330"/>
          </a:xfrm>
        </p:grpSpPr>
        <p:sp>
          <p:nvSpPr>
            <p:cNvPr id="5" name="Rectangle 4"/>
            <p:cNvSpPr/>
            <p:nvPr/>
          </p:nvSpPr>
          <p:spPr>
            <a:xfrm>
              <a:off x="1198578" y="4755426"/>
              <a:ext cx="4322603" cy="1200329"/>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pl-PL" sz="2400" dirty="0">
                  <a:latin typeface="Arial" panose="020B0604020202020204" pitchFamily="34" charset="0"/>
                  <a:cs typeface="Arial" panose="020B0604020202020204" pitchFamily="34" charset="0"/>
                </a:rPr>
                <a:t>Từ năm 1928, </a:t>
              </a:r>
              <a:r>
                <a:rPr lang="pl-PL" sz="2400" i="1" dirty="0">
                  <a:latin typeface="Arial" panose="020B0604020202020204" pitchFamily="34" charset="0"/>
                  <a:cs typeface="Arial" panose="020B0604020202020204" pitchFamily="34" charset="0"/>
                </a:rPr>
                <a:t>Hội Việt Nam Cách mạng Thanh niên </a:t>
              </a:r>
              <a:r>
                <a:rPr lang="pl-PL" sz="2400" dirty="0">
                  <a:latin typeface="Arial" panose="020B0604020202020204" pitchFamily="34" charset="0"/>
                  <a:cs typeface="Arial" panose="020B0604020202020204" pitchFamily="34" charset="0"/>
                </a:rPr>
                <a:t>chủ trương “Vô sản hoá”</a:t>
              </a:r>
              <a:r>
                <a:rPr lang="en-US" sz="2400" dirty="0">
                  <a:latin typeface="Arial" panose="020B0604020202020204" pitchFamily="34" charset="0"/>
                  <a:ea typeface="Calibri" panose="020F050202020403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sp>
          <p:nvSpPr>
            <p:cNvPr id="7" name="Rectangle 6"/>
            <p:cNvSpPr/>
            <p:nvPr/>
          </p:nvSpPr>
          <p:spPr>
            <a:xfrm>
              <a:off x="1619741" y="1094425"/>
              <a:ext cx="3901440" cy="304698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pl-PL" sz="2400" dirty="0">
                  <a:latin typeface="Arial" panose="020B0604020202020204" pitchFamily="34" charset="0"/>
                  <a:ea typeface="Batang"/>
                  <a:cs typeface="Arial" panose="020B0604020202020204" pitchFamily="34" charset="0"/>
                </a:rPr>
                <a:t>Đông Dương Cộng sản Đảng (6/1929),</a:t>
              </a:r>
              <a:endParaRPr lang="en-US" sz="2400" dirty="0">
                <a:latin typeface="Arial" panose="020B0604020202020204" pitchFamily="34" charset="0"/>
                <a:ea typeface="Batang"/>
                <a:cs typeface="Arial" panose="020B0604020202020204" pitchFamily="34" charset="0"/>
              </a:endParaRPr>
            </a:p>
            <a:p>
              <a:endParaRPr lang="en-US" sz="2400" dirty="0">
                <a:latin typeface="Arial" panose="020B0604020202020204" pitchFamily="34" charset="0"/>
                <a:ea typeface="Batang"/>
                <a:cs typeface="Arial" panose="020B0604020202020204" pitchFamily="34" charset="0"/>
              </a:endParaRPr>
            </a:p>
            <a:p>
              <a:r>
                <a:rPr lang="pl-PL" sz="2400" dirty="0">
                  <a:latin typeface="Arial" panose="020B0604020202020204" pitchFamily="34" charset="0"/>
                  <a:ea typeface="Batang"/>
                  <a:cs typeface="Arial" panose="020B0604020202020204" pitchFamily="34" charset="0"/>
                </a:rPr>
                <a:t> An Nam Cộng sản Đảng (8/1929),</a:t>
              </a:r>
              <a:endParaRPr lang="en-US" sz="2400" dirty="0">
                <a:latin typeface="Arial" panose="020B0604020202020204" pitchFamily="34" charset="0"/>
                <a:ea typeface="Batang"/>
                <a:cs typeface="Arial" panose="020B0604020202020204" pitchFamily="34" charset="0"/>
              </a:endParaRPr>
            </a:p>
            <a:p>
              <a:endParaRPr lang="en-US" sz="2400" dirty="0">
                <a:latin typeface="Arial" panose="020B0604020202020204" pitchFamily="34" charset="0"/>
                <a:ea typeface="Batang"/>
                <a:cs typeface="Arial" panose="020B0604020202020204" pitchFamily="34" charset="0"/>
              </a:endParaRPr>
            </a:p>
            <a:p>
              <a:r>
                <a:rPr lang="pl-PL" sz="2400" dirty="0">
                  <a:latin typeface="Arial" panose="020B0604020202020204" pitchFamily="34" charset="0"/>
                  <a:ea typeface="Batang"/>
                  <a:cs typeface="Arial" panose="020B0604020202020204" pitchFamily="34" charset="0"/>
                </a:rPr>
                <a:t> Đông Dương Cộng sản Liên đoàn (9/1929).</a:t>
              </a:r>
              <a:endParaRPr lang="en-US" sz="2400" dirty="0">
                <a:latin typeface="Arial" panose="020B0604020202020204" pitchFamily="34" charset="0"/>
                <a:cs typeface="Arial" panose="020B0604020202020204" pitchFamily="34" charset="0"/>
              </a:endParaRPr>
            </a:p>
          </p:txBody>
        </p:sp>
        <p:sp>
          <p:nvSpPr>
            <p:cNvPr id="10" name="Right Arrow 9"/>
            <p:cNvSpPr/>
            <p:nvPr/>
          </p:nvSpPr>
          <p:spPr>
            <a:xfrm>
              <a:off x="5960413" y="1635415"/>
              <a:ext cx="609600" cy="4876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009245" y="1094425"/>
              <a:ext cx="3177235"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pl-PL" sz="2400" dirty="0">
                  <a:latin typeface="Arial" panose="020B0604020202020204" pitchFamily="34" charset="0"/>
                  <a:cs typeface="Arial" panose="020B0604020202020204" pitchFamily="34" charset="0"/>
                </a:rPr>
                <a:t>ba tổ chức cộng sản ở Việt Nam hoạt động riêng, có nguy cơ dẫn đến sự chia rẽ</a:t>
              </a:r>
              <a:endParaRPr lang="en-US" sz="2400" b="1" dirty="0">
                <a:solidFill>
                  <a:srgbClr val="7030A0"/>
                </a:solidFill>
                <a:latin typeface="Arial" panose="020B0604020202020204" pitchFamily="34" charset="0"/>
                <a:ea typeface="Batang"/>
                <a:cs typeface="Arial" panose="020B0604020202020204" pitchFamily="34" charset="0"/>
              </a:endParaRPr>
            </a:p>
          </p:txBody>
        </p:sp>
        <p:sp>
          <p:nvSpPr>
            <p:cNvPr id="16" name="Curved Left Arrow 15"/>
            <p:cNvSpPr/>
            <p:nvPr/>
          </p:nvSpPr>
          <p:spPr>
            <a:xfrm rot="11335082">
              <a:off x="293822" y="2947660"/>
              <a:ext cx="929640" cy="1971417"/>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Right Arrow 2"/>
            <p:cNvSpPr/>
            <p:nvPr/>
          </p:nvSpPr>
          <p:spPr>
            <a:xfrm rot="5400000">
              <a:off x="8212296" y="3055052"/>
              <a:ext cx="771130" cy="47123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6573121" y="4141413"/>
              <a:ext cx="4049479" cy="1015663"/>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US" sz="3000" dirty="0" err="1">
                  <a:latin typeface="Arial" panose="020B0604020202020204" pitchFamily="34" charset="0"/>
                  <a:cs typeface="Arial" panose="020B0604020202020204" pitchFamily="34" charset="0"/>
                </a:rPr>
                <a:t>Ảnh</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hưởng</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bất</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lợi</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đối</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với</a:t>
              </a:r>
              <a:r>
                <a:rPr lang="en-US" sz="3000" dirty="0">
                  <a:latin typeface="Arial" panose="020B0604020202020204" pitchFamily="34" charset="0"/>
                  <a:cs typeface="Arial" panose="020B0604020202020204" pitchFamily="34" charset="0"/>
                </a:rPr>
                <a:t> CM </a:t>
              </a:r>
              <a:r>
                <a:rPr lang="en-US" sz="3000" dirty="0" err="1">
                  <a:latin typeface="Arial" panose="020B0604020202020204" pitchFamily="34" charset="0"/>
                  <a:cs typeface="Arial" panose="020B0604020202020204" pitchFamily="34" charset="0"/>
                </a:rPr>
                <a:t>Việt</a:t>
              </a:r>
              <a:r>
                <a:rPr lang="en-US" sz="3000" dirty="0">
                  <a:latin typeface="Arial" panose="020B0604020202020204" pitchFamily="34" charset="0"/>
                  <a:cs typeface="Arial" panose="020B0604020202020204" pitchFamily="34" charset="0"/>
                </a:rPr>
                <a:t> Nam</a:t>
              </a:r>
              <a:endParaRPr lang="en-US" sz="3000" b="1" dirty="0">
                <a:solidFill>
                  <a:srgbClr val="7030A0"/>
                </a:solidFill>
                <a:latin typeface="Arial" panose="020B0604020202020204" pitchFamily="34" charset="0"/>
                <a:ea typeface="Batang"/>
                <a:cs typeface="Arial" panose="020B0604020202020204" pitchFamily="34" charset="0"/>
              </a:endParaRPr>
            </a:p>
          </p:txBody>
        </p:sp>
      </p:grpSp>
      <p:sp>
        <p:nvSpPr>
          <p:cNvPr id="9" name="Title 8">
            <a:extLst>
              <a:ext uri="{FF2B5EF4-FFF2-40B4-BE49-F238E27FC236}">
                <a16:creationId xmlns:a16="http://schemas.microsoft.com/office/drawing/2014/main" id="{185EAF9D-22ED-396D-CD37-BDA32DEF9A0D}"/>
              </a:ext>
            </a:extLst>
          </p:cNvPr>
          <p:cNvSpPr>
            <a:spLocks noGrp="1"/>
          </p:cNvSpPr>
          <p:nvPr>
            <p:ph type="title"/>
          </p:nvPr>
        </p:nvSpPr>
        <p:spPr/>
        <p:txBody>
          <a:bodyPr/>
          <a:lstStyle/>
          <a:p>
            <a:r>
              <a:rPr lang="en-US" dirty="0"/>
              <a:t>1.1.2. </a:t>
            </a:r>
            <a:r>
              <a:rPr lang="en-US" dirty="0" err="1"/>
              <a:t>Nguyễn</a:t>
            </a:r>
            <a:r>
              <a:rPr lang="en-US" dirty="0"/>
              <a:t> </a:t>
            </a:r>
            <a:r>
              <a:rPr lang="en-US" dirty="0" err="1"/>
              <a:t>Ái</a:t>
            </a:r>
            <a:r>
              <a:rPr lang="en-US" dirty="0"/>
              <a:t> </a:t>
            </a:r>
            <a:r>
              <a:rPr lang="en-US" dirty="0" err="1"/>
              <a:t>Quốc</a:t>
            </a:r>
            <a:r>
              <a:rPr lang="en-US" dirty="0"/>
              <a:t> </a:t>
            </a:r>
            <a:r>
              <a:rPr lang="en-US" dirty="0" err="1"/>
              <a:t>đến</a:t>
            </a:r>
            <a:r>
              <a:rPr lang="en-US" dirty="0"/>
              <a:t> </a:t>
            </a:r>
            <a:r>
              <a:rPr lang="en-US" dirty="0" err="1"/>
              <a:t>với</a:t>
            </a:r>
            <a:r>
              <a:rPr lang="en-US" dirty="0"/>
              <a:t> </a:t>
            </a:r>
            <a:r>
              <a:rPr lang="en-US" dirty="0" err="1"/>
              <a:t>chủ</a:t>
            </a:r>
            <a:r>
              <a:rPr lang="en-US" dirty="0"/>
              <a:t> </a:t>
            </a:r>
            <a:r>
              <a:rPr lang="en-US" dirty="0" err="1"/>
              <a:t>nghĩa</a:t>
            </a:r>
            <a:r>
              <a:rPr lang="en-US" dirty="0"/>
              <a:t> </a:t>
            </a:r>
            <a:r>
              <a:rPr lang="en-US" dirty="0" err="1"/>
              <a:t>Mác-Lênin</a:t>
            </a:r>
            <a:r>
              <a:rPr lang="en-US" dirty="0"/>
              <a:t>,</a:t>
            </a:r>
            <a:br>
              <a:rPr lang="en-US" dirty="0"/>
            </a:br>
            <a:r>
              <a:rPr lang="en-US" dirty="0" err="1"/>
              <a:t>chuẩn</a:t>
            </a:r>
            <a:r>
              <a:rPr lang="en-US" dirty="0"/>
              <a:t> </a:t>
            </a:r>
            <a:r>
              <a:rPr lang="en-US" dirty="0" err="1"/>
              <a:t>bị</a:t>
            </a:r>
            <a:r>
              <a:rPr lang="en-US" dirty="0"/>
              <a:t> </a:t>
            </a:r>
            <a:r>
              <a:rPr lang="en-US" dirty="0" err="1"/>
              <a:t>thành</a:t>
            </a:r>
            <a:r>
              <a:rPr lang="en-US" dirty="0"/>
              <a:t> </a:t>
            </a:r>
            <a:r>
              <a:rPr lang="en-US" dirty="0" err="1"/>
              <a:t>lập</a:t>
            </a:r>
            <a:r>
              <a:rPr lang="en-US" dirty="0"/>
              <a:t> </a:t>
            </a:r>
            <a:r>
              <a:rPr lang="en-US" dirty="0" err="1"/>
              <a:t>Đảng</a:t>
            </a:r>
            <a:endParaRPr lang="en-US" dirty="0"/>
          </a:p>
        </p:txBody>
      </p:sp>
    </p:spTree>
    <p:extLst>
      <p:ext uri="{BB962C8B-B14F-4D97-AF65-F5344CB8AC3E}">
        <p14:creationId xmlns:p14="http://schemas.microsoft.com/office/powerpoint/2010/main" val="4839088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heel(1)">
                                      <p:cBhvr>
                                        <p:cTn id="7"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9683F4E2-6B6D-ABAB-05C5-C773F4B4489D}"/>
              </a:ext>
            </a:extLst>
          </p:cNvPr>
          <p:cNvGrpSpPr/>
          <p:nvPr/>
        </p:nvGrpSpPr>
        <p:grpSpPr>
          <a:xfrm>
            <a:off x="149157" y="1172424"/>
            <a:ext cx="11961565" cy="5216941"/>
            <a:chOff x="149157" y="1172424"/>
            <a:chExt cx="11961565" cy="5216941"/>
          </a:xfrm>
        </p:grpSpPr>
        <p:pic>
          <p:nvPicPr>
            <p:cNvPr id="4" name="Picture 2" descr="Kết quả hình ảnh cho thành lập đảng cộng sản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24076" y="1826889"/>
              <a:ext cx="6186646" cy="4562476"/>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49157" y="1787978"/>
              <a:ext cx="1990928" cy="30469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gn="ctr"/>
              <a:r>
                <a:rPr lang="pl-PL" sz="2400" dirty="0">
                  <a:latin typeface="Arial" panose="020B0604020202020204" pitchFamily="34" charset="0"/>
                  <a:cs typeface="Arial" panose="020B0604020202020204" pitchFamily="34" charset="0"/>
                </a:rPr>
                <a:t>Hội nghị diễn ra từ ngày 6-1 đến ngày 7-2-1930 tại bán đảo Cửu Long, Hương Cảng (Trung Quốc)</a:t>
              </a:r>
              <a:endParaRPr lang="en-US" sz="2400" dirty="0">
                <a:latin typeface="Arial" panose="020B0604020202020204" pitchFamily="34" charset="0"/>
                <a:cs typeface="Arial" panose="020B0604020202020204" pitchFamily="34" charset="0"/>
              </a:endParaRPr>
            </a:p>
          </p:txBody>
        </p:sp>
        <p:sp>
          <p:nvSpPr>
            <p:cNvPr id="7" name="Rectangle 6"/>
            <p:cNvSpPr/>
            <p:nvPr/>
          </p:nvSpPr>
          <p:spPr>
            <a:xfrm>
              <a:off x="2344366" y="1894028"/>
              <a:ext cx="4114800" cy="83099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gn="ctr"/>
              <a:r>
                <a:rPr lang="en-US" sz="2400" dirty="0">
                  <a:latin typeface="Arial" panose="020B0604020202020204" pitchFamily="34" charset="0"/>
                  <a:cs typeface="Arial" panose="020B0604020202020204" pitchFamily="34" charset="0"/>
                </a:rPr>
                <a:t>T</a:t>
              </a:r>
              <a:r>
                <a:rPr lang="pl-PL" sz="2400" dirty="0">
                  <a:solidFill>
                    <a:schemeClr val="lt1"/>
                  </a:solidFill>
                  <a:latin typeface="Arial" panose="020B0604020202020204" pitchFamily="34" charset="0"/>
                  <a:cs typeface="Arial" panose="020B0604020202020204" pitchFamily="34" charset="0"/>
                </a:rPr>
                <a:t>hống nhất các nhóm cộng sản</a:t>
              </a:r>
              <a:endParaRPr lang="en-US" sz="2400" dirty="0">
                <a:solidFill>
                  <a:schemeClr val="lt1"/>
                </a:solidFill>
                <a:latin typeface="Arial" panose="020B0604020202020204" pitchFamily="34" charset="0"/>
                <a:cs typeface="Arial" panose="020B0604020202020204" pitchFamily="34" charset="0"/>
              </a:endParaRPr>
            </a:p>
          </p:txBody>
        </p:sp>
        <p:sp>
          <p:nvSpPr>
            <p:cNvPr id="8" name="Rectangle 7"/>
            <p:cNvSpPr/>
            <p:nvPr/>
          </p:nvSpPr>
          <p:spPr>
            <a:xfrm>
              <a:off x="6985870" y="1172424"/>
              <a:ext cx="5042791"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gn="ctr"/>
              <a:r>
                <a:rPr lang="en-US" sz="2400" dirty="0">
                  <a:solidFill>
                    <a:schemeClr val="lt1"/>
                  </a:solidFill>
                  <a:latin typeface="Arial" panose="020B0604020202020204" pitchFamily="34" charset="0"/>
                  <a:cs typeface="Arial" panose="020B0604020202020204" pitchFamily="34" charset="0"/>
                </a:rPr>
                <a:t>Ra </a:t>
              </a:r>
              <a:r>
                <a:rPr lang="en-US" sz="2400" dirty="0" err="1">
                  <a:solidFill>
                    <a:schemeClr val="lt1"/>
                  </a:solidFill>
                  <a:latin typeface="Arial" panose="020B0604020202020204" pitchFamily="34" charset="0"/>
                  <a:cs typeface="Arial" panose="020B0604020202020204" pitchFamily="34" charset="0"/>
                </a:rPr>
                <a:t>đời</a:t>
              </a:r>
              <a:r>
                <a:rPr lang="en-US" sz="2400" dirty="0">
                  <a:solidFill>
                    <a:schemeClr val="lt1"/>
                  </a:solidFill>
                  <a:latin typeface="Arial" panose="020B0604020202020204" pitchFamily="34" charset="0"/>
                  <a:cs typeface="Arial" panose="020B0604020202020204" pitchFamily="34" charset="0"/>
                </a:rPr>
                <a:t> </a:t>
              </a:r>
              <a:r>
                <a:rPr lang="pl-PL" sz="2400" dirty="0">
                  <a:solidFill>
                    <a:schemeClr val="lt1"/>
                  </a:solidFill>
                  <a:latin typeface="Arial" panose="020B0604020202020204" pitchFamily="34" charset="0"/>
                  <a:cs typeface="Arial" panose="020B0604020202020204" pitchFamily="34" charset="0"/>
                </a:rPr>
                <a:t>Đảng là Cộng sản Việt Nam</a:t>
              </a:r>
              <a:endParaRPr lang="en-US" sz="2400" dirty="0">
                <a:solidFill>
                  <a:schemeClr val="lt1"/>
                </a:solidFill>
                <a:latin typeface="Arial" panose="020B0604020202020204" pitchFamily="34" charset="0"/>
                <a:cs typeface="Arial" panose="020B0604020202020204" pitchFamily="34" charset="0"/>
              </a:endParaRPr>
            </a:p>
          </p:txBody>
        </p:sp>
        <p:sp>
          <p:nvSpPr>
            <p:cNvPr id="9" name="Rectangle 8"/>
            <p:cNvSpPr/>
            <p:nvPr/>
          </p:nvSpPr>
          <p:spPr>
            <a:xfrm>
              <a:off x="2344366" y="3206245"/>
              <a:ext cx="3612135" cy="120032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gn="ctr"/>
              <a:r>
                <a:rPr lang="en-US" sz="2400" dirty="0" err="1">
                  <a:solidFill>
                    <a:schemeClr val="lt1"/>
                  </a:solidFill>
                  <a:latin typeface="Arial" panose="020B0604020202020204" pitchFamily="34" charset="0"/>
                  <a:cs typeface="Arial" panose="020B0604020202020204" pitchFamily="34" charset="0"/>
                </a:rPr>
                <a:t>Thông</a:t>
              </a:r>
              <a:r>
                <a:rPr lang="en-US" sz="2400" dirty="0">
                  <a:solidFill>
                    <a:schemeClr val="lt1"/>
                  </a:solidFill>
                  <a:latin typeface="Arial" panose="020B0604020202020204" pitchFamily="34" charset="0"/>
                  <a:cs typeface="Arial" panose="020B0604020202020204" pitchFamily="34" charset="0"/>
                </a:rPr>
                <a:t> qua </a:t>
              </a:r>
              <a:r>
                <a:rPr lang="pl-PL" sz="2400" dirty="0">
                  <a:solidFill>
                    <a:schemeClr val="lt1"/>
                  </a:solidFill>
                  <a:latin typeface="Arial" panose="020B0604020202020204" pitchFamily="34" charset="0"/>
                  <a:cs typeface="Arial" panose="020B0604020202020204" pitchFamily="34" charset="0"/>
                </a:rPr>
                <a:t>C­ương lĩnh chính trị đầu tiên của Đảng. </a:t>
              </a:r>
              <a:endParaRPr lang="en-US" sz="2400" dirty="0">
                <a:solidFill>
                  <a:schemeClr val="lt1"/>
                </a:solidFill>
                <a:latin typeface="Arial" panose="020B0604020202020204" pitchFamily="34" charset="0"/>
                <a:cs typeface="Arial" panose="020B0604020202020204" pitchFamily="34" charset="0"/>
              </a:endParaRPr>
            </a:p>
          </p:txBody>
        </p:sp>
        <p:sp>
          <p:nvSpPr>
            <p:cNvPr id="10" name="Up Arrow 9"/>
            <p:cNvSpPr/>
            <p:nvPr/>
          </p:nvSpPr>
          <p:spPr>
            <a:xfrm rot="2788477">
              <a:off x="6611173" y="1690528"/>
              <a:ext cx="365574" cy="429691"/>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Title 12">
            <a:extLst>
              <a:ext uri="{FF2B5EF4-FFF2-40B4-BE49-F238E27FC236}">
                <a16:creationId xmlns:a16="http://schemas.microsoft.com/office/drawing/2014/main" id="{4DFAA1DD-62D9-65D7-2E28-06C6EA65BEDF}"/>
              </a:ext>
            </a:extLst>
          </p:cNvPr>
          <p:cNvSpPr>
            <a:spLocks noGrp="1"/>
          </p:cNvSpPr>
          <p:nvPr>
            <p:ph type="title"/>
          </p:nvPr>
        </p:nvSpPr>
        <p:spPr/>
        <p:txBody>
          <a:bodyPr/>
          <a:lstStyle/>
          <a:p>
            <a:r>
              <a:rPr lang="vi-VN" dirty="0"/>
              <a:t>1.1.3. Hội nghị thành lập Đảng Cộng sản Việt Nam</a:t>
            </a:r>
            <a:r>
              <a:rPr lang="en-US" dirty="0"/>
              <a:t> </a:t>
            </a:r>
            <a:r>
              <a:rPr lang="vi-VN" dirty="0"/>
              <a:t>và</a:t>
            </a:r>
            <a:r>
              <a:rPr lang="en-US" dirty="0"/>
              <a:t/>
            </a:r>
            <a:br>
              <a:rPr lang="en-US" dirty="0"/>
            </a:br>
            <a:r>
              <a:rPr lang="vi-VN" dirty="0"/>
              <a:t>Cương lĩnh chính trị đầu tiên của Đảng</a:t>
            </a:r>
            <a:endParaRPr lang="en-US" dirty="0"/>
          </a:p>
        </p:txBody>
      </p:sp>
    </p:spTree>
    <p:extLst>
      <p:ext uri="{BB962C8B-B14F-4D97-AF65-F5344CB8AC3E}">
        <p14:creationId xmlns:p14="http://schemas.microsoft.com/office/powerpoint/2010/main" val="6514795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heel(1)">
                                      <p:cBhvr>
                                        <p:cTn id="7"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a:extLst>
              <a:ext uri="{FF2B5EF4-FFF2-40B4-BE49-F238E27FC236}">
                <a16:creationId xmlns:a16="http://schemas.microsoft.com/office/drawing/2014/main" id="{FDD6B240-F433-D674-7649-13B86706E5A6}"/>
              </a:ext>
            </a:extLst>
          </p:cNvPr>
          <p:cNvGrpSpPr/>
          <p:nvPr/>
        </p:nvGrpSpPr>
        <p:grpSpPr>
          <a:xfrm>
            <a:off x="327503" y="1456790"/>
            <a:ext cx="11536994" cy="4508196"/>
            <a:chOff x="252928" y="1820205"/>
            <a:chExt cx="11536994" cy="4508196"/>
          </a:xfrm>
        </p:grpSpPr>
        <p:sp>
          <p:nvSpPr>
            <p:cNvPr id="4" name="Rectangle 3"/>
            <p:cNvSpPr/>
            <p:nvPr/>
          </p:nvSpPr>
          <p:spPr>
            <a:xfrm>
              <a:off x="252928" y="1901917"/>
              <a:ext cx="7587975" cy="477054"/>
            </a:xfrm>
            <a:prstGeom prst="rect">
              <a:avLst/>
            </a:prstGeom>
          </p:spPr>
          <p:style>
            <a:lnRef idx="3">
              <a:schemeClr val="lt1"/>
            </a:lnRef>
            <a:fillRef idx="1">
              <a:schemeClr val="accent6"/>
            </a:fillRef>
            <a:effectRef idx="1">
              <a:schemeClr val="accent6"/>
            </a:effectRef>
            <a:fontRef idx="minor">
              <a:schemeClr val="lt1"/>
            </a:fontRef>
          </p:style>
          <p:txBody>
            <a:bodyPr wrap="none" anchor="ctr">
              <a:spAutoFit/>
            </a:bodyPr>
            <a:lstStyle/>
            <a:p>
              <a:r>
                <a:rPr lang="pl-PL" sz="2400" i="1" dirty="0">
                  <a:latin typeface="Arial" panose="020B0604020202020204" pitchFamily="34" charset="0"/>
                  <a:cs typeface="Arial" panose="020B0604020202020204" pitchFamily="34" charset="0"/>
                </a:rPr>
                <a:t>Phương hướng chiến lược</a:t>
              </a:r>
              <a:r>
                <a:rPr lang="pl-PL" sz="2400" dirty="0">
                  <a:latin typeface="Arial" panose="020B0604020202020204" pitchFamily="34" charset="0"/>
                  <a:cs typeface="Arial" panose="020B0604020202020204" pitchFamily="34" charset="0"/>
                </a:rPr>
                <a:t> của cách mạng Việt Nam</a:t>
              </a:r>
              <a:endParaRPr lang="en-US" sz="2400" dirty="0">
                <a:latin typeface="Arial" panose="020B0604020202020204" pitchFamily="34" charset="0"/>
                <a:cs typeface="Arial" panose="020B0604020202020204" pitchFamily="34" charset="0"/>
              </a:endParaRPr>
            </a:p>
          </p:txBody>
        </p:sp>
        <p:sp>
          <p:nvSpPr>
            <p:cNvPr id="5" name="Rectangle 4"/>
            <p:cNvSpPr/>
            <p:nvPr/>
          </p:nvSpPr>
          <p:spPr>
            <a:xfrm>
              <a:off x="252928" y="2691803"/>
              <a:ext cx="3801041" cy="477054"/>
            </a:xfrm>
            <a:prstGeom prst="rect">
              <a:avLst/>
            </a:prstGeom>
          </p:spPr>
          <p:style>
            <a:lnRef idx="3">
              <a:schemeClr val="lt1"/>
            </a:lnRef>
            <a:fillRef idx="1">
              <a:schemeClr val="accent6"/>
            </a:fillRef>
            <a:effectRef idx="1">
              <a:schemeClr val="accent6"/>
            </a:effectRef>
            <a:fontRef idx="minor">
              <a:schemeClr val="lt1"/>
            </a:fontRef>
          </p:style>
          <p:txBody>
            <a:bodyPr wrap="none" anchor="ctr">
              <a:spAutoFit/>
            </a:bodyPr>
            <a:lstStyle/>
            <a:p>
              <a:r>
                <a:rPr lang="pl-PL" sz="2400" i="1" dirty="0">
                  <a:latin typeface="Arial" panose="020B0604020202020204" pitchFamily="34" charset="0"/>
                  <a:cs typeface="Arial" panose="020B0604020202020204" pitchFamily="34" charset="0"/>
                </a:rPr>
                <a:t>Nhiệm vụ của cách mạng</a:t>
              </a:r>
              <a:endParaRPr lang="en-US" sz="2400" dirty="0">
                <a:latin typeface="Arial" panose="020B0604020202020204" pitchFamily="34" charset="0"/>
                <a:cs typeface="Arial" panose="020B0604020202020204" pitchFamily="34" charset="0"/>
              </a:endParaRPr>
            </a:p>
          </p:txBody>
        </p:sp>
        <p:sp>
          <p:nvSpPr>
            <p:cNvPr id="6" name="Rectangle 5"/>
            <p:cNvSpPr/>
            <p:nvPr/>
          </p:nvSpPr>
          <p:spPr>
            <a:xfrm>
              <a:off x="252928" y="3481689"/>
              <a:ext cx="3456395" cy="477054"/>
            </a:xfrm>
            <a:prstGeom prst="rect">
              <a:avLst/>
            </a:prstGeom>
          </p:spPr>
          <p:style>
            <a:lnRef idx="3">
              <a:schemeClr val="lt1"/>
            </a:lnRef>
            <a:fillRef idx="1">
              <a:schemeClr val="accent6"/>
            </a:fillRef>
            <a:effectRef idx="1">
              <a:schemeClr val="accent6"/>
            </a:effectRef>
            <a:fontRef idx="minor">
              <a:schemeClr val="lt1"/>
            </a:fontRef>
          </p:style>
          <p:txBody>
            <a:bodyPr wrap="none" anchor="ctr">
              <a:spAutoFit/>
            </a:bodyPr>
            <a:lstStyle/>
            <a:p>
              <a:r>
                <a:rPr lang="pl-PL" sz="2400" i="1" dirty="0">
                  <a:latin typeface="Arial" panose="020B0604020202020204" pitchFamily="34" charset="0"/>
                  <a:cs typeface="Arial" panose="020B0604020202020204" pitchFamily="34" charset="0"/>
                </a:rPr>
                <a:t>Lực lượng cách mạng</a:t>
              </a:r>
              <a:r>
                <a:rPr lang="pl-PL" sz="2500" dirty="0"/>
                <a:t>: </a:t>
              </a:r>
              <a:endParaRPr lang="en-US" sz="2500" dirty="0"/>
            </a:p>
          </p:txBody>
        </p:sp>
        <p:sp>
          <p:nvSpPr>
            <p:cNvPr id="7" name="Rectangle 6"/>
            <p:cNvSpPr/>
            <p:nvPr/>
          </p:nvSpPr>
          <p:spPr>
            <a:xfrm>
              <a:off x="252928" y="4271575"/>
              <a:ext cx="3336170" cy="477054"/>
            </a:xfrm>
            <a:prstGeom prst="rect">
              <a:avLst/>
            </a:prstGeom>
          </p:spPr>
          <p:style>
            <a:lnRef idx="3">
              <a:schemeClr val="lt1"/>
            </a:lnRef>
            <a:fillRef idx="1">
              <a:schemeClr val="accent6"/>
            </a:fillRef>
            <a:effectRef idx="1">
              <a:schemeClr val="accent6"/>
            </a:effectRef>
            <a:fontRef idx="minor">
              <a:schemeClr val="lt1"/>
            </a:fontRef>
          </p:style>
          <p:txBody>
            <a:bodyPr wrap="none" anchor="ctr">
              <a:spAutoFit/>
            </a:bodyPr>
            <a:lstStyle/>
            <a:p>
              <a:r>
                <a:rPr lang="pl-PL" sz="2400" i="1" dirty="0">
                  <a:latin typeface="Arial" panose="020B0604020202020204" pitchFamily="34" charset="0"/>
                  <a:cs typeface="Arial" panose="020B0604020202020204" pitchFamily="34" charset="0"/>
                </a:rPr>
                <a:t>Lãnh đạo cách mạng</a:t>
              </a:r>
              <a:r>
                <a:rPr lang="pl-PL" sz="2500" dirty="0"/>
                <a:t>: </a:t>
              </a:r>
              <a:endParaRPr lang="en-US" sz="2500" dirty="0"/>
            </a:p>
          </p:txBody>
        </p:sp>
        <p:sp>
          <p:nvSpPr>
            <p:cNvPr id="8" name="Rectangle 7"/>
            <p:cNvSpPr/>
            <p:nvPr/>
          </p:nvSpPr>
          <p:spPr>
            <a:xfrm>
              <a:off x="252928" y="5061461"/>
              <a:ext cx="3946914" cy="477054"/>
            </a:xfrm>
            <a:prstGeom prst="rect">
              <a:avLst/>
            </a:prstGeom>
          </p:spPr>
          <p:style>
            <a:lnRef idx="3">
              <a:schemeClr val="lt1"/>
            </a:lnRef>
            <a:fillRef idx="1">
              <a:schemeClr val="accent6"/>
            </a:fillRef>
            <a:effectRef idx="1">
              <a:schemeClr val="accent6"/>
            </a:effectRef>
            <a:fontRef idx="minor">
              <a:schemeClr val="lt1"/>
            </a:fontRef>
          </p:style>
          <p:txBody>
            <a:bodyPr wrap="none" anchor="ctr">
              <a:spAutoFit/>
            </a:bodyPr>
            <a:lstStyle/>
            <a:p>
              <a:r>
                <a:rPr lang="pl-PL" sz="2400" i="1" dirty="0">
                  <a:latin typeface="Arial" panose="020B0604020202020204" pitchFamily="34" charset="0"/>
                  <a:cs typeface="Arial" panose="020B0604020202020204" pitchFamily="34" charset="0"/>
                </a:rPr>
                <a:t>Phương pháp cách mạng</a:t>
              </a:r>
              <a:r>
                <a:rPr lang="pl-PL" sz="2500" i="1" dirty="0"/>
                <a:t>: </a:t>
              </a:r>
              <a:endParaRPr lang="en-US" sz="2500" dirty="0"/>
            </a:p>
          </p:txBody>
        </p:sp>
        <p:sp>
          <p:nvSpPr>
            <p:cNvPr id="9" name="Rectangle 8"/>
            <p:cNvSpPr/>
            <p:nvPr/>
          </p:nvSpPr>
          <p:spPr>
            <a:xfrm>
              <a:off x="252928" y="5851347"/>
              <a:ext cx="3143809" cy="477054"/>
            </a:xfrm>
            <a:prstGeom prst="rect">
              <a:avLst/>
            </a:prstGeom>
          </p:spPr>
          <p:style>
            <a:lnRef idx="3">
              <a:schemeClr val="lt1"/>
            </a:lnRef>
            <a:fillRef idx="1">
              <a:schemeClr val="accent6"/>
            </a:fillRef>
            <a:effectRef idx="1">
              <a:schemeClr val="accent6"/>
            </a:effectRef>
            <a:fontRef idx="minor">
              <a:schemeClr val="lt1"/>
            </a:fontRef>
          </p:style>
          <p:txBody>
            <a:bodyPr wrap="none" anchor="ctr">
              <a:spAutoFit/>
            </a:bodyPr>
            <a:lstStyle/>
            <a:p>
              <a:r>
                <a:rPr lang="pl-PL" sz="2400" i="1" dirty="0">
                  <a:latin typeface="Arial" panose="020B0604020202020204" pitchFamily="34" charset="0"/>
                  <a:cs typeface="Arial" panose="020B0604020202020204" pitchFamily="34" charset="0"/>
                </a:rPr>
                <a:t>Về quan hệ quốc tế: </a:t>
              </a:r>
              <a:endParaRPr lang="en-US" sz="2400" dirty="0">
                <a:latin typeface="Arial" panose="020B0604020202020204" pitchFamily="34" charset="0"/>
                <a:cs typeface="Arial" panose="020B0604020202020204" pitchFamily="34" charset="0"/>
              </a:endParaRPr>
            </a:p>
          </p:txBody>
        </p:sp>
        <p:sp>
          <p:nvSpPr>
            <p:cNvPr id="10" name="Rectangle 9"/>
            <p:cNvSpPr/>
            <p:nvPr/>
          </p:nvSpPr>
          <p:spPr>
            <a:xfrm>
              <a:off x="8096655" y="2691803"/>
              <a:ext cx="3693267" cy="289310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pl-PL" sz="2600" i="1" dirty="0">
                  <a:latin typeface="Arial" panose="020B0604020202020204" pitchFamily="34" charset="0"/>
                  <a:cs typeface="Arial" panose="020B0604020202020204" pitchFamily="34" charset="0"/>
                </a:rPr>
                <a:t>Cương lĩnh chính trị đầu tiên</a:t>
              </a:r>
              <a:r>
                <a:rPr lang="en-US" sz="2600" i="1"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đã</a:t>
              </a:r>
              <a:r>
                <a:rPr lang="en-US" sz="2600" dirty="0">
                  <a:latin typeface="Arial" panose="020B0604020202020204" pitchFamily="34" charset="0"/>
                  <a:cs typeface="Arial" panose="020B0604020202020204" pitchFamily="34" charset="0"/>
                </a:rPr>
                <a:t> </a:t>
              </a:r>
              <a:r>
                <a:rPr lang="pl-PL" sz="2600" dirty="0">
                  <a:latin typeface="Arial" panose="020B0604020202020204" pitchFamily="34" charset="0"/>
                  <a:cs typeface="Arial" panose="020B0604020202020204" pitchFamily="34" charset="0"/>
                </a:rPr>
                <a:t>nêu đầy đủ những vấn đề chiến lược, giải đáp đúng đắn những vấn đề cơ bản nhất của cách mạng Việt Nam</a:t>
              </a:r>
              <a:endParaRPr lang="en-US" sz="2600" dirty="0">
                <a:latin typeface="Arial" panose="020B0604020202020204" pitchFamily="34" charset="0"/>
                <a:cs typeface="Arial" panose="020B0604020202020204" pitchFamily="34" charset="0"/>
              </a:endParaRPr>
            </a:p>
          </p:txBody>
        </p:sp>
        <p:sp>
          <p:nvSpPr>
            <p:cNvPr id="11" name="Left Brace 10"/>
            <p:cNvSpPr/>
            <p:nvPr/>
          </p:nvSpPr>
          <p:spPr>
            <a:xfrm rot="10800000">
              <a:off x="7655416" y="1820205"/>
              <a:ext cx="587111" cy="4508196"/>
            </a:xfrm>
            <a:prstGeom prst="leftBrace">
              <a:avLst/>
            </a:prstGeom>
            <a:ln w="539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grpSp>
      <p:sp>
        <p:nvSpPr>
          <p:cNvPr id="20" name="Title 19">
            <a:extLst>
              <a:ext uri="{FF2B5EF4-FFF2-40B4-BE49-F238E27FC236}">
                <a16:creationId xmlns:a16="http://schemas.microsoft.com/office/drawing/2014/main" id="{2C463FD3-3867-C9E4-222D-F9C2045C4D5C}"/>
              </a:ext>
            </a:extLst>
          </p:cNvPr>
          <p:cNvSpPr>
            <a:spLocks noGrp="1"/>
          </p:cNvSpPr>
          <p:nvPr>
            <p:ph type="title"/>
          </p:nvPr>
        </p:nvSpPr>
        <p:spPr/>
        <p:txBody>
          <a:bodyPr/>
          <a:lstStyle/>
          <a:p>
            <a:r>
              <a:rPr lang="vi-VN" dirty="0"/>
              <a:t>Nội dung C­ương lĩnh chính trị đầu tiên của Đảng</a:t>
            </a:r>
            <a:endParaRPr lang="en-US" dirty="0"/>
          </a:p>
        </p:txBody>
      </p:sp>
    </p:spTree>
    <p:extLst>
      <p:ext uri="{BB962C8B-B14F-4D97-AF65-F5344CB8AC3E}">
        <p14:creationId xmlns:p14="http://schemas.microsoft.com/office/powerpoint/2010/main" val="2813216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12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C1011E6B-1055-738D-9D18-835710CECC3A}"/>
              </a:ext>
            </a:extLst>
          </p:cNvPr>
          <p:cNvSpPr>
            <a:spLocks noGrp="1"/>
          </p:cNvSpPr>
          <p:nvPr>
            <p:ph type="title"/>
          </p:nvPr>
        </p:nvSpPr>
        <p:spPr/>
        <p:txBody>
          <a:bodyPr/>
          <a:lstStyle/>
          <a:p>
            <a:r>
              <a:rPr lang="en-US" dirty="0"/>
              <a:t>Ý </a:t>
            </a:r>
            <a:r>
              <a:rPr lang="en-US" dirty="0" err="1"/>
              <a:t>nghĩa</a:t>
            </a:r>
            <a:r>
              <a:rPr lang="en-US" dirty="0"/>
              <a:t> </a:t>
            </a:r>
            <a:r>
              <a:rPr lang="en-US" dirty="0" err="1"/>
              <a:t>sự</a:t>
            </a:r>
            <a:r>
              <a:rPr lang="en-US" dirty="0"/>
              <a:t> </a:t>
            </a:r>
            <a:r>
              <a:rPr lang="en-US" dirty="0" err="1"/>
              <a:t>ra</a:t>
            </a:r>
            <a:r>
              <a:rPr lang="en-US" dirty="0"/>
              <a:t> </a:t>
            </a:r>
            <a:r>
              <a:rPr lang="en-US" dirty="0" err="1"/>
              <a:t>đời</a:t>
            </a:r>
            <a:r>
              <a:rPr lang="en-US" dirty="0"/>
              <a:t> </a:t>
            </a:r>
            <a:r>
              <a:rPr lang="en-US" dirty="0" err="1"/>
              <a:t>Đảng</a:t>
            </a:r>
            <a:r>
              <a:rPr lang="en-US" dirty="0"/>
              <a:t> </a:t>
            </a:r>
            <a:r>
              <a:rPr lang="en-US" dirty="0" err="1"/>
              <a:t>cộng</a:t>
            </a:r>
            <a:r>
              <a:rPr lang="en-US" dirty="0"/>
              <a:t> </a:t>
            </a:r>
            <a:r>
              <a:rPr lang="en-US" dirty="0" err="1"/>
              <a:t>sản</a:t>
            </a:r>
            <a:r>
              <a:rPr lang="en-US" dirty="0"/>
              <a:t> </a:t>
            </a:r>
            <a:r>
              <a:rPr lang="en-US" dirty="0" err="1"/>
              <a:t>Việt</a:t>
            </a:r>
            <a:r>
              <a:rPr lang="en-US" dirty="0"/>
              <a:t> Nam ?</a:t>
            </a:r>
          </a:p>
        </p:txBody>
      </p:sp>
      <p:pic>
        <p:nvPicPr>
          <p:cNvPr id="11" name="Picture 2" descr="KỶ NIỆM 93 NĂM NGÀY THÀNH LẬP ĐẢNG CỘNG SẢN VIỆT NAM (03/02/1930-03/02/20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3587" y="1428755"/>
            <a:ext cx="8124825"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5970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67F714F7-BF49-F8EC-DD72-BE18C7F47035}"/>
              </a:ext>
            </a:extLst>
          </p:cNvPr>
          <p:cNvSpPr>
            <a:spLocks noGrp="1"/>
          </p:cNvSpPr>
          <p:nvPr>
            <p:ph type="title"/>
          </p:nvPr>
        </p:nvSpPr>
        <p:spPr/>
        <p:txBody>
          <a:bodyPr/>
          <a:lstStyle/>
          <a:p>
            <a:r>
              <a:rPr lang="en-US" dirty="0"/>
              <a:t>1.2. Vai </a:t>
            </a:r>
            <a:r>
              <a:rPr lang="en-US" dirty="0" err="1"/>
              <a:t>trò</a:t>
            </a:r>
            <a:r>
              <a:rPr lang="en-US" dirty="0"/>
              <a:t> </a:t>
            </a:r>
            <a:r>
              <a:rPr lang="en-US" dirty="0" err="1"/>
              <a:t>lãnh</a:t>
            </a:r>
            <a:r>
              <a:rPr lang="en-US" dirty="0"/>
              <a:t> </a:t>
            </a:r>
            <a:r>
              <a:rPr lang="en-US" dirty="0" err="1"/>
              <a:t>đạo</a:t>
            </a:r>
            <a:r>
              <a:rPr lang="en-US" dirty="0"/>
              <a:t> </a:t>
            </a:r>
            <a:r>
              <a:rPr lang="en-US" dirty="0" err="1"/>
              <a:t>của</a:t>
            </a:r>
            <a:r>
              <a:rPr lang="en-US" dirty="0"/>
              <a:t> </a:t>
            </a:r>
            <a:r>
              <a:rPr lang="en-US" dirty="0" err="1"/>
              <a:t>Đảng</a:t>
            </a:r>
            <a:r>
              <a:rPr lang="en-US" dirty="0"/>
              <a:t> </a:t>
            </a:r>
            <a:r>
              <a:rPr lang="en-US" dirty="0" err="1"/>
              <a:t>trong</a:t>
            </a:r>
            <a:r>
              <a:rPr lang="en-US" dirty="0"/>
              <a:t> </a:t>
            </a:r>
            <a:r>
              <a:rPr lang="en-US" dirty="0" err="1"/>
              <a:t>các</a:t>
            </a:r>
            <a:r>
              <a:rPr lang="en-US" dirty="0"/>
              <a:t> </a:t>
            </a:r>
            <a:r>
              <a:rPr lang="en-US" dirty="0" err="1"/>
              <a:t>giai</a:t>
            </a:r>
            <a:r>
              <a:rPr lang="en-US" dirty="0"/>
              <a:t> </a:t>
            </a:r>
            <a:r>
              <a:rPr lang="en-US" dirty="0" err="1"/>
              <a:t>đoạn</a:t>
            </a:r>
            <a:r>
              <a:rPr lang="en-US" dirty="0"/>
              <a:t> </a:t>
            </a:r>
            <a:r>
              <a:rPr lang="en-US" dirty="0" err="1"/>
              <a:t>cách</a:t>
            </a:r>
            <a:r>
              <a:rPr lang="en-US" dirty="0"/>
              <a:t> </a:t>
            </a:r>
            <a:r>
              <a:rPr lang="en-US" dirty="0" err="1"/>
              <a:t>mạng</a:t>
            </a:r>
            <a:endParaRPr lang="en-US" dirty="0"/>
          </a:p>
        </p:txBody>
      </p:sp>
      <p:grpSp>
        <p:nvGrpSpPr>
          <p:cNvPr id="16" name="Group 15">
            <a:extLst>
              <a:ext uri="{FF2B5EF4-FFF2-40B4-BE49-F238E27FC236}">
                <a16:creationId xmlns:a16="http://schemas.microsoft.com/office/drawing/2014/main" id="{C16FFA72-AE3D-E264-F8B6-0967B1A162AA}"/>
              </a:ext>
            </a:extLst>
          </p:cNvPr>
          <p:cNvGrpSpPr/>
          <p:nvPr/>
        </p:nvGrpSpPr>
        <p:grpSpPr>
          <a:xfrm>
            <a:off x="789508" y="996840"/>
            <a:ext cx="10612984" cy="5298473"/>
            <a:chOff x="486891" y="996840"/>
            <a:chExt cx="10612984" cy="5298473"/>
          </a:xfrm>
        </p:grpSpPr>
        <p:sp>
          <p:nvSpPr>
            <p:cNvPr id="4" name="Rectangle 3"/>
            <p:cNvSpPr/>
            <p:nvPr/>
          </p:nvSpPr>
          <p:spPr>
            <a:xfrm>
              <a:off x="1849315" y="996840"/>
              <a:ext cx="8493369" cy="830997"/>
            </a:xfrm>
            <a:prstGeom prst="rect">
              <a:avLst/>
            </a:prstGeom>
          </p:spPr>
          <p:txBody>
            <a:bodyPr wrap="square">
              <a:spAutoFit/>
            </a:bodyPr>
            <a:lstStyle/>
            <a:p>
              <a:pPr algn="ctr"/>
              <a:r>
                <a:rPr lang="nl-NL" sz="2400" b="1" dirty="0">
                  <a:solidFill>
                    <a:srgbClr val="00B050"/>
                  </a:solidFill>
                  <a:latin typeface="Arial" panose="020B0604020202020204" pitchFamily="34" charset="0"/>
                  <a:ea typeface="Calibri" panose="020F0502020204030204" pitchFamily="34" charset="0"/>
                  <a:cs typeface="Arial" panose="020B0604020202020204" pitchFamily="34" charset="0"/>
                </a:rPr>
                <a:t>Đảng Cộng sản Việt Nam – Người tổ chức và lãnh đạo mọi thắng lợi của cách mạng VN</a:t>
              </a:r>
              <a:endParaRPr lang="en-US" sz="2400" dirty="0">
                <a:solidFill>
                  <a:srgbClr val="FF0000"/>
                </a:solidFill>
                <a:latin typeface="Arial" panose="020B0604020202020204" pitchFamily="34" charset="0"/>
                <a:cs typeface="Arial" panose="020B0604020202020204" pitchFamily="34" charset="0"/>
              </a:endParaRPr>
            </a:p>
          </p:txBody>
        </p:sp>
        <p:pic>
          <p:nvPicPr>
            <p:cNvPr id="1028" name="Picture 4" descr="Kết quả hình ảnh cho chiến thắng điện biên phủ"/>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891" y="3960087"/>
              <a:ext cx="3932710" cy="233522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Kết quả hình ảnh cho chiến thắng 3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8092" y="4372099"/>
              <a:ext cx="5261783" cy="192321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Kết quả hình ảnh cho cách mạng tháng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891" y="1909951"/>
              <a:ext cx="3932710" cy="190905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8" descr="Kết quả hình ảnh cho đổi mới ở viêt na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23642" y="1952676"/>
              <a:ext cx="5261783" cy="227183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735891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up)">
                                      <p:cBhvr>
                                        <p:cTn id="7" dur="125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6B38DDA9-9660-1CD8-90D6-140CEBCC8C77}"/>
              </a:ext>
            </a:extLst>
          </p:cNvPr>
          <p:cNvGrpSpPr/>
          <p:nvPr/>
        </p:nvGrpSpPr>
        <p:grpSpPr>
          <a:xfrm>
            <a:off x="-310663" y="1016580"/>
            <a:ext cx="12813323" cy="5186967"/>
            <a:chOff x="-310663" y="1016580"/>
            <a:chExt cx="12813323" cy="5186967"/>
          </a:xfrm>
        </p:grpSpPr>
        <p:sp>
          <p:nvSpPr>
            <p:cNvPr id="4" name="Rectangle 3"/>
            <p:cNvSpPr/>
            <p:nvPr/>
          </p:nvSpPr>
          <p:spPr>
            <a:xfrm>
              <a:off x="-310663" y="1016580"/>
              <a:ext cx="12813323" cy="830997"/>
            </a:xfrm>
            <a:prstGeom prst="rect">
              <a:avLst/>
            </a:prstGeom>
          </p:spPr>
          <p:txBody>
            <a:bodyPr wrap="square">
              <a:spAutoFit/>
            </a:bodyPr>
            <a:lstStyle/>
            <a:p>
              <a:pPr algn="ctr"/>
              <a:r>
                <a:rPr lang="nl-NL" sz="2400" b="1" dirty="0">
                  <a:solidFill>
                    <a:srgbClr val="002060"/>
                  </a:solidFill>
                  <a:latin typeface="Arial" panose="020B0604020202020204" pitchFamily="34" charset="0"/>
                  <a:cs typeface="Arial" panose="020B0604020202020204" pitchFamily="34" charset="0"/>
                </a:rPr>
                <a:t>Đảng Cộng sản Việt Nam – Người tổ chức và lãnh đạo mọi thắng lợi của cách mạng Việt Nam</a:t>
              </a:r>
              <a:r>
                <a:rPr lang="vi-VN" sz="2400" b="1" dirty="0">
                  <a:solidFill>
                    <a:srgbClr val="002060"/>
                  </a:solidFill>
                  <a:latin typeface="Arial" panose="020B0604020202020204" pitchFamily="34" charset="0"/>
                  <a:cs typeface="Arial" panose="020B0604020202020204" pitchFamily="34" charset="0"/>
                </a:rPr>
                <a:t>, là nhân tố quyết định hàng đầu quyết định mọi thắng lợi của cách mạng.</a:t>
              </a:r>
              <a:endParaRPr lang="en-US" sz="2400" b="1" dirty="0">
                <a:solidFill>
                  <a:srgbClr val="002060"/>
                </a:solidFill>
                <a:latin typeface="Arial" panose="020B0604020202020204" pitchFamily="34" charset="0"/>
                <a:cs typeface="Arial" panose="020B0604020202020204" pitchFamily="34" charset="0"/>
              </a:endParaRPr>
            </a:p>
          </p:txBody>
        </p:sp>
        <p:pic>
          <p:nvPicPr>
            <p:cNvPr id="2050" name="Picture 2" descr="Kết quả hình ảnh cho cách mạng tháng 8"/>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4488"/>
            <a:stretch/>
          </p:blipFill>
          <p:spPr bwMode="auto">
            <a:xfrm>
              <a:off x="6254404" y="1949757"/>
              <a:ext cx="5785195" cy="4210679"/>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0" y="2028697"/>
              <a:ext cx="6217920" cy="830997"/>
            </a:xfrm>
            <a:prstGeom prst="rect">
              <a:avLst/>
            </a:prstGeom>
          </p:spPr>
          <p:txBody>
            <a:bodyPr wrap="square">
              <a:spAutoFit/>
            </a:bodyPr>
            <a:lstStyle/>
            <a:p>
              <a:r>
                <a:rPr lang="en-US" sz="2400" b="1" i="1" dirty="0">
                  <a:solidFill>
                    <a:srgbClr val="FF0000"/>
                  </a:solidFill>
                  <a:latin typeface="Arial" panose="020B0604020202020204" pitchFamily="34" charset="0"/>
                  <a:cs typeface="Arial" panose="020B0604020202020204" pitchFamily="34" charset="0"/>
                </a:rPr>
                <a:t>1.2.1</a:t>
              </a:r>
              <a:r>
                <a:rPr lang="pl-PL" sz="2400" b="1" i="1" dirty="0">
                  <a:solidFill>
                    <a:srgbClr val="FF0000"/>
                  </a:solidFill>
                  <a:latin typeface="Arial" panose="020B0604020202020204" pitchFamily="34" charset="0"/>
                  <a:cs typeface="Arial" panose="020B0604020202020204" pitchFamily="34" charset="0"/>
                </a:rPr>
                <a:t> Vai trò lãnh đạo của Đảng trong đấu tranh giành chính quyền (1930-1945)</a:t>
              </a:r>
              <a:endParaRPr lang="en-US" sz="2400" dirty="0">
                <a:solidFill>
                  <a:srgbClr val="FF0000"/>
                </a:solidFill>
                <a:latin typeface="Arial" panose="020B0604020202020204" pitchFamily="34" charset="0"/>
                <a:cs typeface="Arial" panose="020B0604020202020204" pitchFamily="34" charset="0"/>
              </a:endParaRPr>
            </a:p>
          </p:txBody>
        </p:sp>
        <p:sp>
          <p:nvSpPr>
            <p:cNvPr id="9" name="Rectangle 8"/>
            <p:cNvSpPr/>
            <p:nvPr/>
          </p:nvSpPr>
          <p:spPr>
            <a:xfrm>
              <a:off x="158882" y="2938633"/>
              <a:ext cx="5937117" cy="2308324"/>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a:r>
                <a:rPr lang="pl-PL" sz="2400" b="1" dirty="0">
                  <a:solidFill>
                    <a:schemeClr val="accent6">
                      <a:lumMod val="50000"/>
                    </a:schemeClr>
                  </a:solidFill>
                  <a:latin typeface="Arial" panose="020B0604020202020204" pitchFamily="34" charset="0"/>
                  <a:cs typeface="Arial" panose="020B0604020202020204" pitchFamily="34" charset="0"/>
                </a:rPr>
                <a:t>Đảng có phương pháp cách mạng đúng đắn, dự báo đúng, bám sát tình hình, chỉ đạo kiên quyết, khôn khéo, công tác tuyên truyền vận động quần chúng linh hoạt, bằng nhiều hình thức phong phú</a:t>
              </a:r>
              <a:endParaRPr lang="en-US" sz="2400" b="1" dirty="0">
                <a:solidFill>
                  <a:schemeClr val="accent6">
                    <a:lumMod val="50000"/>
                  </a:schemeClr>
                </a:solidFill>
                <a:latin typeface="Arial" panose="020B0604020202020204" pitchFamily="34" charset="0"/>
                <a:cs typeface="Arial" panose="020B0604020202020204" pitchFamily="34" charset="0"/>
              </a:endParaRPr>
            </a:p>
          </p:txBody>
        </p:sp>
        <p:sp>
          <p:nvSpPr>
            <p:cNvPr id="10" name="TextBox 9"/>
            <p:cNvSpPr txBox="1"/>
            <p:nvPr/>
          </p:nvSpPr>
          <p:spPr>
            <a:xfrm>
              <a:off x="1945531" y="5698772"/>
              <a:ext cx="3414409"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en-US" sz="2400" b="1" dirty="0" err="1">
                  <a:solidFill>
                    <a:srgbClr val="FF0000"/>
                  </a:solidFill>
                  <a:latin typeface="Arial" panose="020B0604020202020204" pitchFamily="34" charset="0"/>
                  <a:cs typeface="Arial" panose="020B0604020202020204" pitchFamily="34" charset="0"/>
                </a:rPr>
                <a:t>Thắng</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lợi</a:t>
              </a:r>
              <a:r>
                <a:rPr lang="en-US" sz="2400" b="1" dirty="0">
                  <a:solidFill>
                    <a:srgbClr val="FF0000"/>
                  </a:solidFill>
                  <a:latin typeface="Arial" panose="020B0604020202020204" pitchFamily="34" charset="0"/>
                  <a:cs typeface="Arial" panose="020B0604020202020204" pitchFamily="34" charset="0"/>
                </a:rPr>
                <a:t> CMT8 1945</a:t>
              </a:r>
            </a:p>
          </p:txBody>
        </p:sp>
        <p:sp>
          <p:nvSpPr>
            <p:cNvPr id="11" name="Curved Right Arrow 10"/>
            <p:cNvSpPr/>
            <p:nvPr/>
          </p:nvSpPr>
          <p:spPr>
            <a:xfrm rot="17587516">
              <a:off x="819261" y="5119796"/>
              <a:ext cx="547886" cy="1619615"/>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tx1"/>
                </a:solidFill>
                <a:latin typeface="Arial" panose="020B0604020202020204" pitchFamily="34" charset="0"/>
                <a:cs typeface="Arial" panose="020B0604020202020204" pitchFamily="34" charset="0"/>
              </a:endParaRPr>
            </a:p>
          </p:txBody>
        </p:sp>
      </p:grpSp>
      <p:sp>
        <p:nvSpPr>
          <p:cNvPr id="8" name="Title 7">
            <a:extLst>
              <a:ext uri="{FF2B5EF4-FFF2-40B4-BE49-F238E27FC236}">
                <a16:creationId xmlns:a16="http://schemas.microsoft.com/office/drawing/2014/main" id="{3216DA8D-4E51-DD9C-A2E2-C9A0D6CC4179}"/>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1.2. Vai </a:t>
            </a:r>
            <a:r>
              <a:rPr lang="en-US" dirty="0" err="1">
                <a:latin typeface="Arial" panose="020B0604020202020204" pitchFamily="34" charset="0"/>
                <a:cs typeface="Arial" panose="020B0604020202020204" pitchFamily="34" charset="0"/>
              </a:rPr>
              <a:t>trò</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lãnh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đạo</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của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Đảng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trong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các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giai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đoạn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cách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mạng</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395016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up)">
                                      <p:cBhvr>
                                        <p:cTn id="7" dur="12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5402F7E4-EC92-6250-AEAD-9A9EB66239D6}"/>
              </a:ext>
            </a:extLst>
          </p:cNvPr>
          <p:cNvGrpSpPr/>
          <p:nvPr/>
        </p:nvGrpSpPr>
        <p:grpSpPr>
          <a:xfrm>
            <a:off x="612287" y="1326188"/>
            <a:ext cx="10967425" cy="4739752"/>
            <a:chOff x="452847" y="1431696"/>
            <a:chExt cx="10967425" cy="4739752"/>
          </a:xfrm>
        </p:grpSpPr>
        <p:sp>
          <p:nvSpPr>
            <p:cNvPr id="5" name="Rectangle 4"/>
            <p:cNvSpPr/>
            <p:nvPr/>
          </p:nvSpPr>
          <p:spPr>
            <a:xfrm>
              <a:off x="452847" y="1431696"/>
              <a:ext cx="4065666" cy="341632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a:r>
                <a:rPr lang="pl-PL" sz="2400" dirty="0">
                  <a:latin typeface="Arial" panose="020B0604020202020204" pitchFamily="34" charset="0"/>
                  <a:cs typeface="Arial" panose="020B0604020202020204" pitchFamily="34" charset="0"/>
                </a:rPr>
                <a:t>Đảng có đường lối </a:t>
              </a:r>
              <a:r>
                <a:rPr lang="vi-VN" sz="2400" dirty="0">
                  <a:latin typeface="Arial" panose="020B0604020202020204" pitchFamily="34" charset="0"/>
                  <a:cs typeface="Arial" panose="020B0604020202020204" pitchFamily="34" charset="0"/>
                </a:rPr>
                <a:t>kháng chiến chống thực dân Pháp đúng đắn, sáng tạo, đó chính là </a:t>
              </a:r>
              <a:r>
                <a:rPr lang="vi-VN" sz="2400" dirty="0">
                  <a:solidFill>
                    <a:srgbClr val="FF0000"/>
                  </a:solidFill>
                  <a:latin typeface="Arial" panose="020B0604020202020204" pitchFamily="34" charset="0"/>
                  <a:cs typeface="Arial" panose="020B0604020202020204" pitchFamily="34" charset="0"/>
                </a:rPr>
                <a:t>đường lối kháng chiến toàn dân, toàn diện lâu dài, dựa và sức mình là chính;</a:t>
              </a:r>
              <a:r>
                <a:rPr lang="vi-VN" sz="2400" dirty="0">
                  <a:latin typeface="Arial" panose="020B0604020202020204" pitchFamily="34" charset="0"/>
                  <a:cs typeface="Arial" panose="020B0604020202020204" pitchFamily="34" charset="0"/>
                </a:rPr>
                <a:t> đoàn kết với Miên, Lào và các dân tộc yêu chuộng tự do, hoà bình.</a:t>
              </a:r>
              <a:endParaRPr lang="en-US" sz="2400" dirty="0">
                <a:latin typeface="Arial" panose="020B0604020202020204" pitchFamily="34" charset="0"/>
                <a:cs typeface="Arial" panose="020B0604020202020204" pitchFamily="34" charset="0"/>
              </a:endParaRPr>
            </a:p>
          </p:txBody>
        </p:sp>
        <p:pic>
          <p:nvPicPr>
            <p:cNvPr id="6" name="Picture 4" descr="Kết quả hình ảnh cho chiến thắng điện biên phủ"/>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89124" y="1443324"/>
              <a:ext cx="6031148" cy="312257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5646907" y="4617183"/>
              <a:ext cx="5515582" cy="46166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2400" b="1" dirty="0" err="1">
                  <a:solidFill>
                    <a:srgbClr val="FF0000"/>
                  </a:solidFill>
                  <a:latin typeface="Arial" panose="020B0604020202020204" pitchFamily="34" charset="0"/>
                  <a:cs typeface="Arial" panose="020B0604020202020204" pitchFamily="34" charset="0"/>
                </a:rPr>
                <a:t>Chiến</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thắng</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Điện</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Biên</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Phủ</a:t>
              </a:r>
              <a:r>
                <a:rPr lang="en-US" sz="2400" b="1" dirty="0">
                  <a:solidFill>
                    <a:srgbClr val="FF0000"/>
                  </a:solidFill>
                  <a:latin typeface="Arial" panose="020B0604020202020204" pitchFamily="34" charset="0"/>
                  <a:cs typeface="Arial" panose="020B0604020202020204" pitchFamily="34" charset="0"/>
                </a:rPr>
                <a:t> 5/1954</a:t>
              </a:r>
            </a:p>
          </p:txBody>
        </p:sp>
        <p:sp>
          <p:nvSpPr>
            <p:cNvPr id="8" name="Curved Right Arrow 7"/>
            <p:cNvSpPr/>
            <p:nvPr/>
          </p:nvSpPr>
          <p:spPr>
            <a:xfrm rot="16447518">
              <a:off x="4693929" y="4285522"/>
              <a:ext cx="1129656" cy="2642196"/>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11" name="Title 10">
            <a:extLst>
              <a:ext uri="{FF2B5EF4-FFF2-40B4-BE49-F238E27FC236}">
                <a16:creationId xmlns:a16="http://schemas.microsoft.com/office/drawing/2014/main" id="{BE48CDE5-4FFE-579E-FFCE-10ECC6FFB2B5}"/>
              </a:ext>
            </a:extLst>
          </p:cNvPr>
          <p:cNvSpPr>
            <a:spLocks noGrp="1"/>
          </p:cNvSpPr>
          <p:nvPr>
            <p:ph type="title"/>
          </p:nvPr>
        </p:nvSpPr>
        <p:spPr/>
        <p:txBody>
          <a:bodyPr/>
          <a:lstStyle/>
          <a:p>
            <a:r>
              <a:rPr lang="vi-VN" dirty="0"/>
              <a:t>1.2.2. Vai trò lãnh đạo của Đảng trong cuộc chống</a:t>
            </a:r>
            <a:r>
              <a:rPr lang="en-US" dirty="0"/>
              <a:t/>
            </a:r>
            <a:br>
              <a:rPr lang="en-US" dirty="0"/>
            </a:br>
            <a:r>
              <a:rPr lang="vi-VN" dirty="0"/>
              <a:t>Pháp xâm lược (1945-1954)</a:t>
            </a:r>
            <a:endParaRPr lang="en-US" dirty="0"/>
          </a:p>
        </p:txBody>
      </p:sp>
    </p:spTree>
    <p:extLst>
      <p:ext uri="{BB962C8B-B14F-4D97-AF65-F5344CB8AC3E}">
        <p14:creationId xmlns:p14="http://schemas.microsoft.com/office/powerpoint/2010/main" val="2424753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12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C0CC0D02-F9A2-46C0-B1A1-3E86508CFD30}"/>
              </a:ext>
            </a:extLst>
          </p:cNvPr>
          <p:cNvGrpSpPr/>
          <p:nvPr/>
        </p:nvGrpSpPr>
        <p:grpSpPr>
          <a:xfrm>
            <a:off x="524345" y="1166209"/>
            <a:ext cx="11143310" cy="4886415"/>
            <a:chOff x="472739" y="1131040"/>
            <a:chExt cx="11143310" cy="4886415"/>
          </a:xfrm>
        </p:grpSpPr>
        <p:sp>
          <p:nvSpPr>
            <p:cNvPr id="5" name="Rectangle 4"/>
            <p:cNvSpPr/>
            <p:nvPr/>
          </p:nvSpPr>
          <p:spPr>
            <a:xfrm>
              <a:off x="472739" y="1131040"/>
              <a:ext cx="3618615" cy="334784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just">
                <a:lnSpc>
                  <a:spcPct val="150000"/>
                </a:lnSpc>
              </a:pPr>
              <a:r>
                <a:rPr lang="en-US" sz="2400" dirty="0">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Đảng có đường lối đồng thời đẩy mạnh cách mạng xã hội chủ nghĩa ở miền Bắc và cách mạng dân tộc, dân chủ ở miền Nam. </a:t>
              </a:r>
              <a:endParaRPr lang="en-US" sz="2400" dirty="0">
                <a:latin typeface="Arial" panose="020B0604020202020204" pitchFamily="34" charset="0"/>
                <a:cs typeface="Arial" panose="020B0604020202020204" pitchFamily="34" charset="0"/>
              </a:endParaRPr>
            </a:p>
          </p:txBody>
        </p:sp>
        <p:pic>
          <p:nvPicPr>
            <p:cNvPr id="6" name="Picture 6" descr="Kết quả hình ảnh cho chiến thắng 3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87429" y="1131040"/>
              <a:ext cx="6728620" cy="336577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6546306" y="4713452"/>
              <a:ext cx="3410867" cy="46166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2400" b="1" dirty="0" err="1">
                  <a:solidFill>
                    <a:srgbClr val="FF0000"/>
                  </a:solidFill>
                  <a:latin typeface="Arial" panose="020B0604020202020204" pitchFamily="34" charset="0"/>
                  <a:cs typeface="Arial" panose="020B0604020202020204" pitchFamily="34" charset="0"/>
                </a:rPr>
                <a:t>Chiến</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thắng</a:t>
              </a:r>
              <a:r>
                <a:rPr lang="en-US" sz="2400" b="1" dirty="0">
                  <a:solidFill>
                    <a:srgbClr val="FF0000"/>
                  </a:solidFill>
                  <a:latin typeface="Arial" panose="020B0604020202020204" pitchFamily="34" charset="0"/>
                  <a:cs typeface="Arial" panose="020B0604020202020204" pitchFamily="34" charset="0"/>
                </a:rPr>
                <a:t> 30/4/1975</a:t>
              </a:r>
            </a:p>
          </p:txBody>
        </p:sp>
        <p:sp>
          <p:nvSpPr>
            <p:cNvPr id="8" name="Curved Right Arrow 7"/>
            <p:cNvSpPr/>
            <p:nvPr/>
          </p:nvSpPr>
          <p:spPr>
            <a:xfrm rot="16668782">
              <a:off x="4322600" y="4131529"/>
              <a:ext cx="1129656" cy="2642196"/>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11" name="Title 10">
            <a:extLst>
              <a:ext uri="{FF2B5EF4-FFF2-40B4-BE49-F238E27FC236}">
                <a16:creationId xmlns:a16="http://schemas.microsoft.com/office/drawing/2014/main" id="{43C83254-D231-06A6-843E-8697B42BA93A}"/>
              </a:ext>
            </a:extLst>
          </p:cNvPr>
          <p:cNvSpPr>
            <a:spLocks noGrp="1"/>
          </p:cNvSpPr>
          <p:nvPr>
            <p:ph type="title"/>
          </p:nvPr>
        </p:nvSpPr>
        <p:spPr/>
        <p:txBody>
          <a:bodyPr/>
          <a:lstStyle/>
          <a:p>
            <a:r>
              <a:rPr lang="vi-VN" dirty="0"/>
              <a:t>1.2.3. Vai trò lãnh đạo Đảng trong cuộc chống Mỹ,</a:t>
            </a:r>
            <a:r>
              <a:rPr lang="en-US" dirty="0"/>
              <a:t/>
            </a:r>
            <a:br>
              <a:rPr lang="en-US" dirty="0"/>
            </a:br>
            <a:r>
              <a:rPr lang="vi-VN" dirty="0"/>
              <a:t>thống nhất đất nước (1954- 1975)</a:t>
            </a:r>
            <a:endParaRPr lang="en-US" dirty="0"/>
          </a:p>
        </p:txBody>
      </p:sp>
    </p:spTree>
    <p:extLst>
      <p:ext uri="{BB962C8B-B14F-4D97-AF65-F5344CB8AC3E}">
        <p14:creationId xmlns:p14="http://schemas.microsoft.com/office/powerpoint/2010/main" val="2990927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12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8CEB975E-D158-EFD3-059D-C09125C7C72A}"/>
              </a:ext>
            </a:extLst>
          </p:cNvPr>
          <p:cNvGrpSpPr/>
          <p:nvPr/>
        </p:nvGrpSpPr>
        <p:grpSpPr>
          <a:xfrm>
            <a:off x="304799" y="1060116"/>
            <a:ext cx="11582401" cy="5119200"/>
            <a:chOff x="207521" y="1118731"/>
            <a:chExt cx="11582401" cy="5119200"/>
          </a:xfrm>
        </p:grpSpPr>
        <p:sp>
          <p:nvSpPr>
            <p:cNvPr id="5" name="Rectangle 4"/>
            <p:cNvSpPr/>
            <p:nvPr/>
          </p:nvSpPr>
          <p:spPr>
            <a:xfrm>
              <a:off x="207521" y="1557913"/>
              <a:ext cx="4335296" cy="415498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a:r>
                <a:rPr lang="en-US" sz="2400" dirty="0" err="1">
                  <a:latin typeface="Arial" panose="020B0604020202020204" pitchFamily="34" charset="0"/>
                  <a:cs typeface="Arial" panose="020B0604020202020204" pitchFamily="34" charset="0"/>
                </a:rPr>
                <a:t>Đảng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đã</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lãnh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đạo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nhân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vừa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ra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sức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khôi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phục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kinh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tế</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vừa</a:t>
              </a:r>
              <a:r>
                <a:rPr lang="en-US" sz="2400" dirty="0">
                  <a:latin typeface="Arial" panose="020B0604020202020204" pitchFamily="34" charset="0"/>
                  <a:cs typeface="Arial" panose="020B0604020202020204" pitchFamily="34" charset="0"/>
                </a:rPr>
                <a:t> </a:t>
              </a:r>
              <a:r>
                <a:rPr lang="it-IT" sz="2400" dirty="0">
                  <a:latin typeface="Arial" panose="020B0604020202020204" pitchFamily="34" charset="0"/>
                  <a:cs typeface="Arial" panose="020B0604020202020204" pitchFamily="34" charset="0"/>
                </a:rPr>
                <a:t> phải tiến hành hai cuộc chiến tranh bảo vệ biên giới phía Tây Nam và phía Bắc</a:t>
              </a:r>
              <a:r>
                <a:rPr lang="en-US" sz="2400" dirty="0">
                  <a:latin typeface="Arial" panose="020B0604020202020204" pitchFamily="34" charset="0"/>
                  <a:cs typeface="Arial" panose="020B0604020202020204" pitchFamily="34" charset="0"/>
                </a:rPr>
                <a:t>; </a:t>
              </a:r>
            </a:p>
            <a:p>
              <a:pPr algn="just"/>
              <a:endParaRPr lang="en-US" sz="2400" dirty="0">
                <a:latin typeface="Arial" panose="020B0604020202020204" pitchFamily="34" charset="0"/>
                <a:cs typeface="Arial" panose="020B0604020202020204" pitchFamily="34" charset="0"/>
              </a:endParaRPr>
            </a:p>
            <a:p>
              <a:pPr algn="just"/>
              <a:r>
                <a:rPr lang="en-US" sz="2400" dirty="0" err="1">
                  <a:latin typeface="Arial" panose="020B0604020202020204" pitchFamily="34" charset="0"/>
                  <a:cs typeface="Arial" panose="020B0604020202020204" pitchFamily="34" charset="0"/>
                </a:rPr>
                <a:t>Đồng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thời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tập</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trung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lãnh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đạo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xây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dựng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cơ</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sở</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vật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chất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chủ</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nghĩa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xã</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hội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từng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bước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cải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thiện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đời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sống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vật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chất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tinh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thần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nhân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dân</a:t>
              </a:r>
              <a:r>
                <a:rPr lang="en-US" sz="2400" dirty="0">
                  <a:latin typeface="Arial" panose="020B0604020202020204" pitchFamily="34" charset="0"/>
                  <a:cs typeface="Arial" panose="020B0604020202020204" pitchFamily="34" charset="0"/>
                </a:rPr>
                <a:t>.</a:t>
              </a:r>
            </a:p>
          </p:txBody>
        </p:sp>
        <p:pic>
          <p:nvPicPr>
            <p:cNvPr id="1026" name="Picture 2" descr="Chiến tranh biên giới 1979 được dạy thế nào trong chương trình mới - Giáo  dụ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75898" y="1118731"/>
              <a:ext cx="5214024" cy="251667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hững cái Tết thời bao cấp thập niên 70 thế kỷ trước có gì? | Đời sống |  Thanh Niê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11584" y="3429000"/>
              <a:ext cx="4980562" cy="2808931"/>
            </a:xfrm>
            <a:prstGeom prst="rect">
              <a:avLst/>
            </a:prstGeom>
            <a:noFill/>
            <a:extLst>
              <a:ext uri="{909E8E84-426E-40DD-AFC4-6F175D3DCCD1}">
                <a14:hiddenFill xmlns:a14="http://schemas.microsoft.com/office/drawing/2010/main">
                  <a:solidFill>
                    <a:srgbClr val="FFFFFF"/>
                  </a:solidFill>
                </a14:hiddenFill>
              </a:ext>
            </a:extLst>
          </p:spPr>
        </p:pic>
      </p:grpSp>
      <p:sp>
        <p:nvSpPr>
          <p:cNvPr id="8" name="Title 7">
            <a:extLst>
              <a:ext uri="{FF2B5EF4-FFF2-40B4-BE49-F238E27FC236}">
                <a16:creationId xmlns:a16="http://schemas.microsoft.com/office/drawing/2014/main" id="{909BEE0E-E17D-94E1-3B1D-F7E27300311A}"/>
              </a:ext>
            </a:extLst>
          </p:cNvPr>
          <p:cNvSpPr>
            <a:spLocks noGrp="1"/>
          </p:cNvSpPr>
          <p:nvPr>
            <p:ph type="title"/>
          </p:nvPr>
        </p:nvSpPr>
        <p:spPr/>
        <p:txBody>
          <a:bodyPr/>
          <a:lstStyle/>
          <a:p>
            <a:r>
              <a:rPr lang="en-US" dirty="0"/>
              <a:t>1.2.4. Vai </a:t>
            </a:r>
            <a:r>
              <a:rPr lang="en-US" dirty="0" err="1"/>
              <a:t>trò</a:t>
            </a:r>
            <a:r>
              <a:rPr lang="en-US" dirty="0"/>
              <a:t> </a:t>
            </a:r>
            <a:r>
              <a:rPr lang="en-US" dirty="0" err="1"/>
              <a:t>lãnh</a:t>
            </a:r>
            <a:r>
              <a:rPr lang="en-US" dirty="0"/>
              <a:t> </a:t>
            </a:r>
            <a:r>
              <a:rPr lang="en-US" dirty="0" err="1"/>
              <a:t>đạo</a:t>
            </a:r>
            <a:r>
              <a:rPr lang="en-US" dirty="0"/>
              <a:t> </a:t>
            </a:r>
            <a:r>
              <a:rPr lang="en-US" dirty="0" err="1"/>
              <a:t>của</a:t>
            </a:r>
            <a:r>
              <a:rPr lang="en-US" dirty="0"/>
              <a:t> </a:t>
            </a:r>
            <a:r>
              <a:rPr lang="en-US" dirty="0" err="1"/>
              <a:t>Đảng</a:t>
            </a:r>
            <a:r>
              <a:rPr lang="en-US" dirty="0"/>
              <a:t> </a:t>
            </a:r>
            <a:r>
              <a:rPr lang="en-US" dirty="0" err="1"/>
              <a:t>trong</a:t>
            </a:r>
            <a:r>
              <a:rPr lang="en-US" dirty="0"/>
              <a:t> </a:t>
            </a:r>
            <a:r>
              <a:rPr lang="en-US" dirty="0" err="1"/>
              <a:t>xây</a:t>
            </a:r>
            <a:r>
              <a:rPr lang="en-US" dirty="0"/>
              <a:t> </a:t>
            </a:r>
            <a:r>
              <a:rPr lang="en-US" dirty="0" err="1"/>
              <a:t>dựng</a:t>
            </a:r>
            <a:r>
              <a:rPr lang="en-US" dirty="0"/>
              <a:t/>
            </a:r>
            <a:br>
              <a:rPr lang="en-US" dirty="0"/>
            </a:br>
            <a:r>
              <a:rPr lang="en-US" dirty="0" err="1"/>
              <a:t>chủ</a:t>
            </a:r>
            <a:r>
              <a:rPr lang="en-US" dirty="0"/>
              <a:t> </a:t>
            </a:r>
            <a:r>
              <a:rPr lang="en-US" dirty="0" err="1"/>
              <a:t>nghĩa</a:t>
            </a:r>
            <a:r>
              <a:rPr lang="en-US" dirty="0"/>
              <a:t> </a:t>
            </a:r>
            <a:r>
              <a:rPr lang="en-US" dirty="0" err="1"/>
              <a:t>xã</a:t>
            </a:r>
            <a:r>
              <a:rPr lang="en-US" dirty="0"/>
              <a:t> </a:t>
            </a:r>
            <a:r>
              <a:rPr lang="en-US" dirty="0" err="1"/>
              <a:t>hội</a:t>
            </a:r>
            <a:r>
              <a:rPr lang="en-US" dirty="0"/>
              <a:t> </a:t>
            </a:r>
            <a:r>
              <a:rPr lang="en-US" dirty="0" err="1"/>
              <a:t>và</a:t>
            </a:r>
            <a:r>
              <a:rPr lang="en-US" dirty="0"/>
              <a:t> </a:t>
            </a:r>
            <a:r>
              <a:rPr lang="en-US" dirty="0" err="1"/>
              <a:t>bảo</a:t>
            </a:r>
            <a:r>
              <a:rPr lang="en-US" dirty="0"/>
              <a:t> </a:t>
            </a:r>
            <a:r>
              <a:rPr lang="en-US" dirty="0" err="1"/>
              <a:t>vệ</a:t>
            </a:r>
            <a:r>
              <a:rPr lang="en-US" dirty="0"/>
              <a:t> </a:t>
            </a:r>
            <a:r>
              <a:rPr lang="en-US" dirty="0" err="1"/>
              <a:t>Tổ</a:t>
            </a:r>
            <a:r>
              <a:rPr lang="en-US" dirty="0"/>
              <a:t> </a:t>
            </a:r>
            <a:r>
              <a:rPr lang="en-US" dirty="0" err="1"/>
              <a:t>quốc</a:t>
            </a:r>
            <a:r>
              <a:rPr lang="en-US" dirty="0"/>
              <a:t> (1975- 1986)</a:t>
            </a:r>
          </a:p>
        </p:txBody>
      </p:sp>
    </p:spTree>
    <p:extLst>
      <p:ext uri="{BB962C8B-B14F-4D97-AF65-F5344CB8AC3E}">
        <p14:creationId xmlns:p14="http://schemas.microsoft.com/office/powerpoint/2010/main" val="587160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12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1C7943AB-9857-07BE-7108-B3FBA6E5A542}"/>
              </a:ext>
            </a:extLst>
          </p:cNvPr>
          <p:cNvGrpSpPr/>
          <p:nvPr/>
        </p:nvGrpSpPr>
        <p:grpSpPr>
          <a:xfrm>
            <a:off x="582027" y="1040450"/>
            <a:ext cx="11027946" cy="5289059"/>
            <a:chOff x="781433" y="981835"/>
            <a:chExt cx="11027946" cy="5289059"/>
          </a:xfrm>
        </p:grpSpPr>
        <p:sp>
          <p:nvSpPr>
            <p:cNvPr id="5" name="Rectangle 4"/>
            <p:cNvSpPr/>
            <p:nvPr/>
          </p:nvSpPr>
          <p:spPr>
            <a:xfrm>
              <a:off x="1251989" y="981835"/>
              <a:ext cx="9688022" cy="830997"/>
            </a:xfrm>
            <a:prstGeom prst="rect">
              <a:avLst/>
            </a:prstGeom>
          </p:spPr>
          <p:txBody>
            <a:bodyPr wrap="square">
              <a:spAutoFit/>
            </a:bodyPr>
            <a:lstStyle/>
            <a:p>
              <a:pPr algn="ctr"/>
              <a:r>
                <a:rPr lang="en-US" sz="2400" dirty="0">
                  <a:solidFill>
                    <a:srgbClr val="0070C0"/>
                  </a:solidFill>
                  <a:latin typeface="Arial" panose="020B0604020202020204" pitchFamily="34" charset="0"/>
                  <a:cs typeface="Arial" panose="020B0604020202020204" pitchFamily="34" charset="0"/>
                </a:rPr>
                <a:t>- </a:t>
              </a:r>
              <a:r>
                <a:rPr lang="vi-VN" sz="2400" dirty="0">
                  <a:solidFill>
                    <a:srgbClr val="0070C0"/>
                  </a:solidFill>
                  <a:latin typeface="Arial" panose="020B0604020202020204" pitchFamily="34" charset="0"/>
                  <a:cs typeface="Arial" panose="020B0604020202020204" pitchFamily="34" charset="0"/>
                </a:rPr>
                <a:t>Đại hội đại biểu </a:t>
              </a:r>
              <a:r>
                <a:rPr lang="pl-PL" sz="2400" dirty="0">
                  <a:solidFill>
                    <a:srgbClr val="0070C0"/>
                  </a:solidFill>
                  <a:latin typeface="Arial" panose="020B0604020202020204" pitchFamily="34" charset="0"/>
                  <a:cs typeface="Arial" panose="020B0604020202020204" pitchFamily="34" charset="0"/>
                </a:rPr>
                <a:t>toàn quốc </a:t>
              </a:r>
              <a:r>
                <a:rPr lang="vi-VN" sz="2400" dirty="0">
                  <a:solidFill>
                    <a:srgbClr val="0070C0"/>
                  </a:solidFill>
                  <a:latin typeface="Arial" panose="020B0604020202020204" pitchFamily="34" charset="0"/>
                  <a:cs typeface="Arial" panose="020B0604020202020204" pitchFamily="34" charset="0"/>
                </a:rPr>
                <a:t>lần thứ VI (12-1986)</a:t>
              </a:r>
              <a:r>
                <a:rPr lang="en-US" sz="2400" dirty="0">
                  <a:solidFill>
                    <a:srgbClr val="0070C0"/>
                  </a:solidFill>
                  <a:latin typeface="Arial" panose="020B0604020202020204" pitchFamily="34" charset="0"/>
                  <a:cs typeface="Arial" panose="020B0604020202020204" pitchFamily="34" charset="0"/>
                </a:rPr>
                <a:t> </a:t>
              </a:r>
              <a:r>
                <a:rPr lang="en-US" sz="2400" dirty="0" err="1">
                  <a:solidFill>
                    <a:srgbClr val="0070C0"/>
                  </a:solidFill>
                  <a:latin typeface="Arial" panose="020B0604020202020204" pitchFamily="34" charset="0"/>
                  <a:cs typeface="Arial" panose="020B0604020202020204" pitchFamily="34" charset="0"/>
                </a:rPr>
                <a:t>Đảng</a:t>
              </a:r>
              <a:r>
                <a:rPr lang="en-US" sz="2400" dirty="0">
                  <a:solidFill>
                    <a:srgbClr val="0070C0"/>
                  </a:solidFill>
                  <a:latin typeface="Arial" panose="020B0604020202020204" pitchFamily="34" charset="0"/>
                  <a:cs typeface="Arial" panose="020B0604020202020204" pitchFamily="34" charset="0"/>
                </a:rPr>
                <a:t> </a:t>
              </a:r>
              <a:r>
                <a:rPr lang="en-US" sz="2400" dirty="0" err="1">
                  <a:solidFill>
                    <a:srgbClr val="0070C0"/>
                  </a:solidFill>
                  <a:latin typeface="Arial" panose="020B0604020202020204" pitchFamily="34" charset="0"/>
                  <a:cs typeface="Arial" panose="020B0604020202020204" pitchFamily="34" charset="0"/>
                </a:rPr>
                <a:t>đã</a:t>
              </a:r>
              <a:r>
                <a:rPr lang="en-US" sz="2400" dirty="0">
                  <a:solidFill>
                    <a:srgbClr val="0070C0"/>
                  </a:solidFill>
                  <a:latin typeface="Arial" panose="020B0604020202020204" pitchFamily="34" charset="0"/>
                  <a:cs typeface="Arial" panose="020B0604020202020204" pitchFamily="34" charset="0"/>
                </a:rPr>
                <a:t> </a:t>
              </a:r>
              <a:r>
                <a:rPr lang="en-US" sz="2400" dirty="0" err="1">
                  <a:solidFill>
                    <a:srgbClr val="0070C0"/>
                  </a:solidFill>
                  <a:latin typeface="Arial" panose="020B0604020202020204" pitchFamily="34" charset="0"/>
                  <a:cs typeface="Arial" panose="020B0604020202020204" pitchFamily="34" charset="0"/>
                </a:rPr>
                <a:t>đề</a:t>
              </a:r>
              <a:r>
                <a:rPr lang="en-US" sz="2400" dirty="0">
                  <a:solidFill>
                    <a:srgbClr val="0070C0"/>
                  </a:solidFill>
                  <a:latin typeface="Arial" panose="020B0604020202020204" pitchFamily="34" charset="0"/>
                  <a:cs typeface="Arial" panose="020B0604020202020204" pitchFamily="34" charset="0"/>
                </a:rPr>
                <a:t> </a:t>
              </a:r>
              <a:r>
                <a:rPr lang="en-US" sz="2400" dirty="0" err="1">
                  <a:solidFill>
                    <a:srgbClr val="0070C0"/>
                  </a:solidFill>
                  <a:latin typeface="Arial" panose="020B0604020202020204" pitchFamily="34" charset="0"/>
                  <a:cs typeface="Arial" panose="020B0604020202020204" pitchFamily="34" charset="0"/>
                </a:rPr>
                <a:t>ra</a:t>
              </a:r>
              <a:r>
                <a:rPr lang="en-US" sz="2400" dirty="0">
                  <a:solidFill>
                    <a:srgbClr val="0070C0"/>
                  </a:solidFill>
                  <a:latin typeface="Arial" panose="020B0604020202020204" pitchFamily="34" charset="0"/>
                  <a:cs typeface="Arial" panose="020B0604020202020204" pitchFamily="34" charset="0"/>
                </a:rPr>
                <a:t> </a:t>
              </a:r>
              <a:r>
                <a:rPr lang="en-US" sz="2400" dirty="0" err="1">
                  <a:solidFill>
                    <a:srgbClr val="0070C0"/>
                  </a:solidFill>
                  <a:latin typeface="Arial" panose="020B0604020202020204" pitchFamily="34" charset="0"/>
                  <a:cs typeface="Arial" panose="020B0604020202020204" pitchFamily="34" charset="0"/>
                </a:rPr>
                <a:t>đường</a:t>
              </a:r>
              <a:r>
                <a:rPr lang="en-US" sz="2400" dirty="0">
                  <a:solidFill>
                    <a:srgbClr val="0070C0"/>
                  </a:solidFill>
                  <a:latin typeface="Arial" panose="020B0604020202020204" pitchFamily="34" charset="0"/>
                  <a:cs typeface="Arial" panose="020B0604020202020204" pitchFamily="34" charset="0"/>
                </a:rPr>
                <a:t> </a:t>
              </a:r>
              <a:r>
                <a:rPr lang="en-US" sz="2400" dirty="0" err="1">
                  <a:solidFill>
                    <a:srgbClr val="0070C0"/>
                  </a:solidFill>
                  <a:latin typeface="Arial" panose="020B0604020202020204" pitchFamily="34" charset="0"/>
                  <a:cs typeface="Arial" panose="020B0604020202020204" pitchFamily="34" charset="0"/>
                </a:rPr>
                <a:t>lối</a:t>
              </a:r>
              <a:r>
                <a:rPr lang="en-US" sz="2400" dirty="0">
                  <a:solidFill>
                    <a:srgbClr val="0070C0"/>
                  </a:solidFill>
                  <a:latin typeface="Arial" panose="020B0604020202020204" pitchFamily="34" charset="0"/>
                  <a:cs typeface="Arial" panose="020B0604020202020204" pitchFamily="34" charset="0"/>
                </a:rPr>
                <a:t> </a:t>
              </a:r>
              <a:r>
                <a:rPr lang="en-US" sz="2400" dirty="0" err="1">
                  <a:solidFill>
                    <a:srgbClr val="0070C0"/>
                  </a:solidFill>
                  <a:latin typeface="Arial" panose="020B0604020202020204" pitchFamily="34" charset="0"/>
                  <a:cs typeface="Arial" panose="020B0604020202020204" pitchFamily="34" charset="0"/>
                </a:rPr>
                <a:t>đổi</a:t>
              </a:r>
              <a:r>
                <a:rPr lang="en-US" sz="2400" dirty="0">
                  <a:solidFill>
                    <a:srgbClr val="0070C0"/>
                  </a:solidFill>
                  <a:latin typeface="Arial" panose="020B0604020202020204" pitchFamily="34" charset="0"/>
                  <a:cs typeface="Arial" panose="020B0604020202020204" pitchFamily="34" charset="0"/>
                </a:rPr>
                <a:t> </a:t>
              </a:r>
              <a:r>
                <a:rPr lang="en-US" sz="2400" dirty="0" err="1">
                  <a:solidFill>
                    <a:srgbClr val="0070C0"/>
                  </a:solidFill>
                  <a:latin typeface="Arial" panose="020B0604020202020204" pitchFamily="34" charset="0"/>
                  <a:cs typeface="Arial" panose="020B0604020202020204" pitchFamily="34" charset="0"/>
                </a:rPr>
                <a:t>mới</a:t>
              </a:r>
              <a:r>
                <a:rPr lang="en-US" sz="2400" dirty="0">
                  <a:solidFill>
                    <a:srgbClr val="0070C0"/>
                  </a:solidFill>
                  <a:latin typeface="Arial" panose="020B0604020202020204" pitchFamily="34" charset="0"/>
                  <a:cs typeface="Arial" panose="020B0604020202020204" pitchFamily="34" charset="0"/>
                </a:rPr>
                <a:t> </a:t>
              </a:r>
              <a:r>
                <a:rPr lang="en-US" sz="2400" dirty="0" err="1">
                  <a:solidFill>
                    <a:srgbClr val="0070C0"/>
                  </a:solidFill>
                  <a:latin typeface="Arial" panose="020B0604020202020204" pitchFamily="34" charset="0"/>
                  <a:cs typeface="Arial" panose="020B0604020202020204" pitchFamily="34" charset="0"/>
                </a:rPr>
                <a:t>xây</a:t>
              </a:r>
              <a:r>
                <a:rPr lang="en-US" sz="2400" dirty="0">
                  <a:solidFill>
                    <a:srgbClr val="0070C0"/>
                  </a:solidFill>
                  <a:latin typeface="Arial" panose="020B0604020202020204" pitchFamily="34" charset="0"/>
                  <a:cs typeface="Arial" panose="020B0604020202020204" pitchFamily="34" charset="0"/>
                </a:rPr>
                <a:t> </a:t>
              </a:r>
              <a:r>
                <a:rPr lang="en-US" sz="2400" dirty="0" err="1">
                  <a:solidFill>
                    <a:srgbClr val="0070C0"/>
                  </a:solidFill>
                  <a:latin typeface="Arial" panose="020B0604020202020204" pitchFamily="34" charset="0"/>
                  <a:cs typeface="Arial" panose="020B0604020202020204" pitchFamily="34" charset="0"/>
                </a:rPr>
                <a:t>dựng</a:t>
              </a:r>
              <a:r>
                <a:rPr lang="en-US" sz="2400" dirty="0">
                  <a:solidFill>
                    <a:srgbClr val="0070C0"/>
                  </a:solidFill>
                  <a:latin typeface="Arial" panose="020B0604020202020204" pitchFamily="34" charset="0"/>
                  <a:cs typeface="Arial" panose="020B0604020202020204" pitchFamily="34" charset="0"/>
                </a:rPr>
                <a:t> </a:t>
              </a:r>
              <a:r>
                <a:rPr lang="en-US" sz="2400" dirty="0" err="1">
                  <a:solidFill>
                    <a:srgbClr val="0070C0"/>
                  </a:solidFill>
                  <a:latin typeface="Arial" panose="020B0604020202020204" pitchFamily="34" charset="0"/>
                  <a:cs typeface="Arial" panose="020B0604020202020204" pitchFamily="34" charset="0"/>
                </a:rPr>
                <a:t>đất</a:t>
              </a:r>
              <a:r>
                <a:rPr lang="en-US" sz="2400" dirty="0">
                  <a:solidFill>
                    <a:srgbClr val="0070C0"/>
                  </a:solidFill>
                  <a:latin typeface="Arial" panose="020B0604020202020204" pitchFamily="34" charset="0"/>
                  <a:cs typeface="Arial" panose="020B0604020202020204" pitchFamily="34" charset="0"/>
                </a:rPr>
                <a:t> </a:t>
              </a:r>
              <a:r>
                <a:rPr lang="en-US" sz="2400" dirty="0" err="1">
                  <a:solidFill>
                    <a:srgbClr val="0070C0"/>
                  </a:solidFill>
                  <a:latin typeface="Arial" panose="020B0604020202020204" pitchFamily="34" charset="0"/>
                  <a:cs typeface="Arial" panose="020B0604020202020204" pitchFamily="34" charset="0"/>
                </a:rPr>
                <a:t>nước</a:t>
              </a:r>
              <a:r>
                <a:rPr lang="en-US" sz="2400" dirty="0">
                  <a:solidFill>
                    <a:srgbClr val="0070C0"/>
                  </a:solidFill>
                  <a:latin typeface="Arial" panose="020B0604020202020204" pitchFamily="34" charset="0"/>
                  <a:cs typeface="Arial" panose="020B0604020202020204" pitchFamily="34" charset="0"/>
                </a:rPr>
                <a:t>.</a:t>
              </a:r>
              <a:r>
                <a:rPr lang="vi-VN" sz="2400" dirty="0">
                  <a:solidFill>
                    <a:srgbClr val="0070C0"/>
                  </a:solidFill>
                  <a:latin typeface="Arial" panose="020B0604020202020204" pitchFamily="34" charset="0"/>
                  <a:cs typeface="Arial" panose="020B0604020202020204" pitchFamily="34" charset="0"/>
                </a:rPr>
                <a:t> </a:t>
              </a:r>
              <a:endParaRPr lang="en-US" sz="2400" dirty="0">
                <a:solidFill>
                  <a:srgbClr val="0070C0"/>
                </a:solidFill>
                <a:latin typeface="Arial" panose="020B0604020202020204" pitchFamily="34" charset="0"/>
                <a:cs typeface="Arial" panose="020B0604020202020204" pitchFamily="34" charset="0"/>
              </a:endParaRPr>
            </a:p>
          </p:txBody>
        </p:sp>
        <p:pic>
          <p:nvPicPr>
            <p:cNvPr id="1026" name="Picture 2" descr="Một câu hỏi sau 30 năm đổi mới đầy kỳ tíc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0953" y="1880268"/>
              <a:ext cx="6128426" cy="4390626"/>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781433" y="2124662"/>
              <a:ext cx="4552567" cy="390183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a:lnSpc>
                  <a:spcPct val="150000"/>
                </a:lnSpc>
              </a:pPr>
              <a:r>
                <a:rPr lang="en-US" sz="2400" dirty="0">
                  <a:solidFill>
                    <a:srgbClr val="002060"/>
                  </a:solidFill>
                  <a:latin typeface="Arial" panose="020B0604020202020204" pitchFamily="34" charset="0"/>
                  <a:cs typeface="Arial" panose="020B0604020202020204" pitchFamily="34" charset="0"/>
                </a:rPr>
                <a:t>T</a:t>
              </a:r>
              <a:r>
                <a:rPr lang="pl-PL" sz="2400" dirty="0">
                  <a:solidFill>
                    <a:srgbClr val="002060"/>
                  </a:solidFill>
                  <a:latin typeface="Arial" panose="020B0604020202020204" pitchFamily="34" charset="0"/>
                  <a:cs typeface="Arial" panose="020B0604020202020204" pitchFamily="34" charset="0"/>
                </a:rPr>
                <a:t>hành tựu trong công cuộc đổi mới khẳng định đường lối đổi mới của Đảng là đúng đắn, sáng tạo; con đường đi lên chủ nghĩa xã hội của nước ta là phù hợp với thực tiễn của Việt Nam và xu thế phát triển của lịch sử.</a:t>
              </a:r>
              <a:endParaRPr lang="en-US" sz="2400" dirty="0">
                <a:solidFill>
                  <a:srgbClr val="002060"/>
                </a:solidFill>
                <a:latin typeface="Arial" panose="020B0604020202020204" pitchFamily="34" charset="0"/>
                <a:cs typeface="Arial" panose="020B0604020202020204" pitchFamily="34" charset="0"/>
              </a:endParaRPr>
            </a:p>
          </p:txBody>
        </p:sp>
      </p:grpSp>
      <p:sp>
        <p:nvSpPr>
          <p:cNvPr id="9" name="Title 8">
            <a:extLst>
              <a:ext uri="{FF2B5EF4-FFF2-40B4-BE49-F238E27FC236}">
                <a16:creationId xmlns:a16="http://schemas.microsoft.com/office/drawing/2014/main" id="{B5E0373E-506C-308F-0C6F-D5EB1B5DA306}"/>
              </a:ext>
            </a:extLst>
          </p:cNvPr>
          <p:cNvSpPr>
            <a:spLocks noGrp="1"/>
          </p:cNvSpPr>
          <p:nvPr>
            <p:ph type="title"/>
          </p:nvPr>
        </p:nvSpPr>
        <p:spPr/>
        <p:txBody>
          <a:bodyPr/>
          <a:lstStyle/>
          <a:p>
            <a:r>
              <a:rPr lang="en-US" dirty="0"/>
              <a:t>1.2.5. Vai </a:t>
            </a:r>
            <a:r>
              <a:rPr lang="en-US" dirty="0" err="1"/>
              <a:t>trò</a:t>
            </a:r>
            <a:r>
              <a:rPr lang="en-US" dirty="0"/>
              <a:t> </a:t>
            </a:r>
            <a:r>
              <a:rPr lang="en-US" dirty="0" err="1"/>
              <a:t>lãnh</a:t>
            </a:r>
            <a:r>
              <a:rPr lang="en-US" dirty="0"/>
              <a:t> </a:t>
            </a:r>
            <a:r>
              <a:rPr lang="en-US" dirty="0" err="1"/>
              <a:t>đạo</a:t>
            </a:r>
            <a:r>
              <a:rPr lang="en-US" dirty="0"/>
              <a:t> </a:t>
            </a:r>
            <a:r>
              <a:rPr lang="en-US" dirty="0" err="1"/>
              <a:t>của</a:t>
            </a:r>
            <a:r>
              <a:rPr lang="en-US" dirty="0"/>
              <a:t> </a:t>
            </a:r>
            <a:r>
              <a:rPr lang="en-US" dirty="0" err="1"/>
              <a:t>Đảng</a:t>
            </a:r>
            <a:r>
              <a:rPr lang="en-US" dirty="0"/>
              <a:t> </a:t>
            </a:r>
            <a:r>
              <a:rPr lang="en-US" dirty="0" err="1"/>
              <a:t>trong</a:t>
            </a:r>
            <a:r>
              <a:rPr lang="en-US" dirty="0"/>
              <a:t/>
            </a:r>
            <a:br>
              <a:rPr lang="en-US" dirty="0"/>
            </a:br>
            <a:r>
              <a:rPr lang="en-US" dirty="0" err="1"/>
              <a:t>công</a:t>
            </a:r>
            <a:r>
              <a:rPr lang="en-US" dirty="0"/>
              <a:t> </a:t>
            </a:r>
            <a:r>
              <a:rPr lang="en-US" dirty="0" err="1"/>
              <a:t>cuộc</a:t>
            </a:r>
            <a:r>
              <a:rPr lang="en-US" dirty="0"/>
              <a:t> </a:t>
            </a:r>
            <a:r>
              <a:rPr lang="en-US" dirty="0" err="1"/>
              <a:t>đổi</a:t>
            </a:r>
            <a:r>
              <a:rPr lang="en-US" dirty="0"/>
              <a:t> </a:t>
            </a:r>
            <a:r>
              <a:rPr lang="en-US" dirty="0" err="1"/>
              <a:t>mới</a:t>
            </a:r>
            <a:r>
              <a:rPr lang="en-US" dirty="0"/>
              <a:t> (1986- nay)</a:t>
            </a:r>
          </a:p>
        </p:txBody>
      </p:sp>
    </p:spTree>
    <p:extLst>
      <p:ext uri="{BB962C8B-B14F-4D97-AF65-F5344CB8AC3E}">
        <p14:creationId xmlns:p14="http://schemas.microsoft.com/office/powerpoint/2010/main" val="2272064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12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oup 23">
            <a:extLst>
              <a:ext uri="{FF2B5EF4-FFF2-40B4-BE49-F238E27FC236}">
                <a16:creationId xmlns:a16="http://schemas.microsoft.com/office/drawing/2014/main" id="{E075FE05-78C6-A1D0-664E-E4361243D294}"/>
              </a:ext>
            </a:extLst>
          </p:cNvPr>
          <p:cNvGrpSpPr/>
          <p:nvPr/>
        </p:nvGrpSpPr>
        <p:grpSpPr>
          <a:xfrm>
            <a:off x="162213" y="1058849"/>
            <a:ext cx="11824695" cy="5215493"/>
            <a:chOff x="162213" y="1058849"/>
            <a:chExt cx="11824695" cy="5215493"/>
          </a:xfrm>
        </p:grpSpPr>
        <p:sp>
          <p:nvSpPr>
            <p:cNvPr id="4" name="Rectangle 3"/>
            <p:cNvSpPr/>
            <p:nvPr/>
          </p:nvSpPr>
          <p:spPr>
            <a:xfrm>
              <a:off x="1214778" y="1058849"/>
              <a:ext cx="9762443" cy="830997"/>
            </a:xfrm>
            <a:prstGeom prst="rect">
              <a:avLst/>
            </a:prstGeom>
            <a:solidFill>
              <a:srgbClr val="FFFFFF"/>
            </a:solidFill>
          </p:spPr>
          <p:txBody>
            <a:bodyPr wrap="square">
              <a:spAutoFit/>
            </a:bodyPr>
            <a:lstStyle/>
            <a:p>
              <a:r>
                <a:rPr lang="pl-PL" sz="2400" b="1" dirty="0">
                  <a:latin typeface="Arial" panose="020B0604020202020204" pitchFamily="34" charset="0"/>
                  <a:cs typeface="Arial" panose="020B0604020202020204" pitchFamily="34" charset="0"/>
                </a:rPr>
                <a:t>2</a:t>
              </a:r>
              <a:r>
                <a:rPr lang="vi-VN" sz="2400" b="1" dirty="0">
                  <a:latin typeface="Arial" panose="020B0604020202020204" pitchFamily="34" charset="0"/>
                  <a:cs typeface="Arial" panose="020B0604020202020204" pitchFamily="34" charset="0"/>
                </a:rPr>
                <a:t>.</a:t>
              </a:r>
              <a:r>
                <a:rPr lang="pl-PL" sz="2400" b="1" dirty="0">
                  <a:latin typeface="Arial" panose="020B0604020202020204" pitchFamily="34" charset="0"/>
                  <a:cs typeface="Arial" panose="020B0604020202020204" pitchFamily="34" charset="0"/>
                </a:rPr>
                <a:t>1. Thắng lợi của đấu tranh giành và bảo vệ nền độc lập dân tộc</a:t>
              </a:r>
              <a:endParaRPr lang="en-US" sz="2400" dirty="0">
                <a:latin typeface="Arial" panose="020B0604020202020204" pitchFamily="34" charset="0"/>
                <a:cs typeface="Arial" panose="020B0604020202020204" pitchFamily="34" charset="0"/>
              </a:endParaRPr>
            </a:p>
            <a:p>
              <a:r>
                <a:rPr lang="en-US" sz="2400" b="1" i="1" dirty="0">
                  <a:solidFill>
                    <a:srgbClr val="FF0000"/>
                  </a:solidFill>
                  <a:latin typeface="Arial" panose="020B0604020202020204" pitchFamily="34" charset="0"/>
                  <a:cs typeface="Arial" panose="020B0604020202020204" pitchFamily="34" charset="0"/>
                </a:rPr>
                <a:t>2.1.1</a:t>
              </a:r>
              <a:r>
                <a:rPr lang="pl-PL" sz="2400" b="1" i="1" dirty="0">
                  <a:solidFill>
                    <a:srgbClr val="FF0000"/>
                  </a:solidFill>
                  <a:latin typeface="Arial" panose="020B0604020202020204" pitchFamily="34" charset="0"/>
                  <a:cs typeface="Arial" panose="020B0604020202020204" pitchFamily="34" charset="0"/>
                </a:rPr>
                <a:t> Thắng lợi của Cách mạng Tháng Tám năm 1945</a:t>
              </a:r>
              <a:endParaRPr lang="en-US" sz="2400" dirty="0">
                <a:solidFill>
                  <a:srgbClr val="FF0000"/>
                </a:solidFill>
                <a:latin typeface="Arial" panose="020B0604020202020204" pitchFamily="34" charset="0"/>
                <a:cs typeface="Arial" panose="020B0604020202020204" pitchFamily="34" charset="0"/>
              </a:endParaRPr>
            </a:p>
          </p:txBody>
        </p:sp>
        <p:sp>
          <p:nvSpPr>
            <p:cNvPr id="5" name="Rectangle 4"/>
            <p:cNvSpPr/>
            <p:nvPr/>
          </p:nvSpPr>
          <p:spPr>
            <a:xfrm>
              <a:off x="4834653" y="3321339"/>
              <a:ext cx="2965315" cy="193899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just"/>
              <a:r>
                <a:rPr lang="pl-PL" sz="2400" dirty="0">
                  <a:solidFill>
                    <a:schemeClr val="bg1"/>
                  </a:solidFill>
                  <a:latin typeface="Arial" panose="020B0604020202020204" pitchFamily="34" charset="0"/>
                  <a:cs typeface="Arial" panose="020B0604020202020204" pitchFamily="34" charset="0"/>
                </a:rPr>
                <a:t>Thắng lợi của </a:t>
              </a:r>
              <a:r>
                <a:rPr lang="en-US" sz="2400" dirty="0">
                  <a:solidFill>
                    <a:schemeClr val="bg1"/>
                  </a:solidFill>
                  <a:latin typeface="Arial" panose="020B0604020202020204" pitchFamily="34" charset="0"/>
                  <a:cs typeface="Arial" panose="020B0604020202020204" pitchFamily="34" charset="0"/>
                </a:rPr>
                <a:t>CMT8 </a:t>
              </a:r>
              <a:r>
                <a:rPr lang="pl-PL" sz="2400" dirty="0">
                  <a:solidFill>
                    <a:schemeClr val="bg1"/>
                  </a:solidFill>
                  <a:latin typeface="Arial" panose="020B0604020202020204" pitchFamily="34" charset="0"/>
                  <a:cs typeface="Arial" panose="020B0604020202020204" pitchFamily="34" charset="0"/>
                </a:rPr>
                <a:t>là thắng lợi vĩ đại nhất trong lịch sử hàng nghìn năm của dân tộc Việt Nam.</a:t>
              </a:r>
              <a:endParaRPr lang="en-US" sz="2400" dirty="0">
                <a:solidFill>
                  <a:schemeClr val="bg1"/>
                </a:solidFill>
                <a:latin typeface="Arial" panose="020B0604020202020204" pitchFamily="34" charset="0"/>
                <a:cs typeface="Arial" panose="020B0604020202020204" pitchFamily="34" charset="0"/>
              </a:endParaRPr>
            </a:p>
          </p:txBody>
        </p:sp>
        <p:sp>
          <p:nvSpPr>
            <p:cNvPr id="7" name="Rectangle 6"/>
            <p:cNvSpPr/>
            <p:nvPr/>
          </p:nvSpPr>
          <p:spPr>
            <a:xfrm>
              <a:off x="350196" y="2154836"/>
              <a:ext cx="3677049" cy="830997"/>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square">
              <a:spAutoFit/>
            </a:bodyPr>
            <a:lstStyle/>
            <a:p>
              <a:pPr algn="just"/>
              <a:r>
                <a:rPr lang="en-US" sz="2400" dirty="0">
                  <a:solidFill>
                    <a:schemeClr val="lt1"/>
                  </a:solidFill>
                  <a:latin typeface="Arial" panose="020B0604020202020204" pitchFamily="34" charset="0"/>
                  <a:cs typeface="Arial" panose="020B0604020202020204" pitchFamily="34" charset="0"/>
                </a:rPr>
                <a:t>Đ</a:t>
              </a:r>
              <a:r>
                <a:rPr lang="pl-PL" sz="2400" dirty="0">
                  <a:solidFill>
                    <a:schemeClr val="lt1"/>
                  </a:solidFill>
                  <a:latin typeface="Arial" panose="020B0604020202020204" pitchFamily="34" charset="0"/>
                  <a:cs typeface="Arial" panose="020B0604020202020204" pitchFamily="34" charset="0"/>
                </a:rPr>
                <a:t>ập tan xiềng xích nô lệ của thực dân Pháp</a:t>
              </a:r>
              <a:endParaRPr lang="en-US" sz="2400" dirty="0">
                <a:solidFill>
                  <a:schemeClr val="lt1"/>
                </a:solidFill>
                <a:latin typeface="Arial" panose="020B0604020202020204" pitchFamily="34" charset="0"/>
                <a:cs typeface="Arial" panose="020B0604020202020204" pitchFamily="34" charset="0"/>
              </a:endParaRPr>
            </a:p>
          </p:txBody>
        </p:sp>
        <p:sp>
          <p:nvSpPr>
            <p:cNvPr id="8" name="Rectangle 7"/>
            <p:cNvSpPr/>
            <p:nvPr/>
          </p:nvSpPr>
          <p:spPr>
            <a:xfrm>
              <a:off x="162213" y="4102749"/>
              <a:ext cx="3865032" cy="461665"/>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square">
              <a:spAutoFit/>
            </a:bodyPr>
            <a:lstStyle/>
            <a:p>
              <a:pPr algn="just"/>
              <a:r>
                <a:rPr lang="en-US" sz="2400" dirty="0">
                  <a:solidFill>
                    <a:schemeClr val="lt1"/>
                  </a:solidFill>
                  <a:latin typeface="Arial" panose="020B0604020202020204" pitchFamily="34" charset="0"/>
                  <a:cs typeface="Arial" panose="020B0604020202020204" pitchFamily="34" charset="0"/>
                </a:rPr>
                <a:t>L</a:t>
              </a:r>
              <a:r>
                <a:rPr lang="pl-PL" sz="2400" dirty="0">
                  <a:solidFill>
                    <a:schemeClr val="lt1"/>
                  </a:solidFill>
                  <a:latin typeface="Arial" panose="020B0604020202020204" pitchFamily="34" charset="0"/>
                  <a:cs typeface="Arial" panose="020B0604020202020204" pitchFamily="34" charset="0"/>
                </a:rPr>
                <a:t>ật đổ chế độ </a:t>
              </a:r>
              <a:r>
                <a:rPr lang="en-US" sz="2400" dirty="0" err="1">
                  <a:solidFill>
                    <a:schemeClr val="lt1"/>
                  </a:solidFill>
                  <a:latin typeface="Arial" panose="020B0604020202020204" pitchFamily="34" charset="0"/>
                  <a:cs typeface="Arial" panose="020B0604020202020204" pitchFamily="34" charset="0"/>
                </a:rPr>
                <a:t>phong</a:t>
              </a:r>
              <a:r>
                <a:rPr lang="en-US" sz="2400" dirty="0">
                  <a:solidFill>
                    <a:schemeClr val="lt1"/>
                  </a:solidFill>
                  <a:latin typeface="Arial" panose="020B0604020202020204" pitchFamily="34" charset="0"/>
                  <a:cs typeface="Arial" panose="020B0604020202020204" pitchFamily="34" charset="0"/>
                </a:rPr>
                <a:t> </a:t>
              </a:r>
              <a:r>
                <a:rPr lang="en-US" sz="2400" dirty="0" err="1">
                  <a:solidFill>
                    <a:schemeClr val="lt1"/>
                  </a:solidFill>
                  <a:latin typeface="Arial" panose="020B0604020202020204" pitchFamily="34" charset="0"/>
                  <a:cs typeface="Arial" panose="020B0604020202020204" pitchFamily="34" charset="0"/>
                </a:rPr>
                <a:t>kiến</a:t>
              </a:r>
              <a:endParaRPr lang="en-US" sz="2400" dirty="0">
                <a:solidFill>
                  <a:schemeClr val="lt1"/>
                </a:solidFill>
                <a:latin typeface="Arial" panose="020B0604020202020204" pitchFamily="34" charset="0"/>
                <a:cs typeface="Arial" panose="020B0604020202020204" pitchFamily="34" charset="0"/>
              </a:endParaRPr>
            </a:p>
          </p:txBody>
        </p:sp>
        <p:sp>
          <p:nvSpPr>
            <p:cNvPr id="9" name="Rectangle 8"/>
            <p:cNvSpPr/>
            <p:nvPr/>
          </p:nvSpPr>
          <p:spPr>
            <a:xfrm>
              <a:off x="424875" y="5325626"/>
              <a:ext cx="3527689" cy="830997"/>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square">
              <a:spAutoFit/>
            </a:bodyPr>
            <a:lstStyle/>
            <a:p>
              <a:pPr algn="just"/>
              <a:r>
                <a:rPr lang="en-US" sz="2400" dirty="0">
                  <a:solidFill>
                    <a:schemeClr val="lt1"/>
                  </a:solidFill>
                  <a:latin typeface="Arial" panose="020B0604020202020204" pitchFamily="34" charset="0"/>
                  <a:cs typeface="Arial" panose="020B0604020202020204" pitchFamily="34" charset="0"/>
                </a:rPr>
                <a:t>Á</a:t>
              </a:r>
              <a:r>
                <a:rPr lang="pl-PL" sz="2400" dirty="0">
                  <a:solidFill>
                    <a:schemeClr val="lt1"/>
                  </a:solidFill>
                  <a:latin typeface="Arial" panose="020B0604020202020204" pitchFamily="34" charset="0"/>
                  <a:cs typeface="Arial" panose="020B0604020202020204" pitchFamily="34" charset="0"/>
                </a:rPr>
                <a:t>ch thống trị của phát xít Nhật</a:t>
              </a:r>
              <a:endParaRPr lang="en-US" sz="2400" dirty="0">
                <a:solidFill>
                  <a:schemeClr val="lt1"/>
                </a:solidFill>
                <a:latin typeface="Arial" panose="020B0604020202020204" pitchFamily="34" charset="0"/>
                <a:cs typeface="Arial" panose="020B0604020202020204" pitchFamily="34" charset="0"/>
              </a:endParaRPr>
            </a:p>
          </p:txBody>
        </p:sp>
        <p:sp>
          <p:nvSpPr>
            <p:cNvPr id="10" name="Right Brace 9"/>
            <p:cNvSpPr/>
            <p:nvPr/>
          </p:nvSpPr>
          <p:spPr>
            <a:xfrm>
              <a:off x="4114800" y="2631889"/>
              <a:ext cx="632298" cy="3642453"/>
            </a:xfrm>
            <a:prstGeom prst="rightBrace">
              <a:avLst/>
            </a:prstGeom>
            <a:ln w="508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a:latin typeface="Arial" panose="020B0604020202020204" pitchFamily="34" charset="0"/>
                <a:cs typeface="Arial" panose="020B0604020202020204" pitchFamily="34" charset="0"/>
              </a:endParaRPr>
            </a:p>
          </p:txBody>
        </p:sp>
        <p:sp>
          <p:nvSpPr>
            <p:cNvPr id="11" name="Right Arrow 10"/>
            <p:cNvSpPr/>
            <p:nvPr/>
          </p:nvSpPr>
          <p:spPr>
            <a:xfrm rot="19862577">
              <a:off x="7801589" y="2779650"/>
              <a:ext cx="768485" cy="61516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panose="020B0604020202020204" pitchFamily="34" charset="0"/>
                <a:cs typeface="Arial" panose="020B0604020202020204" pitchFamily="34" charset="0"/>
              </a:endParaRPr>
            </a:p>
          </p:txBody>
        </p:sp>
        <p:sp>
          <p:nvSpPr>
            <p:cNvPr id="12" name="Rectangle 11"/>
            <p:cNvSpPr/>
            <p:nvPr/>
          </p:nvSpPr>
          <p:spPr>
            <a:xfrm>
              <a:off x="8731243" y="1824393"/>
              <a:ext cx="2476935" cy="1685846"/>
            </a:xfrm>
            <a:prstGeom prst="rect">
              <a:avLst/>
            </a:prstGeom>
            <a:solidFill>
              <a:srgbClr val="0070C0"/>
            </a:solidFill>
          </p:spPr>
          <p:style>
            <a:lnRef idx="1">
              <a:schemeClr val="accent4"/>
            </a:lnRef>
            <a:fillRef idx="3">
              <a:schemeClr val="accent4"/>
            </a:fillRef>
            <a:effectRef idx="2">
              <a:schemeClr val="accent4"/>
            </a:effectRef>
            <a:fontRef idx="minor">
              <a:schemeClr val="lt1"/>
            </a:fontRef>
          </p:style>
          <p:txBody>
            <a:bodyPr wrap="square">
              <a:spAutoFit/>
            </a:bodyPr>
            <a:lstStyle/>
            <a:p>
              <a:pPr>
                <a:lnSpc>
                  <a:spcPct val="150000"/>
                </a:lnSpc>
              </a:pPr>
              <a:r>
                <a:rPr lang="en-US" sz="2400" dirty="0">
                  <a:solidFill>
                    <a:schemeClr val="bg1"/>
                  </a:solidFill>
                  <a:latin typeface="Arial" panose="020B0604020202020204" pitchFamily="34" charset="0"/>
                  <a:cs typeface="Arial" panose="020B0604020202020204" pitchFamily="34" charset="0"/>
                </a:rPr>
                <a:t>L</a:t>
              </a:r>
              <a:r>
                <a:rPr lang="pl-PL" sz="2400" dirty="0">
                  <a:solidFill>
                    <a:schemeClr val="bg1"/>
                  </a:solidFill>
                  <a:latin typeface="Arial" panose="020B0604020202020204" pitchFamily="34" charset="0"/>
                  <a:cs typeface="Arial" panose="020B0604020202020204" pitchFamily="34" charset="0"/>
                </a:rPr>
                <a:t>ập nên nước Việt Nam Dân chủ Cộng hòa</a:t>
              </a:r>
              <a:endParaRPr lang="en-US" sz="2400" dirty="0">
                <a:solidFill>
                  <a:schemeClr val="bg1"/>
                </a:solidFill>
                <a:latin typeface="Arial" panose="020B0604020202020204" pitchFamily="34" charset="0"/>
                <a:cs typeface="Arial" panose="020B0604020202020204" pitchFamily="34" charset="0"/>
              </a:endParaRPr>
            </a:p>
          </p:txBody>
        </p:sp>
        <p:sp>
          <p:nvSpPr>
            <p:cNvPr id="13" name="Rectangle 12"/>
            <p:cNvSpPr/>
            <p:nvPr/>
          </p:nvSpPr>
          <p:spPr>
            <a:xfrm>
              <a:off x="8731243" y="4235544"/>
              <a:ext cx="3255665" cy="1938992"/>
            </a:xfrm>
            <a:prstGeom prst="rect">
              <a:avLst/>
            </a:prstGeom>
            <a:solidFill>
              <a:srgbClr val="0070C0"/>
            </a:solidFill>
          </p:spPr>
          <p:style>
            <a:lnRef idx="1">
              <a:schemeClr val="accent4"/>
            </a:lnRef>
            <a:fillRef idx="3">
              <a:schemeClr val="accent4"/>
            </a:fillRef>
            <a:effectRef idx="2">
              <a:schemeClr val="accent4"/>
            </a:effectRef>
            <a:fontRef idx="minor">
              <a:schemeClr val="lt1"/>
            </a:fontRef>
          </p:style>
          <p:txBody>
            <a:bodyPr wrap="square">
              <a:spAutoFit/>
            </a:bodyPr>
            <a:lstStyle/>
            <a:p>
              <a:r>
                <a:rPr lang="pl-PL" sz="2400" dirty="0">
                  <a:solidFill>
                    <a:schemeClr val="bg1"/>
                  </a:solidFill>
                  <a:latin typeface="Arial" panose="020B0604020202020204" pitchFamily="34" charset="0"/>
                  <a:cs typeface="Arial" panose="020B0604020202020204" pitchFamily="34" charset="0"/>
                </a:rPr>
                <a:t>Nhân dân Việt Nam từ thân phận nô lệ trở thành người làm chủ đất nước, làm chủ xã hội</a:t>
              </a:r>
              <a:endParaRPr lang="en-US" sz="2400" dirty="0">
                <a:solidFill>
                  <a:schemeClr val="bg1"/>
                </a:solidFill>
                <a:latin typeface="Arial" panose="020B0604020202020204" pitchFamily="34" charset="0"/>
                <a:cs typeface="Arial" panose="020B0604020202020204" pitchFamily="34" charset="0"/>
              </a:endParaRPr>
            </a:p>
          </p:txBody>
        </p:sp>
        <p:sp>
          <p:nvSpPr>
            <p:cNvPr id="14" name="Right Arrow 13"/>
            <p:cNvSpPr/>
            <p:nvPr/>
          </p:nvSpPr>
          <p:spPr>
            <a:xfrm>
              <a:off x="7882404" y="5076329"/>
              <a:ext cx="788551" cy="54510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panose="020B0604020202020204" pitchFamily="34" charset="0"/>
                <a:cs typeface="Arial" panose="020B0604020202020204" pitchFamily="34" charset="0"/>
              </a:endParaRPr>
            </a:p>
          </p:txBody>
        </p:sp>
      </p:grpSp>
      <p:sp>
        <p:nvSpPr>
          <p:cNvPr id="16" name="Title 15">
            <a:extLst>
              <a:ext uri="{FF2B5EF4-FFF2-40B4-BE49-F238E27FC236}">
                <a16:creationId xmlns:a16="http://schemas.microsoft.com/office/drawing/2014/main" id="{6526D0CB-735B-B583-76E1-AAED139A7B43}"/>
              </a:ext>
            </a:extLst>
          </p:cNvPr>
          <p:cNvSpPr>
            <a:spLocks noGrp="1"/>
          </p:cNvSpPr>
          <p:nvPr>
            <p:ph type="title"/>
          </p:nvPr>
        </p:nvSpPr>
        <p:spPr/>
        <p:txBody>
          <a:bodyPr/>
          <a:lstStyle/>
          <a:p>
            <a:r>
              <a:rPr lang="vi-VN" dirty="0">
                <a:latin typeface="Arial" panose="020B0604020202020204" pitchFamily="34" charset="0"/>
                <a:cs typeface="Arial" panose="020B0604020202020204" pitchFamily="34" charset="0"/>
              </a:rPr>
              <a:t>   2. Những thành tựu của c</a:t>
            </a:r>
            <a:r>
              <a:rPr lang="en-US" dirty="0" err="1">
                <a:latin typeface="Arial" panose="020B0604020202020204" pitchFamily="34" charset="0"/>
                <a:cs typeface="Arial" panose="020B0604020202020204" pitchFamily="34" charset="0"/>
              </a:rPr>
              <a:t>ách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mạng</a:t>
            </a:r>
            <a:r>
              <a:rPr lang="vi-VN"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V</a:t>
            </a:r>
            <a:r>
              <a:rPr lang="vi-VN" dirty="0">
                <a:latin typeface="Arial" panose="020B0604020202020204" pitchFamily="34" charset="0"/>
                <a:cs typeface="Arial" panose="020B0604020202020204" pitchFamily="34" charset="0"/>
              </a:rPr>
              <a:t>iệt </a:t>
            </a:r>
            <a:r>
              <a:rPr lang="en-US" dirty="0">
                <a:latin typeface="Arial" panose="020B0604020202020204" pitchFamily="34" charset="0"/>
                <a:cs typeface="Arial" panose="020B0604020202020204" pitchFamily="34" charset="0"/>
              </a:rPr>
              <a:t>N</a:t>
            </a:r>
            <a:r>
              <a:rPr lang="vi-VN" dirty="0">
                <a:latin typeface="Arial" panose="020B0604020202020204" pitchFamily="34" charset="0"/>
                <a:cs typeface="Arial" panose="020B0604020202020204" pitchFamily="34" charset="0"/>
              </a:rPr>
              <a:t>am</a:t>
            </a:r>
            <a:r>
              <a:rPr lang="en-US" dirty="0">
                <a:latin typeface="Arial" panose="020B0604020202020204" pitchFamily="34" charset="0"/>
                <a:cs typeface="Arial" panose="020B0604020202020204" pitchFamily="34" charset="0"/>
              </a:rPr>
              <a:t/>
            </a:r>
            <a:br>
              <a:rPr lang="en-US" dirty="0">
                <a:latin typeface="Arial" panose="020B0604020202020204" pitchFamily="34" charset="0"/>
                <a:cs typeface="Arial" panose="020B0604020202020204" pitchFamily="34" charset="0"/>
              </a:rPr>
            </a:br>
            <a:r>
              <a:rPr lang="vi-VN" dirty="0">
                <a:latin typeface="Arial" panose="020B0604020202020204" pitchFamily="34" charset="0"/>
                <a:cs typeface="Arial" panose="020B0604020202020204" pitchFamily="34" charset="0"/>
              </a:rPr>
              <a:t>dưới sự lãnh đạo của đảng</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10779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up)">
                                      <p:cBhvr>
                                        <p:cTn id="7" dur="1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91DEFBF8-FFAE-764C-301C-5DEE1232F680}"/>
              </a:ext>
            </a:extLst>
          </p:cNvPr>
          <p:cNvGrpSpPr/>
          <p:nvPr/>
        </p:nvGrpSpPr>
        <p:grpSpPr>
          <a:xfrm>
            <a:off x="348447" y="1017127"/>
            <a:ext cx="11316888" cy="5225069"/>
            <a:chOff x="348447" y="1017127"/>
            <a:chExt cx="11316888" cy="5225069"/>
          </a:xfrm>
        </p:grpSpPr>
        <p:sp>
          <p:nvSpPr>
            <p:cNvPr id="4" name="Rectangle 3"/>
            <p:cNvSpPr/>
            <p:nvPr/>
          </p:nvSpPr>
          <p:spPr>
            <a:xfrm>
              <a:off x="526664" y="1017127"/>
              <a:ext cx="11138671" cy="461665"/>
            </a:xfrm>
            <a:prstGeom prst="rect">
              <a:avLst/>
            </a:prstGeom>
            <a:solidFill>
              <a:srgbClr val="FFFFFF"/>
            </a:solidFill>
          </p:spPr>
          <p:txBody>
            <a:bodyPr wrap="square">
              <a:spAutoFit/>
            </a:bodyPr>
            <a:lstStyle/>
            <a:p>
              <a:pPr lvl="0" fontAlgn="base"/>
              <a:r>
                <a:rPr lang="nl-NL" sz="2400" b="1" dirty="0">
                  <a:solidFill>
                    <a:srgbClr val="00B050"/>
                  </a:solidFill>
                  <a:latin typeface="Arial" panose="020B0604020202020204" pitchFamily="34" charset="0"/>
                  <a:cs typeface="Arial" panose="020B0604020202020204" pitchFamily="34" charset="0"/>
                </a:rPr>
                <a:t>Thắng lợi của cuộc đấu tranh bảo vệ chính quyền cách mạng (1945 – 1946)</a:t>
              </a:r>
              <a:endParaRPr lang="en-US" sz="2400" b="1" dirty="0">
                <a:solidFill>
                  <a:srgbClr val="00B050"/>
                </a:solidFill>
                <a:latin typeface="Arial" panose="020B0604020202020204" pitchFamily="34" charset="0"/>
                <a:cs typeface="Arial" panose="020B0604020202020204" pitchFamily="34" charset="0"/>
              </a:endParaRPr>
            </a:p>
          </p:txBody>
        </p:sp>
        <p:sp>
          <p:nvSpPr>
            <p:cNvPr id="5" name="Rectangle 4"/>
            <p:cNvSpPr/>
            <p:nvPr/>
          </p:nvSpPr>
          <p:spPr>
            <a:xfrm>
              <a:off x="348447" y="1899605"/>
              <a:ext cx="2457858" cy="3046988"/>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nl-NL" sz="2400" dirty="0">
                  <a:latin typeface="Arial" panose="020B0604020202020204" pitchFamily="34" charset="0"/>
                  <a:cs typeface="Arial" panose="020B0604020202020204" pitchFamily="34" charset="0"/>
                </a:rPr>
                <a:t>Đảng ta, đứng đầu là Chủ tịch</a:t>
              </a:r>
              <a:r>
                <a:rPr lang="nl-NL" sz="2400" b="1" i="1" dirty="0">
                  <a:latin typeface="Arial" panose="020B0604020202020204" pitchFamily="34" charset="0"/>
                  <a:cs typeface="Arial" panose="020B0604020202020204" pitchFamily="34" charset="0"/>
                </a:rPr>
                <a:t> </a:t>
              </a:r>
              <a:r>
                <a:rPr lang="nl-NL" sz="2400" dirty="0">
                  <a:latin typeface="Arial" panose="020B0604020202020204" pitchFamily="34" charset="0"/>
                  <a:cs typeface="Arial" panose="020B0604020202020204" pitchFamily="34" charset="0"/>
                </a:rPr>
                <a:t>Hồ Chí Minh, đã kịp thời đề ra những chủ trương và</a:t>
              </a:r>
              <a:r>
                <a:rPr lang="nl-NL" sz="2400" b="1" i="1" dirty="0">
                  <a:latin typeface="Arial" panose="020B0604020202020204" pitchFamily="34" charset="0"/>
                  <a:cs typeface="Arial" panose="020B0604020202020204" pitchFamily="34" charset="0"/>
                </a:rPr>
                <a:t> </a:t>
              </a:r>
              <a:r>
                <a:rPr lang="nl-NL" sz="2400" dirty="0">
                  <a:latin typeface="Arial" panose="020B0604020202020204" pitchFamily="34" charset="0"/>
                  <a:cs typeface="Arial" panose="020B0604020202020204" pitchFamily="34" charset="0"/>
                </a:rPr>
                <a:t>quyết sách đúng đắn, toàn diện</a:t>
              </a:r>
              <a:endParaRPr lang="en-US" sz="2400" dirty="0">
                <a:latin typeface="Arial" panose="020B0604020202020204" pitchFamily="34" charset="0"/>
                <a:cs typeface="Arial" panose="020B0604020202020204" pitchFamily="34" charset="0"/>
              </a:endParaRPr>
            </a:p>
          </p:txBody>
        </p:sp>
        <p:sp>
          <p:nvSpPr>
            <p:cNvPr id="7" name="Rectangle 6"/>
            <p:cNvSpPr/>
            <p:nvPr/>
          </p:nvSpPr>
          <p:spPr>
            <a:xfrm>
              <a:off x="3740158" y="4889979"/>
              <a:ext cx="3453320" cy="1175258"/>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square">
              <a:spAutoFit/>
            </a:bodyPr>
            <a:lstStyle/>
            <a:p>
              <a:pPr>
                <a:lnSpc>
                  <a:spcPct val="150000"/>
                </a:lnSpc>
              </a:pPr>
              <a:r>
                <a:rPr lang="nl-NL" sz="2400" dirty="0">
                  <a:latin typeface="Arial" panose="020B0604020202020204" pitchFamily="34" charset="0"/>
                  <a:cs typeface="Arial" panose="020B0604020202020204" pitchFamily="34" charset="0"/>
                </a:rPr>
                <a:t>Diệt giặc đói, giặc</a:t>
              </a:r>
              <a:r>
                <a:rPr lang="nl-NL" sz="2400" b="1" i="1" dirty="0">
                  <a:latin typeface="Arial" panose="020B0604020202020204" pitchFamily="34" charset="0"/>
                  <a:cs typeface="Arial" panose="020B0604020202020204" pitchFamily="34" charset="0"/>
                </a:rPr>
                <a:t> </a:t>
              </a:r>
              <a:r>
                <a:rPr lang="nl-NL" sz="2400" dirty="0">
                  <a:latin typeface="Arial" panose="020B0604020202020204" pitchFamily="34" charset="0"/>
                  <a:cs typeface="Arial" panose="020B0604020202020204" pitchFamily="34" charset="0"/>
                </a:rPr>
                <a:t>dốt </a:t>
              </a:r>
            </a:p>
            <a:p>
              <a:pPr>
                <a:lnSpc>
                  <a:spcPct val="150000"/>
                </a:lnSpc>
              </a:pPr>
              <a:r>
                <a:rPr lang="nl-NL" sz="2400" dirty="0">
                  <a:latin typeface="Arial" panose="020B0604020202020204" pitchFamily="34" charset="0"/>
                  <a:cs typeface="Arial" panose="020B0604020202020204" pitchFamily="34" charset="0"/>
                </a:rPr>
                <a:t>Chống giặc ngoại xâm</a:t>
              </a:r>
              <a:endParaRPr lang="en-US" sz="2400" dirty="0">
                <a:latin typeface="Arial" panose="020B0604020202020204" pitchFamily="34" charset="0"/>
                <a:cs typeface="Arial" panose="020B0604020202020204" pitchFamily="34" charset="0"/>
              </a:endParaRPr>
            </a:p>
          </p:txBody>
        </p:sp>
        <p:sp>
          <p:nvSpPr>
            <p:cNvPr id="8" name="Rectangle 7"/>
            <p:cNvSpPr/>
            <p:nvPr/>
          </p:nvSpPr>
          <p:spPr>
            <a:xfrm>
              <a:off x="4027126" y="1919061"/>
              <a:ext cx="3106371" cy="2015936"/>
            </a:xfrm>
            <a:prstGeom prst="rect">
              <a:avLst/>
            </a:prstGeom>
          </p:spPr>
          <p:style>
            <a:lnRef idx="1">
              <a:schemeClr val="accent6"/>
            </a:lnRef>
            <a:fillRef idx="3">
              <a:schemeClr val="accent6"/>
            </a:fillRef>
            <a:effectRef idx="2">
              <a:schemeClr val="accent6"/>
            </a:effectRef>
            <a:fontRef idx="minor">
              <a:schemeClr val="lt1"/>
            </a:fontRef>
          </p:style>
          <p:txBody>
            <a:bodyPr wrap="square">
              <a:spAutoFit/>
            </a:bodyPr>
            <a:lstStyle/>
            <a:p>
              <a:r>
                <a:rPr lang="nl-NL" sz="2400" dirty="0">
                  <a:latin typeface="Arial" panose="020B0604020202020204" pitchFamily="34" charset="0"/>
                  <a:cs typeface="Arial" panose="020B0604020202020204" pitchFamily="34" charset="0"/>
                </a:rPr>
                <a:t>Vượt m</a:t>
              </a:r>
              <a:r>
                <a:rPr lang="nl-NL" sz="2400" dirty="0">
                  <a:solidFill>
                    <a:schemeClr val="lt1"/>
                  </a:solidFill>
                  <a:latin typeface="Arial" panose="020B0604020202020204" pitchFamily="34" charset="0"/>
                  <a:cs typeface="Arial" panose="020B0604020202020204" pitchFamily="34" charset="0"/>
                </a:rPr>
                <a:t>uôn vàn khó khăn, nguy hiểm để củng cố, giữ vững chính quyền, đưa cách mạng</a:t>
              </a:r>
              <a:endParaRPr lang="en-US" sz="2400" dirty="0">
                <a:solidFill>
                  <a:schemeClr val="lt1"/>
                </a:solidFill>
                <a:latin typeface="Arial" panose="020B0604020202020204" pitchFamily="34" charset="0"/>
                <a:cs typeface="Arial" panose="020B0604020202020204" pitchFamily="34" charset="0"/>
              </a:endParaRPr>
            </a:p>
          </p:txBody>
        </p:sp>
        <p:sp>
          <p:nvSpPr>
            <p:cNvPr id="9" name="Right Arrow 8"/>
            <p:cNvSpPr/>
            <p:nvPr/>
          </p:nvSpPr>
          <p:spPr>
            <a:xfrm>
              <a:off x="2869534" y="5408579"/>
              <a:ext cx="821987" cy="457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panose="020B0604020202020204" pitchFamily="34" charset="0"/>
                <a:cs typeface="Arial" panose="020B0604020202020204" pitchFamily="34" charset="0"/>
              </a:endParaRPr>
            </a:p>
          </p:txBody>
        </p:sp>
        <p:sp>
          <p:nvSpPr>
            <p:cNvPr id="11" name="Right Arrow 10"/>
            <p:cNvSpPr/>
            <p:nvPr/>
          </p:nvSpPr>
          <p:spPr>
            <a:xfrm>
              <a:off x="2869534" y="2728608"/>
              <a:ext cx="1099224" cy="5739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panose="020B0604020202020204" pitchFamily="34" charset="0"/>
                <a:cs typeface="Arial" panose="020B0604020202020204" pitchFamily="34" charset="0"/>
              </a:endParaRPr>
            </a:p>
          </p:txBody>
        </p:sp>
        <p:pic>
          <p:nvPicPr>
            <p:cNvPr id="2050" name="Picture 2" descr="Cổng thông tin điện tử huyện Kinh Mô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4384" y="4045558"/>
              <a:ext cx="4260715" cy="219663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www.baodienbienphu.com.vn/uploads/0-Nam2017/Thang%2011/2-11/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44385" y="1535233"/>
              <a:ext cx="4260715" cy="2410706"/>
            </a:xfrm>
            <a:prstGeom prst="rect">
              <a:avLst/>
            </a:prstGeom>
            <a:noFill/>
            <a:extLst>
              <a:ext uri="{909E8E84-426E-40DD-AFC4-6F175D3DCCD1}">
                <a14:hiddenFill xmlns:a14="http://schemas.microsoft.com/office/drawing/2010/main">
                  <a:solidFill>
                    <a:srgbClr val="FFFFFF"/>
                  </a:solidFill>
                </a14:hiddenFill>
              </a:ext>
            </a:extLst>
          </p:spPr>
        </p:pic>
      </p:grpSp>
      <p:sp>
        <p:nvSpPr>
          <p:cNvPr id="12" name="Title 11">
            <a:extLst>
              <a:ext uri="{FF2B5EF4-FFF2-40B4-BE49-F238E27FC236}">
                <a16:creationId xmlns:a16="http://schemas.microsoft.com/office/drawing/2014/main" id="{22964F33-CDAA-083A-8B70-B280AA2C96C9}"/>
              </a:ext>
            </a:extLst>
          </p:cNvPr>
          <p:cNvSpPr>
            <a:spLocks noGrp="1"/>
          </p:cNvSpPr>
          <p:nvPr>
            <p:ph type="title"/>
          </p:nvPr>
        </p:nvSpPr>
        <p:spPr/>
        <p:txBody>
          <a:bodyPr/>
          <a:lstStyle/>
          <a:p>
            <a:r>
              <a:rPr lang="vi-VN" dirty="0">
                <a:latin typeface="Arial" panose="020B0604020202020204" pitchFamily="34" charset="0"/>
                <a:cs typeface="Arial" panose="020B0604020202020204" pitchFamily="34" charset="0"/>
              </a:rPr>
              <a:t>2.1.2 Thắng lợi của các cuộc kháng chiến chống xâm lược,</a:t>
            </a:r>
            <a:r>
              <a:rPr lang="en-US" dirty="0">
                <a:latin typeface="Arial" panose="020B0604020202020204" pitchFamily="34" charset="0"/>
                <a:cs typeface="Arial" panose="020B0604020202020204" pitchFamily="34" charset="0"/>
              </a:rPr>
              <a:t/>
            </a:r>
            <a:br>
              <a:rPr lang="en-US" dirty="0">
                <a:latin typeface="Arial" panose="020B0604020202020204" pitchFamily="34" charset="0"/>
                <a:cs typeface="Arial" panose="020B0604020202020204" pitchFamily="34" charset="0"/>
              </a:rPr>
            </a:br>
            <a:r>
              <a:rPr lang="vi-VN" dirty="0">
                <a:latin typeface="Arial" panose="020B0604020202020204" pitchFamily="34" charset="0"/>
                <a:cs typeface="Arial" panose="020B0604020202020204" pitchFamily="34" charset="0"/>
              </a:rPr>
              <a:t>thống nhất đất nước, bảo vệ Tổ quốc, làm tròn nghĩa vụ quốc tế </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04114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up)">
                                      <p:cBhvr>
                                        <p:cTn id="7" dur="125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a:extLst>
              <a:ext uri="{FF2B5EF4-FFF2-40B4-BE49-F238E27FC236}">
                <a16:creationId xmlns:a16="http://schemas.microsoft.com/office/drawing/2014/main" id="{FC8DDF78-EF39-6757-81D6-10530C872668}"/>
              </a:ext>
            </a:extLst>
          </p:cNvPr>
          <p:cNvGrpSpPr/>
          <p:nvPr/>
        </p:nvGrpSpPr>
        <p:grpSpPr>
          <a:xfrm>
            <a:off x="435480" y="1533383"/>
            <a:ext cx="11321039" cy="4461559"/>
            <a:chOff x="139426" y="1533383"/>
            <a:chExt cx="11321039" cy="4461559"/>
          </a:xfrm>
        </p:grpSpPr>
        <p:sp>
          <p:nvSpPr>
            <p:cNvPr id="5" name="Rectangle 4"/>
            <p:cNvSpPr/>
            <p:nvPr/>
          </p:nvSpPr>
          <p:spPr>
            <a:xfrm>
              <a:off x="139426" y="2045532"/>
              <a:ext cx="2477311" cy="3046988"/>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square">
              <a:spAutoFit/>
            </a:bodyPr>
            <a:lstStyle/>
            <a:p>
              <a:pPr algn="ctr"/>
              <a:r>
                <a:rPr lang="nl-NL" sz="2400" dirty="0">
                  <a:latin typeface="Arial" panose="020B0604020202020204" pitchFamily="34" charset="0"/>
                  <a:cs typeface="Arial" panose="020B0604020202020204" pitchFamily="34" charset="0"/>
                </a:rPr>
                <a:t>Đường lối kháng chiến toàn dân, toàn diện, lâu dài, dựa vào sức mình là chính, vừa kháng chiến, vừa kiến quốc.</a:t>
              </a:r>
              <a:endParaRPr lang="en-US" sz="2400" dirty="0">
                <a:latin typeface="Arial" panose="020B0604020202020204" pitchFamily="34" charset="0"/>
                <a:cs typeface="Arial" panose="020B0604020202020204" pitchFamily="34" charset="0"/>
              </a:endParaRPr>
            </a:p>
          </p:txBody>
        </p:sp>
        <p:sp>
          <p:nvSpPr>
            <p:cNvPr id="6" name="Rectangle 5"/>
            <p:cNvSpPr/>
            <p:nvPr/>
          </p:nvSpPr>
          <p:spPr>
            <a:xfrm>
              <a:off x="3173398" y="2045532"/>
              <a:ext cx="2868038" cy="3416320"/>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square">
              <a:spAutoFit/>
            </a:bodyPr>
            <a:lstStyle/>
            <a:p>
              <a:pPr algn="ctr">
                <a:buFont typeface="Arial" pitchFamily="34" charset="0"/>
                <a:buChar char="•"/>
              </a:pPr>
              <a:r>
                <a:rPr lang="nl-NL" sz="2400" dirty="0">
                  <a:latin typeface="Arial" panose="020B0604020202020204" pitchFamily="34" charset="0"/>
                  <a:cs typeface="Arial" panose="020B0604020202020204" pitchFamily="34" charset="0"/>
                </a:rPr>
                <a:t>Chiến thắng Điện Biên phủ 1954</a:t>
              </a:r>
            </a:p>
            <a:p>
              <a:pPr marL="457200" indent="-457200" algn="ctr">
                <a:buFont typeface="Arial" pitchFamily="34" charset="0"/>
                <a:buChar char="•"/>
              </a:pPr>
              <a:endParaRPr lang="nl-NL" sz="2400" dirty="0">
                <a:latin typeface="Arial" panose="020B0604020202020204" pitchFamily="34" charset="0"/>
                <a:cs typeface="Arial" panose="020B0604020202020204" pitchFamily="34" charset="0"/>
              </a:endParaRPr>
            </a:p>
            <a:p>
              <a:pPr algn="ctr">
                <a:buFont typeface="Arial" pitchFamily="34" charset="0"/>
                <a:buChar char="•"/>
              </a:pPr>
              <a:r>
                <a:rPr lang="nl-NL" sz="2400" dirty="0">
                  <a:latin typeface="Arial" panose="020B0604020202020204" pitchFamily="34" charset="0"/>
                  <a:cs typeface="Arial" panose="020B0604020202020204" pitchFamily="34" charset="0"/>
                </a:rPr>
                <a:t>Chiến thắng Biên giới 1950</a:t>
              </a:r>
            </a:p>
            <a:p>
              <a:pPr marL="457200" indent="-457200" algn="ctr">
                <a:buFont typeface="Arial" pitchFamily="34" charset="0"/>
                <a:buChar char="•"/>
              </a:pPr>
              <a:endParaRPr lang="nl-NL" sz="2400" dirty="0">
                <a:latin typeface="Arial" panose="020B0604020202020204" pitchFamily="34" charset="0"/>
                <a:cs typeface="Arial" panose="020B0604020202020204" pitchFamily="34" charset="0"/>
              </a:endParaRPr>
            </a:p>
            <a:p>
              <a:pPr algn="ctr">
                <a:buFont typeface="Arial" pitchFamily="34" charset="0"/>
                <a:buChar char="•"/>
              </a:pPr>
              <a:r>
                <a:rPr lang="nl-NL" sz="2400" dirty="0">
                  <a:latin typeface="Arial" panose="020B0604020202020204" pitchFamily="34" charset="0"/>
                  <a:cs typeface="Arial" panose="020B0604020202020204" pitchFamily="34" charset="0"/>
                </a:rPr>
                <a:t>Chiến thắng Việt Bắc Thu Đông 1947....</a:t>
              </a:r>
              <a:endParaRPr lang="en-US" sz="2400" dirty="0">
                <a:latin typeface="Arial" panose="020B0604020202020204" pitchFamily="34" charset="0"/>
                <a:cs typeface="Arial" panose="020B0604020202020204" pitchFamily="34" charset="0"/>
              </a:endParaRPr>
            </a:p>
          </p:txBody>
        </p:sp>
        <p:sp>
          <p:nvSpPr>
            <p:cNvPr id="7" name="Rectangle 6"/>
            <p:cNvSpPr/>
            <p:nvPr/>
          </p:nvSpPr>
          <p:spPr>
            <a:xfrm>
              <a:off x="6513196" y="2395157"/>
              <a:ext cx="1575880" cy="2677656"/>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algn="ctr"/>
              <a:r>
                <a:rPr lang="pl-PL" sz="2400" dirty="0">
                  <a:latin typeface="Arial" panose="020B0604020202020204" pitchFamily="34" charset="0"/>
                  <a:cs typeface="Arial" panose="020B0604020202020204" pitchFamily="34" charset="0"/>
                </a:rPr>
                <a:t>Thắng lợi của cuộc kháng chiến chống thực dân Pháp</a:t>
              </a:r>
              <a:r>
                <a:rPr lang="pl-PL" sz="2400" i="1" dirty="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sp>
          <p:nvSpPr>
            <p:cNvPr id="8" name="Rectangle 7"/>
            <p:cNvSpPr/>
            <p:nvPr/>
          </p:nvSpPr>
          <p:spPr>
            <a:xfrm>
              <a:off x="8832716" y="1533383"/>
              <a:ext cx="2186976" cy="861774"/>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algn="ctr"/>
              <a:r>
                <a:rPr lang="en-US" sz="2400" b="1" dirty="0" err="1">
                  <a:solidFill>
                    <a:srgbClr val="FFFF00"/>
                  </a:solidFill>
                  <a:latin typeface="Arial" panose="020B0604020202020204" pitchFamily="34" charset="0"/>
                  <a:cs typeface="Arial" panose="020B0604020202020204" pitchFamily="34" charset="0"/>
                </a:rPr>
                <a:t>Miền</a:t>
              </a:r>
              <a:r>
                <a:rPr lang="en-US" sz="2400" b="1" dirty="0">
                  <a:solidFill>
                    <a:srgbClr val="FFFF00"/>
                  </a:solidFill>
                  <a:latin typeface="Arial" panose="020B0604020202020204" pitchFamily="34" charset="0"/>
                  <a:cs typeface="Arial" panose="020B0604020202020204" pitchFamily="34" charset="0"/>
                </a:rPr>
                <a:t> </a:t>
              </a:r>
              <a:r>
                <a:rPr lang="en-US" sz="2400" b="1" dirty="0" err="1">
                  <a:solidFill>
                    <a:srgbClr val="FFFF00"/>
                  </a:solidFill>
                  <a:latin typeface="Arial" panose="020B0604020202020204" pitchFamily="34" charset="0"/>
                  <a:cs typeface="Arial" panose="020B0604020202020204" pitchFamily="34" charset="0"/>
                </a:rPr>
                <a:t>Bắc</a:t>
              </a:r>
              <a:r>
                <a:rPr lang="en-US" sz="2400" b="1" dirty="0">
                  <a:solidFill>
                    <a:srgbClr val="FFFF00"/>
                  </a:solidFill>
                  <a:latin typeface="Arial" panose="020B0604020202020204" pitchFamily="34" charset="0"/>
                  <a:cs typeface="Arial" panose="020B0604020202020204" pitchFamily="34" charset="0"/>
                </a:rPr>
                <a:t> </a:t>
              </a:r>
              <a:r>
                <a:rPr lang="en-US" sz="2400" b="1" dirty="0" err="1">
                  <a:solidFill>
                    <a:srgbClr val="FFFF00"/>
                  </a:solidFill>
                  <a:latin typeface="Arial" panose="020B0604020202020204" pitchFamily="34" charset="0"/>
                  <a:cs typeface="Arial" panose="020B0604020202020204" pitchFamily="34" charset="0"/>
                </a:rPr>
                <a:t>đi</a:t>
              </a:r>
              <a:r>
                <a:rPr lang="en-US" sz="2400" b="1" dirty="0">
                  <a:solidFill>
                    <a:srgbClr val="FFFF00"/>
                  </a:solidFill>
                  <a:latin typeface="Arial" panose="020B0604020202020204" pitchFamily="34" charset="0"/>
                  <a:cs typeface="Arial" panose="020B0604020202020204" pitchFamily="34" charset="0"/>
                </a:rPr>
                <a:t> </a:t>
              </a:r>
              <a:r>
                <a:rPr lang="en-US" sz="2400" b="1" dirty="0" err="1">
                  <a:solidFill>
                    <a:srgbClr val="FFFF00"/>
                  </a:solidFill>
                  <a:latin typeface="Arial" panose="020B0604020202020204" pitchFamily="34" charset="0"/>
                  <a:cs typeface="Arial" panose="020B0604020202020204" pitchFamily="34" charset="0"/>
                </a:rPr>
                <a:t>lên</a:t>
              </a:r>
              <a:r>
                <a:rPr lang="en-US" sz="2400" b="1" dirty="0">
                  <a:solidFill>
                    <a:srgbClr val="FFFF00"/>
                  </a:solidFill>
                  <a:latin typeface="Arial" panose="020B0604020202020204" pitchFamily="34" charset="0"/>
                  <a:cs typeface="Arial" panose="020B0604020202020204" pitchFamily="34" charset="0"/>
                </a:rPr>
                <a:t> CNXH</a:t>
              </a:r>
            </a:p>
          </p:txBody>
        </p:sp>
        <p:sp>
          <p:nvSpPr>
            <p:cNvPr id="9" name="Right Arrow 8"/>
            <p:cNvSpPr/>
            <p:nvPr/>
          </p:nvSpPr>
          <p:spPr>
            <a:xfrm>
              <a:off x="2714017" y="3565562"/>
              <a:ext cx="379379" cy="48638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0" name="Right Arrow 9"/>
            <p:cNvSpPr/>
            <p:nvPr/>
          </p:nvSpPr>
          <p:spPr>
            <a:xfrm>
              <a:off x="6086271" y="3565562"/>
              <a:ext cx="379379" cy="48638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1" name="Curved Up Arrow 10"/>
            <p:cNvSpPr/>
            <p:nvPr/>
          </p:nvSpPr>
          <p:spPr>
            <a:xfrm rot="20599076">
              <a:off x="8219873" y="2673639"/>
              <a:ext cx="1225686" cy="573932"/>
            </a:xfrm>
            <a:prstGeom prst="curved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tx1"/>
                </a:solidFill>
              </a:endParaRPr>
            </a:p>
          </p:txBody>
        </p:sp>
        <p:pic>
          <p:nvPicPr>
            <p:cNvPr id="3074" name="Picture 2" descr="Chiến thắng Điện Biên Phủ 7/5/1954 - mốc son chói lọi trong lịch sử Việt  Nam - Đồng Hành Việt Online -&g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1943" y="3446584"/>
              <a:ext cx="3068522" cy="2548358"/>
            </a:xfrm>
            <a:prstGeom prst="rect">
              <a:avLst/>
            </a:prstGeom>
            <a:noFill/>
            <a:extLst>
              <a:ext uri="{909E8E84-426E-40DD-AFC4-6F175D3DCCD1}">
                <a14:hiddenFill xmlns:a14="http://schemas.microsoft.com/office/drawing/2010/main">
                  <a:solidFill>
                    <a:srgbClr val="FFFFFF"/>
                  </a:solidFill>
                </a14:hiddenFill>
              </a:ext>
            </a:extLst>
          </p:spPr>
        </p:pic>
      </p:grpSp>
      <p:sp>
        <p:nvSpPr>
          <p:cNvPr id="14" name="Title 13">
            <a:extLst>
              <a:ext uri="{FF2B5EF4-FFF2-40B4-BE49-F238E27FC236}">
                <a16:creationId xmlns:a16="http://schemas.microsoft.com/office/drawing/2014/main" id="{6AC5C8E0-21F1-913D-5C17-6D6BD5579907}"/>
              </a:ext>
            </a:extLst>
          </p:cNvPr>
          <p:cNvSpPr>
            <a:spLocks noGrp="1"/>
          </p:cNvSpPr>
          <p:nvPr>
            <p:ph type="title"/>
          </p:nvPr>
        </p:nvSpPr>
        <p:spPr/>
        <p:txBody>
          <a:bodyPr/>
          <a:lstStyle/>
          <a:p>
            <a:r>
              <a:rPr lang="vi-VN" dirty="0"/>
              <a:t>Thắng lợi của cuộc kháng chiến chống thực dân Pháp xâm lược (1946- 1954)</a:t>
            </a:r>
            <a:endParaRPr lang="en-US" dirty="0"/>
          </a:p>
        </p:txBody>
      </p:sp>
    </p:spTree>
    <p:extLst>
      <p:ext uri="{BB962C8B-B14F-4D97-AF65-F5344CB8AC3E}">
        <p14:creationId xmlns:p14="http://schemas.microsoft.com/office/powerpoint/2010/main" val="41102132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125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a:extLst>
              <a:ext uri="{FF2B5EF4-FFF2-40B4-BE49-F238E27FC236}">
                <a16:creationId xmlns:a16="http://schemas.microsoft.com/office/drawing/2014/main" id="{8BA91047-7F11-1F13-DCBA-E5E6FC8C274E}"/>
              </a:ext>
            </a:extLst>
          </p:cNvPr>
          <p:cNvGrpSpPr/>
          <p:nvPr/>
        </p:nvGrpSpPr>
        <p:grpSpPr>
          <a:xfrm>
            <a:off x="132915" y="1184842"/>
            <a:ext cx="11926169" cy="4919671"/>
            <a:chOff x="69582" y="1184842"/>
            <a:chExt cx="11926169" cy="4919671"/>
          </a:xfrm>
        </p:grpSpPr>
        <p:sp>
          <p:nvSpPr>
            <p:cNvPr id="5" name="Rectangle 4"/>
            <p:cNvSpPr/>
            <p:nvPr/>
          </p:nvSpPr>
          <p:spPr>
            <a:xfrm>
              <a:off x="69582" y="1318305"/>
              <a:ext cx="2332231" cy="3785652"/>
            </a:xfrm>
            <a:prstGeom prst="rect">
              <a:avLst/>
            </a:prstGeom>
          </p:spPr>
          <p:style>
            <a:lnRef idx="3">
              <a:schemeClr val="lt1"/>
            </a:lnRef>
            <a:fillRef idx="1">
              <a:schemeClr val="accent2"/>
            </a:fillRef>
            <a:effectRef idx="1">
              <a:schemeClr val="accent2"/>
            </a:effectRef>
            <a:fontRef idx="minor">
              <a:schemeClr val="lt1"/>
            </a:fontRef>
          </p:style>
          <p:txBody>
            <a:bodyPr wrap="square">
              <a:spAutoFit/>
            </a:bodyPr>
            <a:lstStyle/>
            <a:p>
              <a:pPr algn="ctr" fontAlgn="base"/>
              <a:r>
                <a:rPr lang="nl-NL" sz="2400" dirty="0">
                  <a:latin typeface="Arial" panose="020B0604020202020204" pitchFamily="34" charset="0"/>
                  <a:cs typeface="Arial" panose="020B0604020202020204" pitchFamily="34" charset="0"/>
                </a:rPr>
                <a:t>Đảng đã lãnh đạo tiến hành cách mạng xã hội chủ nghĩa ở miền Bắc, thực hiện cuộc cách mạng dân tộc dân chủ nhân dân ở miền Nam.</a:t>
              </a:r>
              <a:endParaRPr lang="en-US" sz="2400" dirty="0">
                <a:latin typeface="Arial" panose="020B0604020202020204" pitchFamily="34" charset="0"/>
                <a:cs typeface="Arial" panose="020B0604020202020204" pitchFamily="34" charset="0"/>
              </a:endParaRPr>
            </a:p>
          </p:txBody>
        </p:sp>
        <p:sp>
          <p:nvSpPr>
            <p:cNvPr id="7" name="TextBox 6"/>
            <p:cNvSpPr txBox="1"/>
            <p:nvPr/>
          </p:nvSpPr>
          <p:spPr>
            <a:xfrm>
              <a:off x="3133617" y="1337895"/>
              <a:ext cx="3571983" cy="861774"/>
            </a:xfrm>
            <a:prstGeom prst="rect">
              <a:avLst/>
            </a:prstGeom>
            <a:solidFill>
              <a:srgbClr val="004E9A"/>
            </a:solidFill>
          </p:spPr>
          <p:style>
            <a:lnRef idx="3">
              <a:schemeClr val="lt1"/>
            </a:lnRef>
            <a:fillRef idx="1">
              <a:schemeClr val="accent1"/>
            </a:fillRef>
            <a:effectRef idx="1">
              <a:schemeClr val="accent1"/>
            </a:effectRef>
            <a:fontRef idx="minor">
              <a:schemeClr val="lt1"/>
            </a:fontRef>
          </p:style>
          <p:txBody>
            <a:bodyPr wrap="square" rtlCol="0">
              <a:spAutoFit/>
            </a:bodyPr>
            <a:lstStyle/>
            <a:p>
              <a:pPr algn="just"/>
              <a:r>
                <a:rPr lang="en-US" sz="2400" dirty="0" err="1">
                  <a:latin typeface="Arial" panose="020B0604020202020204" pitchFamily="34" charset="0"/>
                  <a:cs typeface="Arial" panose="020B0604020202020204" pitchFamily="34" charset="0"/>
                </a:rPr>
                <a:t>Miền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Bắc</a:t>
              </a:r>
              <a:r>
                <a:rPr lang="en-US" sz="2400" dirty="0">
                  <a:latin typeface="Arial" panose="020B0604020202020204" pitchFamily="34" charset="0"/>
                  <a:cs typeface="Arial" panose="020B0604020202020204" pitchFamily="34" charset="0"/>
                </a:rPr>
                <a:t> XHCN </a:t>
              </a:r>
              <a:r>
                <a:rPr lang="en-US" sz="2400" dirty="0" err="1">
                  <a:latin typeface="Arial" panose="020B0604020202020204" pitchFamily="34" charset="0"/>
                  <a:cs typeface="Arial" panose="020B0604020202020204" pitchFamily="34" charset="0"/>
                </a:rPr>
                <a:t>được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bảo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vệ</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vững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chắc</a:t>
              </a:r>
              <a:endParaRPr lang="en-US" sz="2400" dirty="0">
                <a:latin typeface="Arial" panose="020B0604020202020204" pitchFamily="34" charset="0"/>
                <a:cs typeface="Arial" panose="020B0604020202020204" pitchFamily="34" charset="0"/>
              </a:endParaRPr>
            </a:p>
          </p:txBody>
        </p:sp>
        <p:sp>
          <p:nvSpPr>
            <p:cNvPr id="8" name="TextBox 7"/>
            <p:cNvSpPr txBox="1"/>
            <p:nvPr/>
          </p:nvSpPr>
          <p:spPr>
            <a:xfrm>
              <a:off x="3133618" y="3124732"/>
              <a:ext cx="3571983" cy="2677656"/>
            </a:xfrm>
            <a:prstGeom prst="rect">
              <a:avLst/>
            </a:prstGeom>
            <a:solidFill>
              <a:srgbClr val="004E9A"/>
            </a:solidFill>
          </p:spPr>
          <p:style>
            <a:lnRef idx="1">
              <a:schemeClr val="accent6"/>
            </a:lnRef>
            <a:fillRef idx="3">
              <a:schemeClr val="accent6"/>
            </a:fillRef>
            <a:effectRef idx="2">
              <a:schemeClr val="accent6"/>
            </a:effectRef>
            <a:fontRef idx="minor">
              <a:schemeClr val="lt1"/>
            </a:fontRef>
          </p:style>
          <p:txBody>
            <a:bodyPr wrap="square" rtlCol="0">
              <a:spAutoFit/>
            </a:bodyPr>
            <a:lstStyle/>
            <a:p>
              <a:pPr algn="just"/>
              <a:r>
                <a:rPr lang="en-US" sz="2400" dirty="0" err="1">
                  <a:latin typeface="Arial" panose="020B0604020202020204" pitchFamily="34" charset="0"/>
                  <a:cs typeface="Arial" panose="020B0604020202020204" pitchFamily="34" charset="0"/>
                </a:rPr>
                <a:t>Miền</a:t>
              </a:r>
              <a:r>
                <a:rPr lang="en-US" sz="2400" dirty="0">
                  <a:latin typeface="Arial" panose="020B0604020202020204" pitchFamily="34" charset="0"/>
                  <a:cs typeface="Arial" panose="020B0604020202020204" pitchFamily="34" charset="0"/>
                </a:rPr>
                <a:t> Nam </a:t>
              </a:r>
              <a:r>
                <a:rPr lang="en-US" sz="2400" dirty="0" err="1">
                  <a:latin typeface="Arial" panose="020B0604020202020204" pitchFamily="34" charset="0"/>
                  <a:cs typeface="Arial" panose="020B0604020202020204" pitchFamily="34" charset="0"/>
                </a:rPr>
                <a:t>đánh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bại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chiến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lược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chiến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tranh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đơn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phương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chiến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tranh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đặc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biệt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chiến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tranh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cục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bộ</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Việt</a:t>
              </a:r>
              <a:r>
                <a:rPr lang="en-US" sz="2400" dirty="0">
                  <a:latin typeface="Arial" panose="020B0604020202020204" pitchFamily="34" charset="0"/>
                  <a:cs typeface="Arial" panose="020B0604020202020204" pitchFamily="34" charset="0"/>
                </a:rPr>
                <a:t> Nam </a:t>
              </a:r>
              <a:r>
                <a:rPr lang="en-US" sz="2400" dirty="0" err="1">
                  <a:latin typeface="Arial" panose="020B0604020202020204" pitchFamily="34" charset="0"/>
                  <a:cs typeface="Arial" panose="020B0604020202020204" pitchFamily="34" charset="0"/>
                </a:rPr>
                <a:t>hóa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chiến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tranh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Mỹ</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Ngụy</a:t>
              </a:r>
              <a:endParaRPr lang="en-US" sz="2400" dirty="0">
                <a:latin typeface="Arial" panose="020B0604020202020204" pitchFamily="34" charset="0"/>
                <a:cs typeface="Arial" panose="020B0604020202020204" pitchFamily="34" charset="0"/>
              </a:endParaRPr>
            </a:p>
          </p:txBody>
        </p:sp>
        <p:sp>
          <p:nvSpPr>
            <p:cNvPr id="9" name="Right Arrow 8"/>
            <p:cNvSpPr/>
            <p:nvPr/>
          </p:nvSpPr>
          <p:spPr>
            <a:xfrm>
              <a:off x="2571817" y="1328566"/>
              <a:ext cx="379379" cy="48638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panose="020B0604020202020204" pitchFamily="34" charset="0"/>
                <a:cs typeface="Arial" panose="020B0604020202020204" pitchFamily="34" charset="0"/>
              </a:endParaRPr>
            </a:p>
          </p:txBody>
        </p:sp>
        <p:sp>
          <p:nvSpPr>
            <p:cNvPr id="10" name="Right Arrow 9"/>
            <p:cNvSpPr/>
            <p:nvPr/>
          </p:nvSpPr>
          <p:spPr>
            <a:xfrm>
              <a:off x="2571817" y="4192621"/>
              <a:ext cx="379379" cy="48638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panose="020B0604020202020204" pitchFamily="34" charset="0"/>
                <a:cs typeface="Arial" panose="020B0604020202020204" pitchFamily="34" charset="0"/>
              </a:endParaRPr>
            </a:p>
          </p:txBody>
        </p:sp>
        <p:sp>
          <p:nvSpPr>
            <p:cNvPr id="11" name="Curved Up Arrow 10"/>
            <p:cNvSpPr/>
            <p:nvPr/>
          </p:nvSpPr>
          <p:spPr>
            <a:xfrm rot="20989459">
              <a:off x="5644122" y="2296666"/>
              <a:ext cx="2250040" cy="708655"/>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tx1"/>
                </a:solidFill>
                <a:latin typeface="Arial" panose="020B0604020202020204" pitchFamily="34" charset="0"/>
                <a:cs typeface="Arial" panose="020B0604020202020204" pitchFamily="34" charset="0"/>
              </a:endParaRPr>
            </a:p>
          </p:txBody>
        </p:sp>
        <p:sp>
          <p:nvSpPr>
            <p:cNvPr id="12" name="TextBox 11"/>
            <p:cNvSpPr txBox="1"/>
            <p:nvPr/>
          </p:nvSpPr>
          <p:spPr>
            <a:xfrm>
              <a:off x="7939065" y="1184842"/>
              <a:ext cx="3821986" cy="1246495"/>
            </a:xfrm>
            <a:prstGeom prst="rect">
              <a:avLst/>
            </a:prstGeom>
            <a:solidFill>
              <a:srgbClr val="FF9933"/>
            </a:solidFill>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en-US" sz="2400" b="1" dirty="0" err="1">
                  <a:solidFill>
                    <a:srgbClr val="FFFFFF"/>
                  </a:solidFill>
                  <a:latin typeface="Arial" panose="020B0604020202020204" pitchFamily="34" charset="0"/>
                  <a:cs typeface="Arial" panose="020B0604020202020204" pitchFamily="34" charset="0"/>
                </a:rPr>
                <a:t>Thắng</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lợi</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cuộc</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kháng</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chiến</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chống</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Mỹ</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cứu</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nước</a:t>
              </a:r>
              <a:r>
                <a:rPr lang="en-US" sz="2400" b="1" dirty="0">
                  <a:solidFill>
                    <a:srgbClr val="FFFFFF"/>
                  </a:solidFill>
                  <a:latin typeface="Arial" panose="020B0604020202020204" pitchFamily="34" charset="0"/>
                  <a:cs typeface="Arial" panose="020B0604020202020204" pitchFamily="34" charset="0"/>
                </a:rPr>
                <a:t> 30/4/1975</a:t>
              </a:r>
            </a:p>
          </p:txBody>
        </p:sp>
        <p:pic>
          <p:nvPicPr>
            <p:cNvPr id="4098" name="Picture 2" descr="Thành phố Hồ Chí Minh: Nhiều hoạt động chào mừng 45 năm Ngày thống nhất đất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2666" y="2748815"/>
              <a:ext cx="4353085" cy="3355698"/>
            </a:xfrm>
            <a:prstGeom prst="rect">
              <a:avLst/>
            </a:prstGeom>
            <a:noFill/>
            <a:extLst>
              <a:ext uri="{909E8E84-426E-40DD-AFC4-6F175D3DCCD1}">
                <a14:hiddenFill xmlns:a14="http://schemas.microsoft.com/office/drawing/2010/main">
                  <a:solidFill>
                    <a:srgbClr val="FFFFFF"/>
                  </a:solidFill>
                </a14:hiddenFill>
              </a:ext>
            </a:extLst>
          </p:spPr>
        </p:pic>
      </p:grpSp>
      <p:sp>
        <p:nvSpPr>
          <p:cNvPr id="14" name="Title 13">
            <a:extLst>
              <a:ext uri="{FF2B5EF4-FFF2-40B4-BE49-F238E27FC236}">
                <a16:creationId xmlns:a16="http://schemas.microsoft.com/office/drawing/2014/main" id="{3C1A2B5A-B155-2D86-93E3-F71D884CBDCD}"/>
              </a:ext>
            </a:extLst>
          </p:cNvPr>
          <p:cNvSpPr>
            <a:spLocks noGrp="1"/>
          </p:cNvSpPr>
          <p:nvPr>
            <p:ph type="title"/>
          </p:nvPr>
        </p:nvSpPr>
        <p:spPr/>
        <p:txBody>
          <a:bodyPr/>
          <a:lstStyle/>
          <a:p>
            <a:r>
              <a:rPr lang="vi-VN" dirty="0">
                <a:latin typeface="Arial" panose="020B0604020202020204" pitchFamily="34" charset="0"/>
                <a:cs typeface="Arial" panose="020B0604020202020204" pitchFamily="34" charset="0"/>
              </a:rPr>
              <a:t>Thắng lợi của cuộc kháng chiến</a:t>
            </a:r>
            <a:r>
              <a:rPr lang="en-US" dirty="0">
                <a:latin typeface="Arial" panose="020B0604020202020204" pitchFamily="34" charset="0"/>
                <a:cs typeface="Arial" panose="020B0604020202020204" pitchFamily="34" charset="0"/>
              </a:rPr>
              <a:t/>
            </a:r>
            <a:br>
              <a:rPr lang="en-US" dirty="0">
                <a:latin typeface="Arial" panose="020B0604020202020204" pitchFamily="34" charset="0"/>
                <a:cs typeface="Arial" panose="020B0604020202020204" pitchFamily="34" charset="0"/>
              </a:rPr>
            </a:br>
            <a:r>
              <a:rPr lang="vi-VN" dirty="0">
                <a:latin typeface="Arial" panose="020B0604020202020204" pitchFamily="34" charset="0"/>
                <a:cs typeface="Arial" panose="020B0604020202020204" pitchFamily="34" charset="0"/>
              </a:rPr>
              <a:t>chống Mỹ cứu nước (1954 - 1975)</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7558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125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99273209-13D9-E076-CCC9-7C2F0911C812}"/>
              </a:ext>
            </a:extLst>
          </p:cNvPr>
          <p:cNvGrpSpPr/>
          <p:nvPr/>
        </p:nvGrpSpPr>
        <p:grpSpPr>
          <a:xfrm>
            <a:off x="234594" y="339983"/>
            <a:ext cx="11602948" cy="5839740"/>
            <a:chOff x="234594" y="339983"/>
            <a:chExt cx="11602948" cy="5839740"/>
          </a:xfrm>
        </p:grpSpPr>
        <p:sp>
          <p:nvSpPr>
            <p:cNvPr id="4" name="Rectangle 3"/>
            <p:cNvSpPr/>
            <p:nvPr/>
          </p:nvSpPr>
          <p:spPr>
            <a:xfrm>
              <a:off x="234594" y="1201082"/>
              <a:ext cx="6013805" cy="4455835"/>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pPr algn="just">
                <a:lnSpc>
                  <a:spcPct val="150000"/>
                </a:lnSpc>
              </a:pPr>
              <a:r>
                <a:rPr lang="en-US" sz="2400" i="1" dirty="0">
                  <a:latin typeface="Arial" panose="020B0604020202020204" pitchFamily="34" charset="0"/>
                  <a:cs typeface="Arial" panose="020B0604020202020204" pitchFamily="34" charset="0"/>
                </a:rPr>
                <a:t> </a:t>
              </a:r>
              <a:r>
                <a:rPr lang="vi-VN" sz="2400" i="1" dirty="0">
                  <a:latin typeface="Arial" panose="020B0604020202020204" pitchFamily="34" charset="0"/>
                  <a:cs typeface="Arial" panose="020B0604020202020204" pitchFamily="34" charset="0"/>
                </a:rPr>
                <a:t>Thắng lợi của quân và dân ta trong chiến đấu bảo vệ chủ quyền lãnh thổ của Tổ quốc ở biên giới Tây Nam và biên giới phía Bắc Tổ quốc</a:t>
              </a:r>
              <a:r>
                <a:rPr lang="vi-VN" sz="2400" dirty="0">
                  <a:latin typeface="Arial" panose="020B0604020202020204" pitchFamily="34" charset="0"/>
                  <a:cs typeface="Arial" panose="020B0604020202020204" pitchFamily="34" charset="0"/>
                </a:rPr>
                <a:t> là một thắng lợi quan trọng của nhân dân ta trong sự nghiệp xây dựng thành công chủ nghĩa xã hội và bảo vệ vững chắc Tổ quốc Việt Nam xã hội chủ nghĩa</a:t>
              </a:r>
              <a:endParaRPr lang="en-US" sz="2400" dirty="0">
                <a:latin typeface="Arial" panose="020B0604020202020204" pitchFamily="34" charset="0"/>
                <a:cs typeface="Arial" panose="020B0604020202020204" pitchFamily="34" charset="0"/>
              </a:endParaRPr>
            </a:p>
          </p:txBody>
        </p:sp>
        <p:pic>
          <p:nvPicPr>
            <p:cNvPr id="5122" name="Picture 2" descr="Chiến thắng chiến tranh bảo vệ Tổ quốc ở biên giới Tây Nam: Bài học ch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12787" y="339983"/>
              <a:ext cx="5424755" cy="259183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nfographic: Toàn cảnh cuộc chiến tranh biên giới phía Bắc năm 1979 - Giao  Thô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12787" y="3300040"/>
              <a:ext cx="5424755" cy="287968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628173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12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6425D029-059B-33C9-F02B-439EA652C7DF}"/>
              </a:ext>
            </a:extLst>
          </p:cNvPr>
          <p:cNvSpPr>
            <a:spLocks noGrp="1"/>
          </p:cNvSpPr>
          <p:nvPr>
            <p:ph type="title"/>
          </p:nvPr>
        </p:nvSpPr>
        <p:spPr/>
        <p:txBody>
          <a:bodyPr/>
          <a:lstStyle/>
          <a:p>
            <a:r>
              <a:rPr lang="en-US" dirty="0"/>
              <a:t>2.2. </a:t>
            </a:r>
            <a:r>
              <a:rPr lang="en-US" dirty="0" err="1"/>
              <a:t>Thắng</a:t>
            </a:r>
            <a:r>
              <a:rPr lang="en-US" dirty="0"/>
              <a:t> </a:t>
            </a:r>
            <a:r>
              <a:rPr lang="en-US" dirty="0" err="1"/>
              <a:t>lợi</a:t>
            </a:r>
            <a:r>
              <a:rPr lang="en-US" dirty="0"/>
              <a:t> </a:t>
            </a:r>
            <a:r>
              <a:rPr lang="en-US" dirty="0" err="1"/>
              <a:t>của</a:t>
            </a:r>
            <a:r>
              <a:rPr lang="en-US" dirty="0"/>
              <a:t> </a:t>
            </a:r>
            <a:r>
              <a:rPr lang="en-US" dirty="0" err="1"/>
              <a:t>công</a:t>
            </a:r>
            <a:r>
              <a:rPr lang="en-US" dirty="0"/>
              <a:t> </a:t>
            </a:r>
            <a:r>
              <a:rPr lang="en-US" dirty="0" err="1"/>
              <a:t>cuộc</a:t>
            </a:r>
            <a:r>
              <a:rPr lang="en-US" dirty="0"/>
              <a:t> </a:t>
            </a:r>
            <a:r>
              <a:rPr lang="en-US" dirty="0" err="1"/>
              <a:t>đổi</a:t>
            </a:r>
            <a:r>
              <a:rPr lang="en-US" dirty="0"/>
              <a:t> </a:t>
            </a:r>
            <a:r>
              <a:rPr lang="en-US" dirty="0" err="1"/>
              <a:t>mới</a:t>
            </a:r>
            <a:endParaRPr lang="en-US" dirty="0"/>
          </a:p>
        </p:txBody>
      </p:sp>
      <p:grpSp>
        <p:nvGrpSpPr>
          <p:cNvPr id="13" name="Group 12">
            <a:extLst>
              <a:ext uri="{FF2B5EF4-FFF2-40B4-BE49-F238E27FC236}">
                <a16:creationId xmlns:a16="http://schemas.microsoft.com/office/drawing/2014/main" id="{1FCD5AD4-55F0-6813-CBE9-18C351E12441}"/>
              </a:ext>
            </a:extLst>
          </p:cNvPr>
          <p:cNvGrpSpPr/>
          <p:nvPr/>
        </p:nvGrpSpPr>
        <p:grpSpPr>
          <a:xfrm>
            <a:off x="83234" y="969168"/>
            <a:ext cx="12022781" cy="5262979"/>
            <a:chOff x="83234" y="969168"/>
            <a:chExt cx="12022781" cy="5262979"/>
          </a:xfrm>
        </p:grpSpPr>
        <p:sp>
          <p:nvSpPr>
            <p:cNvPr id="3" name="Rectangle 2"/>
            <p:cNvSpPr/>
            <p:nvPr/>
          </p:nvSpPr>
          <p:spPr>
            <a:xfrm>
              <a:off x="83234" y="969168"/>
              <a:ext cx="6461760" cy="526297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342900" marR="0" lvl="0" indent="-342900" algn="just">
                <a:spcBef>
                  <a:spcPts val="0"/>
                </a:spcBef>
                <a:spcAft>
                  <a:spcPts val="0"/>
                </a:spcAft>
                <a:buFont typeface="Symbol" panose="05050102010706020507" pitchFamily="18" charset="2"/>
                <a:buChar char=""/>
              </a:pP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Đất</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nước</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ra</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khỏi</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khủng</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hoảng</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kinh</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tế</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xã</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hội</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và</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tình</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trạng</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kém</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phát</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triển</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trở</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thành</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nước</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đang</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phát</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triển</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có</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thu</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nhập</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trung</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bình</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p>
            <a:p>
              <a:pPr marL="342900" marR="0" lvl="0" indent="-342900" algn="just">
                <a:spcBef>
                  <a:spcPts val="0"/>
                </a:spcBef>
                <a:spcAft>
                  <a:spcPts val="0"/>
                </a:spcAft>
                <a:buFont typeface="Symbol" panose="05050102010706020507" pitchFamily="18" charset="2"/>
                <a:buChar char=""/>
              </a:pP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Kinh</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tế</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tăng</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trưởng</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khá</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nền</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kinh</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tế</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thị</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trường</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định</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hướng</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xã</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hội</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chủ</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nghĩa</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từng</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bước</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hình</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thành</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phát</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triển</a:t>
              </a:r>
              <a:r>
                <a:rPr lang="en-US" sz="2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p>
            <a:p>
              <a:pPr marL="342900" indent="-342900" algn="just">
                <a:buFont typeface="Symbol" panose="05050102010706020507" pitchFamily="18" charset="2"/>
                <a:buChar char=""/>
              </a:pPr>
              <a:r>
                <a:rPr lang="vi-VN" sz="2400" dirty="0">
                  <a:solidFill>
                    <a:srgbClr val="002060"/>
                  </a:solidFill>
                  <a:latin typeface="Arial" panose="020B0604020202020204" pitchFamily="34" charset="0"/>
                  <a:cs typeface="Arial" panose="020B0604020202020204" pitchFamily="34" charset="0"/>
                </a:rPr>
                <a:t>Chính trị-xã hội ổn định; quốc phòng, an ninh được tăng cường. </a:t>
              </a:r>
              <a:endParaRPr lang="en-US" sz="2400" dirty="0">
                <a:solidFill>
                  <a:srgbClr val="002060"/>
                </a:solidFill>
                <a:latin typeface="Arial" panose="020B0604020202020204" pitchFamily="34" charset="0"/>
                <a:cs typeface="Arial" panose="020B0604020202020204" pitchFamily="34" charset="0"/>
              </a:endParaRPr>
            </a:p>
            <a:p>
              <a:pPr marL="342900" marR="0" lvl="0" indent="-342900" algn="just">
                <a:spcBef>
                  <a:spcPts val="0"/>
                </a:spcBef>
                <a:spcAft>
                  <a:spcPts val="0"/>
                </a:spcAft>
                <a:buFont typeface="Symbol" panose="05050102010706020507" pitchFamily="18" charset="2"/>
                <a:buChar char=""/>
              </a:pPr>
              <a:r>
                <a:rPr lang="vi-VN" sz="2400" dirty="0">
                  <a:solidFill>
                    <a:srgbClr val="002060"/>
                  </a:solidFill>
                  <a:latin typeface="Arial" panose="020B0604020202020204" pitchFamily="34" charset="0"/>
                  <a:cs typeface="Arial" panose="020B0604020202020204" pitchFamily="34" charset="0"/>
                </a:rPr>
                <a:t>Quan hệ đối ngoại ngày càng mở rộng và đi vào chiều sâu</a:t>
              </a:r>
              <a:endParaRPr lang="en-US" sz="2400" dirty="0">
                <a:solidFill>
                  <a:srgbClr val="002060"/>
                </a:solidFill>
                <a:latin typeface="Arial" panose="020B0604020202020204" pitchFamily="34" charset="0"/>
                <a:cs typeface="Arial" panose="020B0604020202020204" pitchFamily="34" charset="0"/>
              </a:endParaRPr>
            </a:p>
            <a:p>
              <a:pPr marL="342900" indent="-342900" algn="just">
                <a:buFont typeface="Symbol" panose="05050102010706020507" pitchFamily="18" charset="2"/>
                <a:buChar char=""/>
              </a:pPr>
              <a:r>
                <a:rPr lang="vi-VN" sz="2400" dirty="0">
                  <a:solidFill>
                    <a:srgbClr val="002060"/>
                  </a:solidFill>
                  <a:latin typeface="Arial" panose="020B0604020202020204" pitchFamily="34" charset="0"/>
                  <a:cs typeface="Arial" panose="020B0604020202020204" pitchFamily="34" charset="0"/>
                </a:rPr>
                <a:t>Công tác xây dựng Đảng, xây dựng Nhà nước pháp quyền và cả hệ thống chính trị được đẩy mạnh. </a:t>
              </a:r>
              <a:endParaRPr lang="en-US" sz="2400" dirty="0">
                <a:solidFill>
                  <a:srgbClr val="002060"/>
                </a:solidFill>
                <a:effectLst/>
                <a:latin typeface="Arial" panose="020B0604020202020204" pitchFamily="34" charset="0"/>
                <a:cs typeface="Arial" panose="020B0604020202020204" pitchFamily="34" charset="0"/>
              </a:endParaRPr>
            </a:p>
          </p:txBody>
        </p:sp>
        <p:pic>
          <p:nvPicPr>
            <p:cNvPr id="12" name="Picture 2" descr="Kết quả hình ảnh cho công cuộc đổi mới">
              <a:hlinkClick r:id="rId2"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9059" y="969168"/>
              <a:ext cx="5446956" cy="526297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560012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2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ED42C3-5182-90B7-2963-F6521732BA18}"/>
              </a:ext>
            </a:extLst>
          </p:cNvPr>
          <p:cNvSpPr>
            <a:spLocks noGrp="1"/>
          </p:cNvSpPr>
          <p:nvPr>
            <p:ph type="title" idx="4294967295"/>
          </p:nvPr>
        </p:nvSpPr>
        <p:spPr>
          <a:xfrm>
            <a:off x="4249981" y="2637693"/>
            <a:ext cx="3692037" cy="914400"/>
          </a:xfrm>
          <a:solidFill>
            <a:srgbClr val="FF9900"/>
          </a:solidFill>
        </p:spPr>
        <p:txBody>
          <a:bodyPr/>
          <a:lstStyle/>
          <a:p>
            <a:pPr algn="ctr"/>
            <a:r>
              <a:rPr lang="en-US" b="1" dirty="0">
                <a:solidFill>
                  <a:srgbClr val="FFFFFF"/>
                </a:solidFill>
                <a:latin typeface="Arial" panose="020B0604020202020204" pitchFamily="34" charset="0"/>
                <a:cs typeface="Arial" panose="020B0604020202020204" pitchFamily="34" charset="0"/>
              </a:rPr>
              <a:t>HẾT BÀI</a:t>
            </a:r>
          </a:p>
        </p:txBody>
      </p:sp>
    </p:spTree>
    <p:extLst>
      <p:ext uri="{BB962C8B-B14F-4D97-AF65-F5344CB8AC3E}">
        <p14:creationId xmlns:p14="http://schemas.microsoft.com/office/powerpoint/2010/main" val="40126231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6611&quot;&gt;&lt;object type=&quot;3&quot; unique_id=&quot;16612&quot;&gt;&lt;property id=&quot;20148&quot; value=&quot;5&quot;/&gt;&lt;property id=&quot;20300&quot; value=&quot;Slide 1&quot;/&gt;&lt;property id=&quot;20307&quot; value=&quot;1635&quot;/&gt;&lt;/object&gt;&lt;object type=&quot;3&quot; unique_id=&quot;16613&quot;&gt;&lt;property id=&quot;20148&quot; value=&quot;5&quot;/&gt;&lt;property id=&quot;20300&quot; value=&quot;Slide 2&quot;/&gt;&lt;property id=&quot;20307&quot; value=&quot;1636&quot;/&gt;&lt;/object&gt;&lt;/object&gt;&lt;object type=&quot;8&quot; unique_id=&quot;16617&quot;&gt;&lt;/object&gt;&lt;/object&gt;&lt;/database&gt;"/>
  <p:tag name="MMPROD_NEXTUNIQUEID" val="10010"/>
  <p:tag name="SECTOMILLISECCONVERTED" val="1"/>
</p:tagLst>
</file>

<file path=ppt/theme/theme1.xml><?xml version="1.0" encoding="utf-8"?>
<a:theme xmlns:a="http://schemas.openxmlformats.org/drawingml/2006/main" name="Office Theme">
  <a:themeElements>
    <a:clrScheme name="Custom 17">
      <a:dk1>
        <a:sysClr val="windowText" lastClr="000000"/>
      </a:dk1>
      <a:lt1>
        <a:sysClr val="window" lastClr="FFFFFF"/>
      </a:lt1>
      <a:dk2>
        <a:srgbClr val="44546A"/>
      </a:dk2>
      <a:lt2>
        <a:srgbClr val="C00000"/>
      </a:lt2>
      <a:accent1>
        <a:srgbClr val="9B1320"/>
      </a:accent1>
      <a:accent2>
        <a:srgbClr val="2A6BB0"/>
      </a:accent2>
      <a:accent3>
        <a:srgbClr val="9B1320"/>
      </a:accent3>
      <a:accent4>
        <a:srgbClr val="2A6BB0"/>
      </a:accent4>
      <a:accent5>
        <a:srgbClr val="9B1320"/>
      </a:accent5>
      <a:accent6>
        <a:srgbClr val="2A6BB0"/>
      </a:accent6>
      <a:hlink>
        <a:srgbClr val="C00000"/>
      </a:hlink>
      <a:folHlink>
        <a:srgbClr val="44546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ver and End Slide Master">
  <a:themeElements>
    <a:clrScheme name="ALLPPT-STEAM">
      <a:dk1>
        <a:sysClr val="windowText" lastClr="000000"/>
      </a:dk1>
      <a:lt1>
        <a:sysClr val="window" lastClr="FFFFFF"/>
      </a:lt1>
      <a:dk2>
        <a:srgbClr val="44546A"/>
      </a:dk2>
      <a:lt2>
        <a:srgbClr val="E7E6E6"/>
      </a:lt2>
      <a:accent1>
        <a:srgbClr val="E61358"/>
      </a:accent1>
      <a:accent2>
        <a:srgbClr val="ED7D1F"/>
      </a:accent2>
      <a:accent3>
        <a:srgbClr val="A0C82F"/>
      </a:accent3>
      <a:accent4>
        <a:srgbClr val="32B5D3"/>
      </a:accent4>
      <a:accent5>
        <a:srgbClr val="B44B97"/>
      </a:accent5>
      <a:accent6>
        <a:srgbClr val="435E71"/>
      </a:accent6>
      <a:hlink>
        <a:srgbClr val="0563C1"/>
      </a:hlink>
      <a:folHlink>
        <a:srgbClr val="954F72"/>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5965</TotalTime>
  <Words>2319</Words>
  <Application>Microsoft Office PowerPoint</Application>
  <PresentationFormat>Widescreen</PresentationFormat>
  <Paragraphs>157</Paragraphs>
  <Slides>29</Slides>
  <Notes>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29</vt:i4>
      </vt:variant>
    </vt:vector>
  </HeadingPairs>
  <TitlesOfParts>
    <vt:vector size="39" baseType="lpstr">
      <vt:lpstr>Arial</vt:lpstr>
      <vt:lpstr>Arial </vt:lpstr>
      <vt:lpstr>Arial Unicode MS</vt:lpstr>
      <vt:lpstr>Batang</vt:lpstr>
      <vt:lpstr>Calibri</vt:lpstr>
      <vt:lpstr>Symbol</vt:lpstr>
      <vt:lpstr>Times New Roman</vt:lpstr>
      <vt:lpstr>Wingdings</vt:lpstr>
      <vt:lpstr>Office Theme</vt:lpstr>
      <vt:lpstr>Cover and End Slide Master</vt:lpstr>
      <vt:lpstr>NHỮNG THÀNH TỰU CỦA CÁCH MẠNG VIỆT NAM DƯỚI SỰ LÃNH ĐẠO CỦA ĐẢNG</vt:lpstr>
      <vt:lpstr>NỘI DUNG</vt:lpstr>
      <vt:lpstr>KIỂM TRA BÀI CŨ</vt:lpstr>
      <vt:lpstr>KIỂM TRA BÀI CŨ</vt:lpstr>
      <vt:lpstr>KIỂM TRA BÀI CŨ</vt:lpstr>
      <vt:lpstr>MỤC TIÊU CỦA BÀI HỌC </vt:lpstr>
      <vt:lpstr>1. Sự ra đời và lãnh đạo của Đảng Cộng sản Việt Nam đối với cách mạng Việt Nam</vt:lpstr>
      <vt:lpstr>Tình hình thế giới</vt:lpstr>
      <vt:lpstr>Tình hình Việt Nam</vt:lpstr>
      <vt:lpstr>- Tình hình giai cấp và mâu thuẫn cơ bản trong xã hội:  </vt:lpstr>
      <vt:lpstr>Các phong trào yêu nước Việt Nam </vt:lpstr>
      <vt:lpstr>1.1.2. Nguyễn Ái Quốc đến với chủ nghĩa Mác-Lênin, chuẩn bị thành lập Đảng</vt:lpstr>
      <vt:lpstr>1.1.2. Nguyễn Ái Quốc đến với chủ nghĩa Mác-Lênin, chuẩn bị thành lập Đảng</vt:lpstr>
      <vt:lpstr>1.1.3. Hội nghị thành lập Đảng Cộng sản Việt Nam và Cương lĩnh chính trị đầu tiên của Đảng</vt:lpstr>
      <vt:lpstr>Nội dung C­ương lĩnh chính trị đầu tiên của Đảng</vt:lpstr>
      <vt:lpstr>Ý nghĩa sự ra đời Đảng cộng sản Việt Nam ?</vt:lpstr>
      <vt:lpstr>1.2. Vai trò lãnh đạo của Đảng trong các giai đoạn cách mạng</vt:lpstr>
      <vt:lpstr>1.2. Vai trò lãnh đạo của Đảng trong các giai đoạn cách mạng</vt:lpstr>
      <vt:lpstr>1.2.2. Vai trò lãnh đạo của Đảng trong cuộc chống Pháp xâm lược (1945-1954)</vt:lpstr>
      <vt:lpstr>1.2.3. Vai trò lãnh đạo Đảng trong cuộc chống Mỹ, thống nhất đất nước (1954- 1975)</vt:lpstr>
      <vt:lpstr>1.2.4. Vai trò lãnh đạo của Đảng trong xây dựng chủ nghĩa xã hội và bảo vệ Tổ quốc (1975- 1986)</vt:lpstr>
      <vt:lpstr>1.2.5. Vai trò lãnh đạo của Đảng trong công cuộc đổi mới (1986- nay)</vt:lpstr>
      <vt:lpstr>   2. Những thành tựu của cách mạng Việt Nam dưới sự lãnh đạo của đảng</vt:lpstr>
      <vt:lpstr>2.1.2 Thắng lợi của các cuộc kháng chiến chống xâm lược, thống nhất đất nước, bảo vệ Tổ quốc, làm tròn nghĩa vụ quốc tế </vt:lpstr>
      <vt:lpstr>Thắng lợi của cuộc kháng chiến chống thực dân Pháp xâm lược (1946- 1954)</vt:lpstr>
      <vt:lpstr>Thắng lợi của cuộc kháng chiến chống Mỹ cứu nước (1954 - 1975)</vt:lpstr>
      <vt:lpstr>PowerPoint Presentation</vt:lpstr>
      <vt:lpstr>2.2. Thắng lợi của công cuộc đổi mới</vt:lpstr>
      <vt:lpstr>HẾT BÀI</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61</cp:revision>
  <dcterms:created xsi:type="dcterms:W3CDTF">2022-10-06T03:12:05Z</dcterms:created>
  <dcterms:modified xsi:type="dcterms:W3CDTF">2024-10-02T02:48:17Z</dcterms:modified>
</cp:coreProperties>
</file>