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1"/>
  </p:notesMasterIdLst>
  <p:sldIdLst>
    <p:sldId id="406" r:id="rId2"/>
    <p:sldId id="1646" r:id="rId3"/>
    <p:sldId id="268" r:id="rId4"/>
    <p:sldId id="270" r:id="rId5"/>
    <p:sldId id="335" r:id="rId6"/>
    <p:sldId id="336" r:id="rId7"/>
    <p:sldId id="337" r:id="rId8"/>
    <p:sldId id="338" r:id="rId9"/>
    <p:sldId id="339" r:id="rId10"/>
    <p:sldId id="340" r:id="rId11"/>
    <p:sldId id="362" r:id="rId12"/>
    <p:sldId id="332" r:id="rId13"/>
    <p:sldId id="366" r:id="rId14"/>
    <p:sldId id="1647" r:id="rId15"/>
    <p:sldId id="277" r:id="rId16"/>
    <p:sldId id="405" r:id="rId17"/>
    <p:sldId id="281" r:id="rId18"/>
    <p:sldId id="282" r:id="rId19"/>
    <p:sldId id="283" r:id="rId20"/>
    <p:sldId id="278" r:id="rId21"/>
    <p:sldId id="287" r:id="rId22"/>
    <p:sldId id="285" r:id="rId23"/>
    <p:sldId id="288" r:id="rId24"/>
    <p:sldId id="348" r:id="rId25"/>
    <p:sldId id="289" r:id="rId26"/>
    <p:sldId id="349" r:id="rId27"/>
    <p:sldId id="284" r:id="rId28"/>
    <p:sldId id="350" r:id="rId29"/>
    <p:sldId id="292" r:id="rId30"/>
    <p:sldId id="351" r:id="rId31"/>
    <p:sldId id="293" r:id="rId32"/>
    <p:sldId id="352" r:id="rId33"/>
    <p:sldId id="354" r:id="rId34"/>
    <p:sldId id="367" r:id="rId35"/>
    <p:sldId id="385" r:id="rId36"/>
    <p:sldId id="368" r:id="rId37"/>
    <p:sldId id="369" r:id="rId38"/>
    <p:sldId id="388" r:id="rId39"/>
    <p:sldId id="389" r:id="rId40"/>
    <p:sldId id="390" r:id="rId41"/>
    <p:sldId id="391" r:id="rId42"/>
    <p:sldId id="393" r:id="rId43"/>
    <p:sldId id="394" r:id="rId44"/>
    <p:sldId id="395" r:id="rId45"/>
    <p:sldId id="401" r:id="rId46"/>
    <p:sldId id="400" r:id="rId47"/>
    <p:sldId id="403" r:id="rId48"/>
    <p:sldId id="404" r:id="rId49"/>
    <p:sldId id="265" r:id="rId50"/>
  </p:sldIdLst>
  <p:sldSz cx="12192000" cy="6858000"/>
  <p:notesSz cx="6858000" cy="9144000"/>
  <p:custDataLst>
    <p:tags r:id="rId52"/>
  </p:custData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35135CEC-7C66-424A-9AE0-7DB7D98B921A}">
          <p14:sldIdLst>
            <p14:sldId id="406"/>
            <p14:sldId id="1646"/>
            <p14:sldId id="268"/>
            <p14:sldId id="270"/>
            <p14:sldId id="335"/>
            <p14:sldId id="336"/>
            <p14:sldId id="337"/>
            <p14:sldId id="338"/>
            <p14:sldId id="339"/>
            <p14:sldId id="340"/>
            <p14:sldId id="362"/>
            <p14:sldId id="332"/>
            <p14:sldId id="366"/>
            <p14:sldId id="1647"/>
            <p14:sldId id="277"/>
            <p14:sldId id="405"/>
            <p14:sldId id="281"/>
            <p14:sldId id="282"/>
            <p14:sldId id="283"/>
            <p14:sldId id="278"/>
            <p14:sldId id="287"/>
            <p14:sldId id="285"/>
            <p14:sldId id="288"/>
            <p14:sldId id="348"/>
            <p14:sldId id="289"/>
            <p14:sldId id="349"/>
            <p14:sldId id="284"/>
            <p14:sldId id="350"/>
            <p14:sldId id="292"/>
            <p14:sldId id="351"/>
            <p14:sldId id="293"/>
            <p14:sldId id="352"/>
            <p14:sldId id="354"/>
            <p14:sldId id="367"/>
            <p14:sldId id="385"/>
            <p14:sldId id="368"/>
            <p14:sldId id="369"/>
            <p14:sldId id="388"/>
            <p14:sldId id="389"/>
            <p14:sldId id="390"/>
            <p14:sldId id="391"/>
            <p14:sldId id="393"/>
            <p14:sldId id="394"/>
            <p14:sldId id="395"/>
            <p14:sldId id="401"/>
            <p14:sldId id="400"/>
            <p14:sldId id="403"/>
            <p14:sldId id="404"/>
            <p14:sldId id="265"/>
          </p14:sldIdLst>
        </p14:section>
        <p14:section name="Untitled Section" id="{47A027D6-3322-4144-8283-3763AE05920D}">
          <p14:sldIdLst/>
        </p14:section>
      </p14:sectionLst>
    </p:ex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9EDE"/>
    <a:srgbClr val="DF311D"/>
    <a:srgbClr val="EC6224"/>
    <a:srgbClr val="D01517"/>
    <a:srgbClr val="F4962C"/>
    <a:srgbClr val="2A6BB0"/>
    <a:srgbClr val="FFBFBF"/>
    <a:srgbClr val="BFBFBF"/>
    <a:srgbClr val="9B1320"/>
    <a:srgbClr val="AC375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69" d="100"/>
          <a:sy n="69" d="100"/>
        </p:scale>
        <p:origin x="91" y="394"/>
      </p:cViewPr>
      <p:guideLst/>
    </p:cSldViewPr>
  </p:slideViewPr>
  <p:notesTextViewPr>
    <p:cViewPr>
      <p:scale>
        <a:sx n="1" d="1"/>
        <a:sy n="1" d="1"/>
      </p:scale>
      <p:origin x="0" y="0"/>
    </p:cViewPr>
  </p:notesTextViewPr>
  <p:notesViewPr>
    <p:cSldViewPr snapToGrid="0">
      <p:cViewPr varScale="1">
        <p:scale>
          <a:sx n="63" d="100"/>
          <a:sy n="63" d="100"/>
        </p:scale>
        <p:origin x="3134" y="62"/>
      </p:cViewPr>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tags" Target="tags/tag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notesMaster" Target="notesMasters/notesMaster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AU"/>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06D5115-DA4E-47DA-89DA-3BF80E73175F}" type="datetimeFigureOut">
              <a:rPr lang="en-AU" smtClean="0"/>
              <a:t>2/10/2024</a:t>
            </a:fld>
            <a:endParaRPr lang="en-AU"/>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AU"/>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AU"/>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126578F-BF92-469B-AB04-39B4299007B3}" type="slidenum">
              <a:rPr lang="en-AU" smtClean="0"/>
              <a:t>‹#›</a:t>
            </a:fld>
            <a:endParaRPr lang="en-AU"/>
          </a:p>
        </p:txBody>
      </p:sp>
    </p:spTree>
    <p:extLst>
      <p:ext uri="{BB962C8B-B14F-4D97-AF65-F5344CB8AC3E}">
        <p14:creationId xmlns:p14="http://schemas.microsoft.com/office/powerpoint/2010/main" val="257372671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6F435D-8EC8-4641-A048-CD680137E243}"/>
              </a:ext>
            </a:extLst>
          </p:cNvPr>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n-US" dirty="0"/>
              <a:t>Click to edit Master title style</a:t>
            </a:r>
          </a:p>
        </p:txBody>
      </p:sp>
      <p:sp>
        <p:nvSpPr>
          <p:cNvPr id="3" name="Subtitle 2">
            <a:extLst>
              <a:ext uri="{FF2B5EF4-FFF2-40B4-BE49-F238E27FC236}">
                <a16:creationId xmlns:a16="http://schemas.microsoft.com/office/drawing/2014/main" id="{34D94C0A-0D76-44D6-9BEC-A74D7ABD9D74}"/>
              </a:ext>
            </a:extLst>
          </p:cNvPr>
          <p:cNvSpPr>
            <a:spLocks noGrp="1"/>
          </p:cNvSpPr>
          <p:nvPr>
            <p:ph type="subTitle" idx="1"/>
          </p:nvPr>
        </p:nvSpPr>
        <p:spPr>
          <a:xfrm>
            <a:off x="1524000" y="3602038"/>
            <a:ext cx="9144000" cy="1655762"/>
          </a:xfrm>
          <a:prstGeom prst="rect">
            <a:avLst/>
          </a:prstGeom>
        </p:spPr>
        <p:txBody>
          <a:bodyPr/>
          <a:lstStyle>
            <a:lvl1pPr marL="0" indent="0" algn="ctr">
              <a:buNone/>
              <a:defRPr sz="2400">
                <a:latin typeface="Arial "/>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Tree>
    <p:extLst>
      <p:ext uri="{BB962C8B-B14F-4D97-AF65-F5344CB8AC3E}">
        <p14:creationId xmlns:p14="http://schemas.microsoft.com/office/powerpoint/2010/main" val="49131268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D6694A-8D46-4197-90B3-B95AE5AEBE76}"/>
              </a:ext>
            </a:extLst>
          </p:cNvPr>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Content Placeholder 2">
            <a:extLst>
              <a:ext uri="{FF2B5EF4-FFF2-40B4-BE49-F238E27FC236}">
                <a16:creationId xmlns:a16="http://schemas.microsoft.com/office/drawing/2014/main" id="{90A0C0E0-767E-4766-BCA1-50A18560296C}"/>
              </a:ext>
            </a:extLst>
          </p:cNvPr>
          <p:cNvSpPr>
            <a:spLocks noGrp="1"/>
          </p:cNvSpPr>
          <p:nvPr>
            <p:ph idx="1"/>
          </p:nvPr>
        </p:nvSpPr>
        <p:spPr>
          <a:xfrm>
            <a:off x="838200" y="1825625"/>
            <a:ext cx="10515600" cy="4351338"/>
          </a:xfrm>
          <a:prstGeom prst="rect">
            <a:avLst/>
          </a:prstGeom>
        </p:spPr>
        <p:txBody>
          <a:bodyPr/>
          <a:lstStyle>
            <a:lvl1pPr>
              <a:defRPr>
                <a:latin typeface="Arial "/>
              </a:defRPr>
            </a:lvl1pPr>
            <a:lvl2pPr>
              <a:defRPr>
                <a:latin typeface="Arial "/>
              </a:defRPr>
            </a:lvl2pPr>
            <a:lvl3pPr>
              <a:defRPr>
                <a:latin typeface="Arial "/>
              </a:defRPr>
            </a:lvl3pPr>
            <a:lvl4pPr>
              <a:defRPr>
                <a:latin typeface="Arial "/>
              </a:defRPr>
            </a:lvl4pPr>
            <a:lvl5pPr>
              <a:defRPr>
                <a:latin typeface="Arial "/>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5380814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C60A1E-1639-4DFE-91A4-7024B59AD535}"/>
              </a:ext>
            </a:extLst>
          </p:cNvPr>
          <p:cNvSpPr>
            <a:spLocks noGrp="1"/>
          </p:cNvSpPr>
          <p:nvPr>
            <p:ph type="title"/>
          </p:nvPr>
        </p:nvSpPr>
        <p:spPr>
          <a:xfrm>
            <a:off x="831850" y="1709738"/>
            <a:ext cx="10515600" cy="2852737"/>
          </a:xfrm>
          <a:prstGeom prst="rect">
            <a:avLst/>
          </a:prstGeom>
        </p:spPr>
        <p:txBody>
          <a:bodyPr anchor="b"/>
          <a:lstStyle>
            <a:lvl1pPr>
              <a:defRPr sz="6000"/>
            </a:lvl1pPr>
          </a:lstStyle>
          <a:p>
            <a:r>
              <a:rPr lang="en-US" dirty="0"/>
              <a:t>Click to edit Master title style</a:t>
            </a:r>
          </a:p>
        </p:txBody>
      </p:sp>
      <p:sp>
        <p:nvSpPr>
          <p:cNvPr id="3" name="Text Placeholder 2">
            <a:extLst>
              <a:ext uri="{FF2B5EF4-FFF2-40B4-BE49-F238E27FC236}">
                <a16:creationId xmlns:a16="http://schemas.microsoft.com/office/drawing/2014/main" id="{79B6D634-A832-49FE-A155-41241E93ED87}"/>
              </a:ext>
            </a:extLst>
          </p:cNvPr>
          <p:cNvSpPr>
            <a:spLocks noGrp="1"/>
          </p:cNvSpPr>
          <p:nvPr>
            <p:ph type="body" idx="1"/>
          </p:nvPr>
        </p:nvSpPr>
        <p:spPr>
          <a:xfrm>
            <a:off x="831850" y="4589463"/>
            <a:ext cx="10515600" cy="1500187"/>
          </a:xfrm>
          <a:prstGeom prst="rect">
            <a:avLst/>
          </a:prstGeom>
        </p:spPr>
        <p:txBody>
          <a:bodyPr/>
          <a:lstStyle>
            <a:lvl1pPr marL="0" indent="0">
              <a:buNone/>
              <a:defRPr sz="2400">
                <a:solidFill>
                  <a:schemeClr val="tx1">
                    <a:tint val="75000"/>
                  </a:schemeClr>
                </a:solidFill>
                <a:latin typeface="Arial "/>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Tree>
    <p:extLst>
      <p:ext uri="{BB962C8B-B14F-4D97-AF65-F5344CB8AC3E}">
        <p14:creationId xmlns:p14="http://schemas.microsoft.com/office/powerpoint/2010/main" val="70441669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C34E6E-1177-4DE8-8985-4993FF974475}"/>
              </a:ext>
            </a:extLst>
          </p:cNvPr>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Content Placeholder 2">
            <a:extLst>
              <a:ext uri="{FF2B5EF4-FFF2-40B4-BE49-F238E27FC236}">
                <a16:creationId xmlns:a16="http://schemas.microsoft.com/office/drawing/2014/main" id="{DB55C23B-94D8-4823-9CAB-A1A2E3BAD619}"/>
              </a:ext>
            </a:extLst>
          </p:cNvPr>
          <p:cNvSpPr>
            <a:spLocks noGrp="1"/>
          </p:cNvSpPr>
          <p:nvPr>
            <p:ph sz="half" idx="1"/>
          </p:nvPr>
        </p:nvSpPr>
        <p:spPr>
          <a:xfrm>
            <a:off x="838200" y="1825625"/>
            <a:ext cx="5181600" cy="4351338"/>
          </a:xfrm>
          <a:prstGeom prst="rect">
            <a:avLst/>
          </a:prstGeom>
        </p:spPr>
        <p:txBody>
          <a:bodyPr/>
          <a:lstStyle>
            <a:lvl1pPr>
              <a:defRPr>
                <a:latin typeface="Arial "/>
              </a:defRPr>
            </a:lvl1pPr>
            <a:lvl2pPr>
              <a:defRPr>
                <a:latin typeface="Arial "/>
              </a:defRPr>
            </a:lvl2pPr>
            <a:lvl3pPr>
              <a:defRPr>
                <a:latin typeface="Arial "/>
              </a:defRPr>
            </a:lvl3pPr>
            <a:lvl4pPr>
              <a:defRPr>
                <a:latin typeface="Arial "/>
              </a:defRPr>
            </a:lvl4pPr>
            <a:lvl5pPr>
              <a:defRPr>
                <a:latin typeface="Arial "/>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a:extLst>
              <a:ext uri="{FF2B5EF4-FFF2-40B4-BE49-F238E27FC236}">
                <a16:creationId xmlns:a16="http://schemas.microsoft.com/office/drawing/2014/main" id="{234C09F4-D477-43D0-A2FD-B2D587795852}"/>
              </a:ext>
            </a:extLst>
          </p:cNvPr>
          <p:cNvSpPr>
            <a:spLocks noGrp="1"/>
          </p:cNvSpPr>
          <p:nvPr>
            <p:ph sz="half" idx="2"/>
          </p:nvPr>
        </p:nvSpPr>
        <p:spPr>
          <a:xfrm>
            <a:off x="6172200" y="1825625"/>
            <a:ext cx="5181600" cy="4351338"/>
          </a:xfrm>
          <a:prstGeom prst="rect">
            <a:avLst/>
          </a:prstGeom>
        </p:spPr>
        <p:txBody>
          <a:bodyPr/>
          <a:lstStyle>
            <a:lvl1pPr>
              <a:defRPr>
                <a:latin typeface="Arial "/>
              </a:defRPr>
            </a:lvl1pPr>
            <a:lvl2pPr>
              <a:defRPr>
                <a:latin typeface="Arial "/>
              </a:defRPr>
            </a:lvl2pPr>
            <a:lvl3pPr>
              <a:defRPr>
                <a:latin typeface="Arial "/>
              </a:defRPr>
            </a:lvl3pPr>
            <a:lvl4pPr>
              <a:defRPr>
                <a:latin typeface="Arial "/>
              </a:defRPr>
            </a:lvl4pPr>
            <a:lvl5pPr>
              <a:defRPr>
                <a:latin typeface="Arial "/>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86938632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14DEAD-70C7-40CA-A98F-0C57DF28BDDF}"/>
              </a:ext>
            </a:extLst>
          </p:cNvPr>
          <p:cNvSpPr>
            <a:spLocks noGrp="1"/>
          </p:cNvSpPr>
          <p:nvPr>
            <p:ph type="title"/>
          </p:nvPr>
        </p:nvSpPr>
        <p:spPr>
          <a:xfrm>
            <a:off x="839788" y="365125"/>
            <a:ext cx="10515600" cy="1325563"/>
          </a:xfrm>
          <a:prstGeom prst="rect">
            <a:avLst/>
          </a:prstGeom>
        </p:spPr>
        <p:txBody>
          <a:bodyPr/>
          <a:lstStyle/>
          <a:p>
            <a:r>
              <a:rPr lang="en-US"/>
              <a:t>Click to edit Master title style</a:t>
            </a:r>
          </a:p>
        </p:txBody>
      </p:sp>
      <p:sp>
        <p:nvSpPr>
          <p:cNvPr id="3" name="Text Placeholder 2">
            <a:extLst>
              <a:ext uri="{FF2B5EF4-FFF2-40B4-BE49-F238E27FC236}">
                <a16:creationId xmlns:a16="http://schemas.microsoft.com/office/drawing/2014/main" id="{1CC3B521-D272-4605-AA27-6E258E4C1245}"/>
              </a:ext>
            </a:extLst>
          </p:cNvPr>
          <p:cNvSpPr>
            <a:spLocks noGrp="1"/>
          </p:cNvSpPr>
          <p:nvPr>
            <p:ph type="body" idx="1"/>
          </p:nvPr>
        </p:nvSpPr>
        <p:spPr>
          <a:xfrm>
            <a:off x="839788" y="1681163"/>
            <a:ext cx="5157787"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6D231607-19AF-4C91-845A-55D2A8E6A657}"/>
              </a:ext>
            </a:extLst>
          </p:cNvPr>
          <p:cNvSpPr>
            <a:spLocks noGrp="1"/>
          </p:cNvSpPr>
          <p:nvPr>
            <p:ph sz="half" idx="2"/>
          </p:nvPr>
        </p:nvSpPr>
        <p:spPr>
          <a:xfrm>
            <a:off x="839788" y="2505075"/>
            <a:ext cx="5157787" cy="3684588"/>
          </a:xfrm>
          <a:prstGeom prst="rect">
            <a:avLst/>
          </a:prstGeom>
        </p:spPr>
        <p:txBody>
          <a:bodyPr/>
          <a:lstStyle>
            <a:lvl1pPr>
              <a:defRPr>
                <a:latin typeface="Arial "/>
              </a:defRPr>
            </a:lvl1pPr>
            <a:lvl2pPr>
              <a:defRPr>
                <a:latin typeface="Arial "/>
              </a:defRPr>
            </a:lvl2pPr>
            <a:lvl3pPr>
              <a:defRPr>
                <a:latin typeface="Arial "/>
              </a:defRPr>
            </a:lvl3pPr>
            <a:lvl4pPr>
              <a:defRPr>
                <a:latin typeface="Arial "/>
              </a:defRPr>
            </a:lvl4pPr>
            <a:lvl5pPr>
              <a:defRPr>
                <a:latin typeface="Arial "/>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a:extLst>
              <a:ext uri="{FF2B5EF4-FFF2-40B4-BE49-F238E27FC236}">
                <a16:creationId xmlns:a16="http://schemas.microsoft.com/office/drawing/2014/main" id="{99A50C37-17F5-4047-9DFC-C6DD1F3944DB}"/>
              </a:ext>
            </a:extLst>
          </p:cNvPr>
          <p:cNvSpPr>
            <a:spLocks noGrp="1"/>
          </p:cNvSpPr>
          <p:nvPr>
            <p:ph type="body" sz="quarter" idx="3"/>
          </p:nvPr>
        </p:nvSpPr>
        <p:spPr>
          <a:xfrm>
            <a:off x="6172200" y="1681163"/>
            <a:ext cx="5183188"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15ECEDAB-E826-4F8C-8493-F53B10DB76D9}"/>
              </a:ext>
            </a:extLst>
          </p:cNvPr>
          <p:cNvSpPr>
            <a:spLocks noGrp="1"/>
          </p:cNvSpPr>
          <p:nvPr>
            <p:ph sz="quarter" idx="4"/>
          </p:nvPr>
        </p:nvSpPr>
        <p:spPr>
          <a:xfrm>
            <a:off x="6172200" y="2505075"/>
            <a:ext cx="5183188" cy="3684588"/>
          </a:xfrm>
          <a:prstGeom prst="rect">
            <a:avLst/>
          </a:prstGeom>
        </p:spPr>
        <p:txBody>
          <a:bodyPr/>
          <a:lstStyle>
            <a:lvl1pPr>
              <a:defRPr>
                <a:latin typeface="Arial "/>
              </a:defRPr>
            </a:lvl1pPr>
            <a:lvl2pPr>
              <a:defRPr>
                <a:latin typeface="Arial "/>
              </a:defRPr>
            </a:lvl2pPr>
            <a:lvl3pPr>
              <a:defRPr>
                <a:latin typeface="Arial "/>
              </a:defRPr>
            </a:lvl3pPr>
            <a:lvl4pPr>
              <a:defRPr>
                <a:latin typeface="Arial "/>
              </a:defRPr>
            </a:lvl4pPr>
            <a:lvl5pPr>
              <a:defRPr>
                <a:latin typeface="Arial "/>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11559736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458946-27B0-42EC-B29A-F109A3B972E5}"/>
              </a:ext>
            </a:extLst>
          </p:cNvPr>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Tree>
    <p:extLst>
      <p:ext uri="{BB962C8B-B14F-4D97-AF65-F5344CB8AC3E}">
        <p14:creationId xmlns:p14="http://schemas.microsoft.com/office/powerpoint/2010/main" val="18098028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285068433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153EC4-A507-45D6-88AC-7919E0BF2293}"/>
              </a:ext>
            </a:extLst>
          </p:cNvPr>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27C09557-9665-4348-9A23-251377049367}"/>
              </a:ext>
            </a:extLst>
          </p:cNvPr>
          <p:cNvSpPr>
            <a:spLocks noGrp="1"/>
          </p:cNvSpPr>
          <p:nvPr>
            <p:ph idx="1"/>
          </p:nvPr>
        </p:nvSpPr>
        <p:spPr>
          <a:xfrm>
            <a:off x="5183188" y="987425"/>
            <a:ext cx="6172200" cy="4873625"/>
          </a:xfrm>
          <a:prstGeom prst="rect">
            <a:avLst/>
          </a:prstGeom>
        </p:spPr>
        <p:txBody>
          <a:bodyPr/>
          <a:lstStyle>
            <a:lvl1pPr>
              <a:defRPr sz="3200">
                <a:latin typeface="Arial "/>
              </a:defRPr>
            </a:lvl1pPr>
            <a:lvl2pPr>
              <a:defRPr sz="2800">
                <a:latin typeface="Arial "/>
              </a:defRPr>
            </a:lvl2pPr>
            <a:lvl3pPr>
              <a:defRPr sz="2400">
                <a:latin typeface="Arial "/>
              </a:defRPr>
            </a:lvl3pPr>
            <a:lvl4pPr>
              <a:defRPr sz="2000">
                <a:latin typeface="Arial "/>
              </a:defRPr>
            </a:lvl4pPr>
            <a:lvl5pPr>
              <a:defRPr sz="2000">
                <a:latin typeface="Arial "/>
              </a:defRPr>
            </a:lvl5pPr>
            <a:lvl6pPr>
              <a:defRPr sz="2000"/>
            </a:lvl6pPr>
            <a:lvl7pPr>
              <a:defRPr sz="2000"/>
            </a:lvl7pPr>
            <a:lvl8pPr>
              <a:defRPr sz="2000"/>
            </a:lvl8pPr>
            <a:lvl9pPr>
              <a:defRPr sz="20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3">
            <a:extLst>
              <a:ext uri="{FF2B5EF4-FFF2-40B4-BE49-F238E27FC236}">
                <a16:creationId xmlns:a16="http://schemas.microsoft.com/office/drawing/2014/main" id="{09D37A9D-306A-4824-8748-8B0D6646DCDD}"/>
              </a:ext>
            </a:extLst>
          </p:cNvPr>
          <p:cNvSpPr>
            <a:spLocks noGrp="1"/>
          </p:cNvSpPr>
          <p:nvPr>
            <p:ph type="body" sz="half" idx="2"/>
          </p:nvPr>
        </p:nvSpPr>
        <p:spPr>
          <a:xfrm>
            <a:off x="839788" y="2057400"/>
            <a:ext cx="3932237" cy="3811588"/>
          </a:xfrm>
          <a:prstGeom prst="rect">
            <a:avLst/>
          </a:prstGeom>
        </p:spPr>
        <p:txBody>
          <a:bodyPr/>
          <a:lstStyle>
            <a:lvl1pPr marL="0" indent="0">
              <a:buNone/>
              <a:defRPr sz="1800">
                <a:latin typeface="Arial "/>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Tree>
    <p:extLst>
      <p:ext uri="{BB962C8B-B14F-4D97-AF65-F5344CB8AC3E}">
        <p14:creationId xmlns:p14="http://schemas.microsoft.com/office/powerpoint/2010/main" val="74052539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FD8F7C-B11A-4CA7-B2E5-E02F18C71E82}"/>
              </a:ext>
            </a:extLst>
          </p:cNvPr>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p>
        </p:txBody>
      </p:sp>
      <p:sp>
        <p:nvSpPr>
          <p:cNvPr id="4" name="Text Placeholder 3">
            <a:extLst>
              <a:ext uri="{FF2B5EF4-FFF2-40B4-BE49-F238E27FC236}">
                <a16:creationId xmlns:a16="http://schemas.microsoft.com/office/drawing/2014/main" id="{12E3762A-300D-48C1-97FA-A58E19BAC27E}"/>
              </a:ext>
            </a:extLst>
          </p:cNvPr>
          <p:cNvSpPr>
            <a:spLocks noGrp="1"/>
          </p:cNvSpPr>
          <p:nvPr>
            <p:ph type="body" sz="half" idx="2"/>
          </p:nvPr>
        </p:nvSpPr>
        <p:spPr>
          <a:xfrm>
            <a:off x="839788" y="2057400"/>
            <a:ext cx="3932237" cy="3811588"/>
          </a:xfrm>
          <a:prstGeom prst="rect">
            <a:avLst/>
          </a:prstGeom>
        </p:spPr>
        <p:txBody>
          <a:bodyPr/>
          <a:lstStyle>
            <a:lvl1pPr marL="0" indent="0">
              <a:buNone/>
              <a:defRPr sz="1800">
                <a:latin typeface="Arial "/>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Tree>
    <p:extLst>
      <p:ext uri="{BB962C8B-B14F-4D97-AF65-F5344CB8AC3E}">
        <p14:creationId xmlns:p14="http://schemas.microsoft.com/office/powerpoint/2010/main" val="10068379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9C41B3-D166-4365-9B77-BEA293EE9B23}"/>
              </a:ext>
            </a:extLst>
          </p:cNvPr>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70A5C763-B757-4A80-AD53-B17336D772F9}"/>
              </a:ext>
            </a:extLst>
          </p:cNvPr>
          <p:cNvSpPr>
            <a:spLocks noGrp="1"/>
          </p:cNvSpPr>
          <p:nvPr>
            <p:ph type="body" orient="vert" idx="1"/>
          </p:nvPr>
        </p:nvSpPr>
        <p:spPr>
          <a:xfrm>
            <a:off x="838200" y="1825625"/>
            <a:ext cx="10515600" cy="4351338"/>
          </a:xfrm>
          <a:prstGeom prst="rect">
            <a:avLst/>
          </a:prstGeom>
        </p:spPr>
        <p:txBody>
          <a:bodyPr vert="eaVert"/>
          <a:lstStyle>
            <a:lvl1pPr>
              <a:defRPr>
                <a:latin typeface="Arial "/>
              </a:defRPr>
            </a:lvl1pPr>
            <a:lvl2pPr>
              <a:defRPr>
                <a:latin typeface="Arial "/>
              </a:defRPr>
            </a:lvl2pPr>
            <a:lvl3pPr>
              <a:defRPr>
                <a:latin typeface="Arial "/>
              </a:defRPr>
            </a:lvl3pPr>
            <a:lvl4pPr>
              <a:defRPr>
                <a:latin typeface="Arial "/>
              </a:defRPr>
            </a:lvl4pPr>
            <a:lvl5pPr>
              <a:defRPr>
                <a:latin typeface="Arial "/>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17664228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E018A5A3-DFFD-45BA-9A57-D5DAB0966A10}"/>
              </a:ext>
            </a:extLst>
          </p:cNvPr>
          <p:cNvSpPr>
            <a:spLocks noGrp="1"/>
          </p:cNvSpPr>
          <p:nvPr>
            <p:ph type="title" orient="vert"/>
          </p:nvPr>
        </p:nvSpPr>
        <p:spPr>
          <a:xfrm>
            <a:off x="8724900" y="365125"/>
            <a:ext cx="2628900" cy="5811838"/>
          </a:xfrm>
          <a:prstGeom prst="rect">
            <a:avLst/>
          </a:prstGeo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1746A3C6-D97B-4C9A-A71B-1DAE87F0154A}"/>
              </a:ext>
            </a:extLst>
          </p:cNvPr>
          <p:cNvSpPr>
            <a:spLocks noGrp="1"/>
          </p:cNvSpPr>
          <p:nvPr>
            <p:ph type="body" orient="vert" idx="1"/>
          </p:nvPr>
        </p:nvSpPr>
        <p:spPr>
          <a:xfrm>
            <a:off x="838200" y="365125"/>
            <a:ext cx="7734300" cy="5811838"/>
          </a:xfrm>
          <a:prstGeom prst="rect">
            <a:avLst/>
          </a:prstGeom>
        </p:spPr>
        <p:txBody>
          <a:bodyPr vert="eaVert"/>
          <a:lstStyle>
            <a:lvl1pPr>
              <a:defRPr>
                <a:latin typeface="Arial "/>
              </a:defRPr>
            </a:lvl1pPr>
            <a:lvl2pPr>
              <a:defRPr>
                <a:latin typeface="Arial "/>
              </a:defRPr>
            </a:lvl2pPr>
            <a:lvl3pPr>
              <a:defRPr>
                <a:latin typeface="Arial "/>
              </a:defRPr>
            </a:lvl3pPr>
            <a:lvl4pPr>
              <a:defRPr>
                <a:latin typeface="Arial "/>
              </a:defRPr>
            </a:lvl4pPr>
            <a:lvl5pPr>
              <a:defRPr>
                <a:latin typeface="Arial "/>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5760711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microsoft.com/office/2007/relationships/hdphoto" Target="../media/hdphoto1.wdp"/></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4" name="Date Placeholder 3">
            <a:extLst>
              <a:ext uri="{FF2B5EF4-FFF2-40B4-BE49-F238E27FC236}">
                <a16:creationId xmlns:a16="http://schemas.microsoft.com/office/drawing/2014/main" id="{083C5A0A-A4C0-4EDE-A86B-13CC70530E63}"/>
              </a:ext>
            </a:extLst>
          </p:cNvPr>
          <p:cNvSpPr>
            <a:spLocks noGrp="1"/>
          </p:cNvSpPr>
          <p:nvPr>
            <p:ph type="dt" sz="half" idx="2"/>
          </p:nvPr>
        </p:nvSpPr>
        <p:spPr>
          <a:xfrm>
            <a:off x="838200" y="6397912"/>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B863463-0F07-4004-8B4A-EB943E4ACDE2}" type="datetimeFigureOut">
              <a:rPr lang="en-US" smtClean="0"/>
              <a:t>10/02/2024</a:t>
            </a:fld>
            <a:endParaRPr lang="en-US"/>
          </a:p>
        </p:txBody>
      </p:sp>
      <p:sp>
        <p:nvSpPr>
          <p:cNvPr id="5" name="Footer Placeholder 4">
            <a:extLst>
              <a:ext uri="{FF2B5EF4-FFF2-40B4-BE49-F238E27FC236}">
                <a16:creationId xmlns:a16="http://schemas.microsoft.com/office/drawing/2014/main" id="{5F797C27-86EA-4A9B-B3C0-3AB6E09252DD}"/>
              </a:ext>
            </a:extLst>
          </p:cNvPr>
          <p:cNvSpPr>
            <a:spLocks noGrp="1"/>
          </p:cNvSpPr>
          <p:nvPr>
            <p:ph type="ftr" sz="quarter" idx="3"/>
          </p:nvPr>
        </p:nvSpPr>
        <p:spPr>
          <a:xfrm>
            <a:off x="4038600" y="6397912"/>
            <a:ext cx="4114800" cy="365125"/>
          </a:xfrm>
          <a:prstGeom prst="rect">
            <a:avLst/>
          </a:prstGeom>
        </p:spPr>
        <p:txBody>
          <a:bodyPr vert="horz" lIns="91440" tIns="45720" rIns="91440" bIns="45720" rtlCol="0" anchor="ctr"/>
          <a:lstStyle>
            <a:lvl1pPr algn="ctr">
              <a:defRPr sz="1200" b="0" i="0" u="none">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2437AFC0-9654-4E99-BB0B-D9F0D0EFDC33}"/>
              </a:ext>
            </a:extLst>
          </p:cNvPr>
          <p:cNvSpPr>
            <a:spLocks noGrp="1"/>
          </p:cNvSpPr>
          <p:nvPr>
            <p:ph type="sldNum" sz="quarter" idx="4"/>
          </p:nvPr>
        </p:nvSpPr>
        <p:spPr>
          <a:xfrm>
            <a:off x="8610600" y="6397912"/>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7994CE8-4F3C-4147-BF68-D0950B9DCAEE}" type="slidenum">
              <a:rPr lang="en-US" smtClean="0"/>
              <a:t>‹#›</a:t>
            </a:fld>
            <a:endParaRPr lang="en-US"/>
          </a:p>
        </p:txBody>
      </p:sp>
      <p:sp>
        <p:nvSpPr>
          <p:cNvPr id="3" name="AutoShape 4" descr="Logo UEF">
            <a:extLst>
              <a:ext uri="{FF2B5EF4-FFF2-40B4-BE49-F238E27FC236}">
                <a16:creationId xmlns:a16="http://schemas.microsoft.com/office/drawing/2014/main" id="{FC7A0AB5-A05C-CE5F-D457-381F45CE7874}"/>
              </a:ext>
            </a:extLst>
          </p:cNvPr>
          <p:cNvSpPr>
            <a:spLocks noChangeAspect="1" noChangeArrowheads="1"/>
          </p:cNvSpPr>
          <p:nvPr userDrawn="1"/>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pic>
        <p:nvPicPr>
          <p:cNvPr id="7" name="Picture 6" descr="GIỚI THIỆU CHUNG">
            <a:extLst>
              <a:ext uri="{FF2B5EF4-FFF2-40B4-BE49-F238E27FC236}">
                <a16:creationId xmlns:a16="http://schemas.microsoft.com/office/drawing/2014/main" id="{ED1D96AC-37B6-B2B6-055D-DAB58C1935DE}"/>
              </a:ext>
            </a:extLst>
          </p:cNvPr>
          <p:cNvPicPr>
            <a:picLocks noChangeAspect="1" noChangeArrowheads="1"/>
          </p:cNvPicPr>
          <p:nvPr userDrawn="1"/>
        </p:nvPicPr>
        <p:blipFill>
          <a:blip r:embed="rId13" cstate="hqprint">
            <a:extLst>
              <a:ext uri="{BEBA8EAE-BF5A-486C-A8C5-ECC9F3942E4B}">
                <a14:imgProps xmlns:a14="http://schemas.microsoft.com/office/drawing/2010/main">
                  <a14:imgLayer r:embed="rId14">
                    <a14:imgEffect>
                      <a14:brightnessContrast contrast="40000"/>
                    </a14:imgEffect>
                  </a14:imgLayer>
                </a14:imgProps>
              </a:ext>
              <a:ext uri="{28A0092B-C50C-407E-A947-70E740481C1C}">
                <a14:useLocalDpi xmlns:a14="http://schemas.microsoft.com/office/drawing/2010/main" val="0"/>
              </a:ext>
            </a:extLst>
          </a:blip>
          <a:srcRect/>
          <a:stretch>
            <a:fillRect/>
          </a:stretch>
        </p:blipFill>
        <p:spPr bwMode="auto">
          <a:xfrm>
            <a:off x="0" y="0"/>
            <a:ext cx="2156960" cy="804739"/>
          </a:xfrm>
          <a:prstGeom prst="rect">
            <a:avLst/>
          </a:prstGeom>
          <a:noFill/>
          <a:extLst>
            <a:ext uri="{909E8E84-426E-40DD-AFC4-6F175D3DCCD1}">
              <a14:hiddenFill xmlns:a14="http://schemas.microsoft.com/office/drawing/2010/main">
                <a:solidFill>
                  <a:srgbClr val="FFFFFF"/>
                </a:solidFill>
              </a14:hiddenFill>
            </a:ext>
          </a:extLst>
        </p:spPr>
      </p:pic>
      <p:sp>
        <p:nvSpPr>
          <p:cNvPr id="8" name="Rectangle 7">
            <a:extLst>
              <a:ext uri="{FF2B5EF4-FFF2-40B4-BE49-F238E27FC236}">
                <a16:creationId xmlns:a16="http://schemas.microsoft.com/office/drawing/2014/main" id="{D08EA363-DAC3-228E-422E-E0286F7AD4D5}"/>
              </a:ext>
            </a:extLst>
          </p:cNvPr>
          <p:cNvSpPr/>
          <p:nvPr userDrawn="1"/>
        </p:nvSpPr>
        <p:spPr>
          <a:xfrm>
            <a:off x="0" y="6347401"/>
            <a:ext cx="12192000" cy="415636"/>
          </a:xfrm>
          <a:prstGeom prst="rect">
            <a:avLst/>
          </a:prstGeom>
          <a:gradFill flip="none" rotWithShape="1">
            <a:gsLst>
              <a:gs pos="0">
                <a:srgbClr val="EC6224"/>
              </a:gs>
              <a:gs pos="50000">
                <a:srgbClr val="DF311D"/>
              </a:gs>
              <a:gs pos="100000">
                <a:srgbClr val="C00000"/>
              </a:gs>
            </a:gsLst>
            <a:lin ang="0" scaled="1"/>
            <a:tileRect/>
          </a:gradFill>
          <a:ln w="19050">
            <a:solidFill>
              <a:schemeClr val="bg1"/>
            </a:solidFill>
          </a:ln>
          <a:effectLst>
            <a:outerShdw blurRad="50800" dist="38100" dir="5400000" algn="t"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9">
            <a:extLst>
              <a:ext uri="{FF2B5EF4-FFF2-40B4-BE49-F238E27FC236}">
                <a16:creationId xmlns:a16="http://schemas.microsoft.com/office/drawing/2014/main" id="{9167CD67-CA01-913B-2112-57E4018AB225}"/>
              </a:ext>
            </a:extLst>
          </p:cNvPr>
          <p:cNvSpPr txBox="1"/>
          <p:nvPr userDrawn="1"/>
        </p:nvSpPr>
        <p:spPr>
          <a:xfrm>
            <a:off x="111789" y="6387476"/>
            <a:ext cx="3151247" cy="369332"/>
          </a:xfrm>
          <a:prstGeom prst="rect">
            <a:avLst/>
          </a:prstGeom>
          <a:noFill/>
        </p:spPr>
        <p:txBody>
          <a:bodyPr wrap="none" rtlCol="0">
            <a:spAutoFit/>
          </a:bodyPr>
          <a:lstStyle/>
          <a:p>
            <a:r>
              <a:rPr lang="en-US" sz="1800" b="1" dirty="0">
                <a:solidFill>
                  <a:schemeClr val="bg1"/>
                </a:solidFill>
                <a:latin typeface="Arial" panose="020B0604020202020204" pitchFamily="34" charset="0"/>
                <a:cs typeface="Arial" panose="020B0604020202020204" pitchFamily="34" charset="0"/>
              </a:rPr>
              <a:t>KHOA LÝ LUẬN CHÍNH TRỊ</a:t>
            </a:r>
          </a:p>
        </p:txBody>
      </p:sp>
      <p:sp>
        <p:nvSpPr>
          <p:cNvPr id="9" name="TextBox 8">
            <a:extLst>
              <a:ext uri="{FF2B5EF4-FFF2-40B4-BE49-F238E27FC236}">
                <a16:creationId xmlns:a16="http://schemas.microsoft.com/office/drawing/2014/main" id="{30D06096-C860-BD3C-0D08-65A2C9DDED1C}"/>
              </a:ext>
            </a:extLst>
          </p:cNvPr>
          <p:cNvSpPr txBox="1"/>
          <p:nvPr userDrawn="1"/>
        </p:nvSpPr>
        <p:spPr>
          <a:xfrm>
            <a:off x="6303818" y="6387476"/>
            <a:ext cx="5902033" cy="369332"/>
          </a:xfrm>
          <a:prstGeom prst="rect">
            <a:avLst/>
          </a:prstGeom>
          <a:noFill/>
        </p:spPr>
        <p:txBody>
          <a:bodyPr wrap="square">
            <a:spAutoFit/>
          </a:bodyPr>
          <a:lstStyle/>
          <a:p>
            <a:pPr algn="r"/>
            <a:r>
              <a:rPr lang="en-US" sz="1800" b="1" dirty="0">
                <a:solidFill>
                  <a:srgbClr val="FFC000"/>
                </a:solidFill>
                <a:latin typeface="Arial" panose="020B0604020202020204" pitchFamily="34" charset="0"/>
                <a:cs typeface="Arial" panose="020B0604020202020204" pitchFamily="34" charset="0"/>
              </a:rPr>
              <a:t>BỘ MÔN GDCT	</a:t>
            </a:r>
          </a:p>
        </p:txBody>
      </p:sp>
    </p:spTree>
    <p:extLst>
      <p:ext uri="{BB962C8B-B14F-4D97-AF65-F5344CB8AC3E}">
        <p14:creationId xmlns:p14="http://schemas.microsoft.com/office/powerpoint/2010/main" val="194720901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500" b="0" i="0" u="none" kern="1200">
          <a:solidFill>
            <a:schemeClr val="tx1"/>
          </a:solidFill>
          <a:latin typeface="Arial "/>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26.jpeg"/><Relationship Id="rId1" Type="http://schemas.openxmlformats.org/officeDocument/2006/relationships/slideLayout" Target="../slideLayouts/slideLayout2.xml"/><Relationship Id="rId4" Type="http://schemas.openxmlformats.org/officeDocument/2006/relationships/image" Target="../media/image28.jpeg"/></Relationships>
</file>

<file path=ppt/slides/_rels/slide23.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29.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31.jpeg"/><Relationship Id="rId1" Type="http://schemas.openxmlformats.org/officeDocument/2006/relationships/slideLayout" Target="../slideLayouts/slideLayout2.xml"/><Relationship Id="rId5" Type="http://schemas.openxmlformats.org/officeDocument/2006/relationships/image" Target="../media/image34.jpeg"/><Relationship Id="rId4" Type="http://schemas.openxmlformats.org/officeDocument/2006/relationships/image" Target="../media/image33.jpeg"/></Relationships>
</file>

<file path=ppt/slides/_rels/slide25.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image" Target="../media/image35.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image" Target="../media/image37.jpeg"/><Relationship Id="rId1" Type="http://schemas.openxmlformats.org/officeDocument/2006/relationships/slideLayout" Target="../slideLayouts/slideLayout2.xml"/><Relationship Id="rId4" Type="http://schemas.openxmlformats.org/officeDocument/2006/relationships/image" Target="../media/image39.jpeg"/></Relationships>
</file>

<file path=ppt/slides/_rels/slide27.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image" Target="../media/image40.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image" Target="../media/image42.jpeg"/><Relationship Id="rId1" Type="http://schemas.openxmlformats.org/officeDocument/2006/relationships/slideLayout" Target="../slideLayouts/slideLayout2.xml"/><Relationship Id="rId5" Type="http://schemas.openxmlformats.org/officeDocument/2006/relationships/image" Target="../media/image45.jpeg"/><Relationship Id="rId4" Type="http://schemas.openxmlformats.org/officeDocument/2006/relationships/image" Target="../media/image44.jpeg"/></Relationships>
</file>

<file path=ppt/slides/_rels/slide30.xml.rels><?xml version="1.0" encoding="UTF-8" standalone="yes"?>
<Relationships xmlns="http://schemas.openxmlformats.org/package/2006/relationships"><Relationship Id="rId3" Type="http://schemas.openxmlformats.org/officeDocument/2006/relationships/image" Target="../media/image47.jpeg"/><Relationship Id="rId2" Type="http://schemas.openxmlformats.org/officeDocument/2006/relationships/image" Target="../media/image46.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50.jpeg"/><Relationship Id="rId2" Type="http://schemas.openxmlformats.org/officeDocument/2006/relationships/image" Target="../media/image49.jpe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52.jpeg"/><Relationship Id="rId2" Type="http://schemas.openxmlformats.org/officeDocument/2006/relationships/image" Target="../media/image51.jpeg"/><Relationship Id="rId1" Type="http://schemas.openxmlformats.org/officeDocument/2006/relationships/slideLayout" Target="../slideLayouts/slideLayout2.xml"/><Relationship Id="rId4" Type="http://schemas.openxmlformats.org/officeDocument/2006/relationships/image" Target="../media/image53.jpeg"/></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56.jpeg"/><Relationship Id="rId2" Type="http://schemas.openxmlformats.org/officeDocument/2006/relationships/image" Target="../media/image55.jpeg"/><Relationship Id="rId1" Type="http://schemas.openxmlformats.org/officeDocument/2006/relationships/slideLayout" Target="../slideLayouts/slideLayout2.xml"/><Relationship Id="rId5" Type="http://schemas.openxmlformats.org/officeDocument/2006/relationships/image" Target="../media/image58.jpeg"/><Relationship Id="rId4" Type="http://schemas.openxmlformats.org/officeDocument/2006/relationships/image" Target="../media/image57.jpeg"/></Relationships>
</file>

<file path=ppt/slides/_rels/slide38.xml.rels><?xml version="1.0" encoding="UTF-8" standalone="yes"?>
<Relationships xmlns="http://schemas.openxmlformats.org/package/2006/relationships"><Relationship Id="rId3" Type="http://schemas.openxmlformats.org/officeDocument/2006/relationships/image" Target="../media/image60.jpeg"/><Relationship Id="rId2" Type="http://schemas.openxmlformats.org/officeDocument/2006/relationships/image" Target="../media/image59.jpeg"/><Relationship Id="rId1" Type="http://schemas.openxmlformats.org/officeDocument/2006/relationships/slideLayout" Target="../slideLayouts/slideLayout2.xml"/><Relationship Id="rId4" Type="http://schemas.openxmlformats.org/officeDocument/2006/relationships/image" Target="../media/image61.jpeg"/></Relationships>
</file>

<file path=ppt/slides/_rels/slide39.xml.rels><?xml version="1.0" encoding="UTF-8" standalone="yes"?>
<Relationships xmlns="http://schemas.openxmlformats.org/package/2006/relationships"><Relationship Id="rId3" Type="http://schemas.openxmlformats.org/officeDocument/2006/relationships/image" Target="../media/image63.jpeg"/><Relationship Id="rId2" Type="http://schemas.openxmlformats.org/officeDocument/2006/relationships/image" Target="../media/image62.jpeg"/><Relationship Id="rId1" Type="http://schemas.openxmlformats.org/officeDocument/2006/relationships/slideLayout" Target="../slideLayouts/slideLayout2.xml"/><Relationship Id="rId6" Type="http://schemas.openxmlformats.org/officeDocument/2006/relationships/image" Target="../media/image66.jpeg"/><Relationship Id="rId5" Type="http://schemas.openxmlformats.org/officeDocument/2006/relationships/image" Target="../media/image65.jpeg"/><Relationship Id="rId4" Type="http://schemas.openxmlformats.org/officeDocument/2006/relationships/image" Target="../media/image64.jpeg"/></Relationships>
</file>

<file path=ppt/slides/_rels/slide40.xml.rels><?xml version="1.0" encoding="UTF-8" standalone="yes"?>
<Relationships xmlns="http://schemas.openxmlformats.org/package/2006/relationships"><Relationship Id="rId3" Type="http://schemas.openxmlformats.org/officeDocument/2006/relationships/image" Target="../media/image68.jpeg"/><Relationship Id="rId2" Type="http://schemas.openxmlformats.org/officeDocument/2006/relationships/image" Target="../media/image67.jpeg"/><Relationship Id="rId1" Type="http://schemas.openxmlformats.org/officeDocument/2006/relationships/slideLayout" Target="../slideLayouts/slideLayout2.xml"/><Relationship Id="rId4" Type="http://schemas.openxmlformats.org/officeDocument/2006/relationships/image" Target="../media/image69.jpeg"/></Relationships>
</file>

<file path=ppt/slides/_rels/slide41.xml.rels><?xml version="1.0" encoding="UTF-8" standalone="yes"?>
<Relationships xmlns="http://schemas.openxmlformats.org/package/2006/relationships"><Relationship Id="rId3" Type="http://schemas.openxmlformats.org/officeDocument/2006/relationships/image" Target="../media/image71.jpeg"/><Relationship Id="rId2" Type="http://schemas.openxmlformats.org/officeDocument/2006/relationships/image" Target="../media/image70.jpeg"/><Relationship Id="rId1" Type="http://schemas.openxmlformats.org/officeDocument/2006/relationships/slideLayout" Target="../slideLayouts/slideLayout2.xml"/><Relationship Id="rId4" Type="http://schemas.openxmlformats.org/officeDocument/2006/relationships/image" Target="../media/image72.jpeg"/></Relationships>
</file>

<file path=ppt/slides/_rels/slide42.xml.rels><?xml version="1.0" encoding="UTF-8" standalone="yes"?>
<Relationships xmlns="http://schemas.openxmlformats.org/package/2006/relationships"><Relationship Id="rId3" Type="http://schemas.openxmlformats.org/officeDocument/2006/relationships/image" Target="../media/image74.png"/><Relationship Id="rId2" Type="http://schemas.openxmlformats.org/officeDocument/2006/relationships/image" Target="../media/image73.jpe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image" Target="../media/image76.jpeg"/><Relationship Id="rId2" Type="http://schemas.openxmlformats.org/officeDocument/2006/relationships/image" Target="../media/image75.jpeg"/><Relationship Id="rId1" Type="http://schemas.openxmlformats.org/officeDocument/2006/relationships/slideLayout" Target="../slideLayouts/slideLayout2.xml"/><Relationship Id="rId4" Type="http://schemas.openxmlformats.org/officeDocument/2006/relationships/image" Target="../media/image77.jpeg"/></Relationships>
</file>

<file path=ppt/slides/_rels/slide44.xml.rels><?xml version="1.0" encoding="UTF-8" standalone="yes"?>
<Relationships xmlns="http://schemas.openxmlformats.org/package/2006/relationships"><Relationship Id="rId3" Type="http://schemas.openxmlformats.org/officeDocument/2006/relationships/image" Target="../media/image79.jpeg"/><Relationship Id="rId2" Type="http://schemas.openxmlformats.org/officeDocument/2006/relationships/image" Target="../media/image78.jpeg"/><Relationship Id="rId1" Type="http://schemas.openxmlformats.org/officeDocument/2006/relationships/slideLayout" Target="../slideLayouts/slideLayout2.xml"/><Relationship Id="rId4" Type="http://schemas.openxmlformats.org/officeDocument/2006/relationships/image" Target="../media/image80.jpeg"/></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image" Target="../media/image81.jpe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3" Type="http://schemas.openxmlformats.org/officeDocument/2006/relationships/image" Target="../media/image82.jpeg"/><Relationship Id="rId2" Type="http://schemas.openxmlformats.org/officeDocument/2006/relationships/image" Target="../media/image74.pn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8" Type="http://schemas.openxmlformats.org/officeDocument/2006/relationships/image" Target="../media/image89.png"/><Relationship Id="rId3" Type="http://schemas.openxmlformats.org/officeDocument/2006/relationships/image" Target="../media/image84.jpeg"/><Relationship Id="rId7" Type="http://schemas.openxmlformats.org/officeDocument/2006/relationships/image" Target="../media/image88.png"/><Relationship Id="rId2" Type="http://schemas.openxmlformats.org/officeDocument/2006/relationships/image" Target="../media/image83.jpeg"/><Relationship Id="rId1" Type="http://schemas.openxmlformats.org/officeDocument/2006/relationships/slideLayout" Target="../slideLayouts/slideLayout7.xml"/><Relationship Id="rId6" Type="http://schemas.openxmlformats.org/officeDocument/2006/relationships/image" Target="../media/image87.jpeg"/><Relationship Id="rId11" Type="http://schemas.openxmlformats.org/officeDocument/2006/relationships/image" Target="../media/image92.svg"/><Relationship Id="rId5" Type="http://schemas.openxmlformats.org/officeDocument/2006/relationships/image" Target="../media/image86.jpeg"/><Relationship Id="rId10" Type="http://schemas.openxmlformats.org/officeDocument/2006/relationships/image" Target="../media/image90.png"/><Relationship Id="rId4" Type="http://schemas.openxmlformats.org/officeDocument/2006/relationships/image" Target="../media/image85.jpeg"/><Relationship Id="rId9" Type="http://schemas.openxmlformats.org/officeDocument/2006/relationships/image" Target="../media/image90.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535C3C-6654-E81F-D883-61462BC1B747}"/>
              </a:ext>
            </a:extLst>
          </p:cNvPr>
          <p:cNvSpPr>
            <a:spLocks noGrp="1"/>
          </p:cNvSpPr>
          <p:nvPr>
            <p:ph type="title"/>
          </p:nvPr>
        </p:nvSpPr>
        <p:spPr>
          <a:xfrm>
            <a:off x="0" y="1336434"/>
            <a:ext cx="12191999" cy="1343618"/>
          </a:xfrm>
        </p:spPr>
        <p:txBody>
          <a:bodyPr>
            <a:normAutofit/>
          </a:bodyPr>
          <a:lstStyle/>
          <a:p>
            <a:pPr algn="ctr"/>
            <a:r>
              <a:rPr lang="nl-NL" sz="2400" b="1" dirty="0">
                <a:solidFill>
                  <a:schemeClr val="accent4">
                    <a:lumMod val="50000"/>
                  </a:schemeClr>
                </a:solidFill>
                <a:latin typeface="Arial" panose="020B0604020202020204" pitchFamily="34" charset="0"/>
                <a:cs typeface="Arial" panose="020B0604020202020204" pitchFamily="34" charset="0"/>
              </a:rPr>
              <a:t>Ch</a:t>
            </a:r>
            <a:r>
              <a:rPr lang="vi-VN" sz="2400" b="1" dirty="0">
                <a:solidFill>
                  <a:schemeClr val="accent4">
                    <a:lumMod val="50000"/>
                  </a:schemeClr>
                </a:solidFill>
                <a:latin typeface="Arial" panose="020B0604020202020204" pitchFamily="34" charset="0"/>
                <a:cs typeface="Arial" panose="020B0604020202020204" pitchFamily="34" charset="0"/>
              </a:rPr>
              <a:t>ư</a:t>
            </a:r>
            <a:r>
              <a:rPr lang="en-US" sz="2400" b="1" dirty="0" err="1">
                <a:solidFill>
                  <a:schemeClr val="accent4">
                    <a:lumMod val="50000"/>
                  </a:schemeClr>
                </a:solidFill>
                <a:latin typeface="Arial" panose="020B0604020202020204" pitchFamily="34" charset="0"/>
                <a:cs typeface="Arial" panose="020B0604020202020204" pitchFamily="34" charset="0"/>
              </a:rPr>
              <a:t>ơng</a:t>
            </a:r>
            <a:r>
              <a:rPr lang="en-US" sz="2400" b="1" dirty="0">
                <a:solidFill>
                  <a:schemeClr val="accent4">
                    <a:lumMod val="50000"/>
                  </a:schemeClr>
                </a:solidFill>
                <a:latin typeface="Arial" panose="020B0604020202020204" pitchFamily="34" charset="0"/>
                <a:cs typeface="Arial" panose="020B0604020202020204" pitchFamily="34" charset="0"/>
              </a:rPr>
              <a:t> 5</a:t>
            </a:r>
            <a:endParaRPr lang="en-US" sz="2400" dirty="0">
              <a:solidFill>
                <a:schemeClr val="accent4">
                  <a:lumMod val="50000"/>
                </a:schemeClr>
              </a:solidFill>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A7F2A20C-B51A-59DF-65BC-973D80A64FEE}"/>
              </a:ext>
            </a:extLst>
          </p:cNvPr>
          <p:cNvSpPr>
            <a:spLocks noGrp="1"/>
          </p:cNvSpPr>
          <p:nvPr>
            <p:ph idx="1"/>
          </p:nvPr>
        </p:nvSpPr>
        <p:spPr>
          <a:xfrm>
            <a:off x="838200" y="2680052"/>
            <a:ext cx="10515600" cy="1969324"/>
          </a:xfrm>
        </p:spPr>
        <p:txBody>
          <a:bodyPr/>
          <a:lstStyle/>
          <a:p>
            <a:pPr marL="0" indent="0" algn="ctr">
              <a:lnSpc>
                <a:spcPct val="150000"/>
              </a:lnSpc>
              <a:buNone/>
            </a:pPr>
            <a:r>
              <a:rPr lang="nl-NL" sz="4100" b="1" dirty="0">
                <a:solidFill>
                  <a:srgbClr val="FF0000"/>
                </a:solidFill>
                <a:latin typeface="Arial" panose="020B0604020202020204" pitchFamily="34" charset="0"/>
                <a:cs typeface="Arial" panose="020B0604020202020204" pitchFamily="34" charset="0"/>
              </a:rPr>
              <a:t>PHÁT TRIỂN KINH TẾ, XÃ HỘI, VĂN HÓA, CON NGƯỜI Ở VIỆT NAM</a:t>
            </a:r>
            <a:endParaRPr lang="en-US" sz="4100" dirty="0">
              <a:solidFill>
                <a:srgbClr val="FF0000"/>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688483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848AF4-FDF3-4ADA-7A0B-3EC0FB082379}"/>
              </a:ext>
            </a:extLst>
          </p:cNvPr>
          <p:cNvSpPr>
            <a:spLocks noGrp="1"/>
          </p:cNvSpPr>
          <p:nvPr>
            <p:ph type="title"/>
          </p:nvPr>
        </p:nvSpPr>
        <p:spPr>
          <a:xfrm>
            <a:off x="0" y="365125"/>
            <a:ext cx="12192000" cy="1325563"/>
          </a:xfrm>
        </p:spPr>
        <p:txBody>
          <a:bodyPr>
            <a:normAutofit/>
          </a:bodyPr>
          <a:lstStyle/>
          <a:p>
            <a:pPr algn="ctr"/>
            <a:r>
              <a:rPr lang="it-IT" sz="2400" b="1" dirty="0">
                <a:solidFill>
                  <a:schemeClr val="accent4">
                    <a:lumMod val="50000"/>
                  </a:schemeClr>
                </a:solidFill>
                <a:effectLst/>
                <a:latin typeface="Arial" panose="020B0604020202020204" pitchFamily="34" charset="0"/>
                <a:ea typeface="Times New Roman" panose="02020603050405020304" pitchFamily="18" charset="0"/>
                <a:cs typeface="Arial" panose="020B0604020202020204" pitchFamily="34" charset="0"/>
              </a:rPr>
              <a:t>MỤC TIÊU CỦA BÀI HỌC</a:t>
            </a:r>
            <a:r>
              <a:rPr lang="en-US" sz="2400" dirty="0">
                <a:effectLst/>
                <a:latin typeface="Arial" panose="020B0604020202020204" pitchFamily="34" charset="0"/>
                <a:ea typeface="Times New Roman" panose="02020603050405020304" pitchFamily="18" charset="0"/>
                <a:cs typeface="Arial" panose="020B0604020202020204" pitchFamily="34" charset="0"/>
              </a:rPr>
              <a:t/>
            </a:r>
            <a:br>
              <a:rPr lang="en-US" sz="2400" dirty="0">
                <a:effectLst/>
                <a:latin typeface="Arial" panose="020B0604020202020204" pitchFamily="34" charset="0"/>
                <a:ea typeface="Times New Roman" panose="02020603050405020304" pitchFamily="18" charset="0"/>
                <a:cs typeface="Arial" panose="020B0604020202020204" pitchFamily="34" charset="0"/>
              </a:rPr>
            </a:br>
            <a:endParaRPr lang="en-US" sz="2400"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13B3BD22-2FD0-B261-F6C3-3FCB24513879}"/>
              </a:ext>
            </a:extLst>
          </p:cNvPr>
          <p:cNvSpPr>
            <a:spLocks noGrp="1"/>
          </p:cNvSpPr>
          <p:nvPr>
            <p:ph idx="1"/>
          </p:nvPr>
        </p:nvSpPr>
        <p:spPr>
          <a:xfrm>
            <a:off x="463487" y="1281123"/>
            <a:ext cx="11265026" cy="4852389"/>
          </a:xfrm>
        </p:spPr>
        <p:txBody>
          <a:bodyPr/>
          <a:lstStyle/>
          <a:p>
            <a:pPr algn="just">
              <a:lnSpc>
                <a:spcPct val="115000"/>
              </a:lnSpc>
              <a:spcBef>
                <a:spcPts val="600"/>
              </a:spcBef>
              <a:tabLst>
                <a:tab pos="5257800" algn="l"/>
              </a:tabLst>
            </a:pPr>
            <a:r>
              <a:rPr lang="it-IT" sz="2400" b="1" dirty="0">
                <a:solidFill>
                  <a:srgbClr val="FF0000"/>
                </a:solidFill>
                <a:effectLst/>
                <a:latin typeface="Arial" panose="020B0604020202020204" pitchFamily="34" charset="0"/>
                <a:ea typeface="Times New Roman" panose="02020603050405020304" pitchFamily="18" charset="0"/>
                <a:cs typeface="Arial" panose="020B0604020202020204" pitchFamily="34" charset="0"/>
              </a:rPr>
              <a:t>Kiến Thức</a:t>
            </a:r>
            <a:r>
              <a:rPr lang="it-IT" sz="2400" dirty="0">
                <a:solidFill>
                  <a:srgbClr val="FF0000"/>
                </a:solidFill>
                <a:effectLst/>
                <a:latin typeface="Arial" panose="020B0604020202020204" pitchFamily="34" charset="0"/>
                <a:ea typeface="Times New Roman" panose="02020603050405020304" pitchFamily="18" charset="0"/>
                <a:cs typeface="Arial" panose="020B0604020202020204" pitchFamily="34" charset="0"/>
              </a:rPr>
              <a:t>: </a:t>
            </a:r>
            <a:r>
              <a:rPr lang="it-IT" sz="2400" dirty="0">
                <a:effectLst/>
                <a:latin typeface="Arial" panose="020B0604020202020204" pitchFamily="34" charset="0"/>
                <a:ea typeface="Times New Roman" panose="02020603050405020304" pitchFamily="18" charset="0"/>
                <a:cs typeface="Arial" panose="020B0604020202020204" pitchFamily="34" charset="0"/>
              </a:rPr>
              <a:t>Trình bày được quan điểm, chủ trương về phát triển kinh tế, xã hội; quan điểm, chủ trương phát triển văn hóa, con người của Đảng Cộng sản Việt Nam. Hiểu được những giải pháp xây dựng và phát triển kinh tế, xã hội, văn hóa và con người ở Việt Nam.</a:t>
            </a:r>
            <a:r>
              <a:rPr lang="it-IT" sz="24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 </a:t>
            </a:r>
            <a:endParaRPr lang="en-US" sz="2400" dirty="0">
              <a:effectLst/>
              <a:latin typeface="Arial" panose="020B0604020202020204" pitchFamily="34" charset="0"/>
              <a:ea typeface="Times New Roman" panose="02020603050405020304" pitchFamily="18" charset="0"/>
              <a:cs typeface="Arial" panose="020B0604020202020204" pitchFamily="34" charset="0"/>
            </a:endParaRPr>
          </a:p>
          <a:p>
            <a:pPr algn="just">
              <a:lnSpc>
                <a:spcPct val="115000"/>
              </a:lnSpc>
              <a:spcBef>
                <a:spcPts val="600"/>
              </a:spcBef>
              <a:tabLst>
                <a:tab pos="5257800" algn="l"/>
              </a:tabLst>
            </a:pPr>
            <a:r>
              <a:rPr lang="it-IT" sz="2400" b="1" dirty="0">
                <a:solidFill>
                  <a:srgbClr val="FF0000"/>
                </a:solidFill>
                <a:effectLst/>
                <a:latin typeface="Arial" panose="020B0604020202020204" pitchFamily="34" charset="0"/>
                <a:ea typeface="Times New Roman" panose="02020603050405020304" pitchFamily="18" charset="0"/>
                <a:cs typeface="Arial" panose="020B0604020202020204" pitchFamily="34" charset="0"/>
              </a:rPr>
              <a:t>Kỹ năng:</a:t>
            </a:r>
            <a:r>
              <a:rPr lang="it-IT" sz="2400" dirty="0">
                <a:solidFill>
                  <a:srgbClr val="FF0000"/>
                </a:solidFill>
                <a:effectLst/>
                <a:latin typeface="Arial" panose="020B0604020202020204" pitchFamily="34" charset="0"/>
                <a:ea typeface="Times New Roman" panose="02020603050405020304" pitchFamily="18" charset="0"/>
                <a:cs typeface="Arial" panose="020B0604020202020204" pitchFamily="34" charset="0"/>
              </a:rPr>
              <a:t> </a:t>
            </a:r>
            <a:r>
              <a:rPr lang="it-IT" sz="2400" dirty="0">
                <a:effectLst/>
                <a:latin typeface="Arial" panose="020B0604020202020204" pitchFamily="34" charset="0"/>
                <a:ea typeface="Times New Roman" panose="02020603050405020304" pitchFamily="18" charset="0"/>
                <a:cs typeface="Arial" panose="020B0604020202020204" pitchFamily="34" charset="0"/>
              </a:rPr>
              <a:t>Sinh viên có thể lấy ví dụ minh họa và vận dụng những kiến thức đã học vào thực tiễn cuộc sống và thực hiện đúng đường lối, chính sách của Đảng.</a:t>
            </a:r>
            <a:endParaRPr lang="en-US" sz="2400" dirty="0">
              <a:effectLst/>
              <a:latin typeface="Arial" panose="020B0604020202020204" pitchFamily="34" charset="0"/>
              <a:ea typeface="Times New Roman" panose="02020603050405020304" pitchFamily="18" charset="0"/>
              <a:cs typeface="Arial" panose="020B0604020202020204" pitchFamily="34" charset="0"/>
            </a:endParaRPr>
          </a:p>
          <a:p>
            <a:pPr algn="just">
              <a:lnSpc>
                <a:spcPct val="115000"/>
              </a:lnSpc>
              <a:spcBef>
                <a:spcPts val="600"/>
              </a:spcBef>
              <a:tabLst>
                <a:tab pos="5257800" algn="l"/>
              </a:tabLst>
            </a:pPr>
            <a:r>
              <a:rPr lang="it-IT" sz="2400" b="1" dirty="0">
                <a:solidFill>
                  <a:srgbClr val="FF0000"/>
                </a:solidFill>
                <a:effectLst/>
                <a:latin typeface="Arial" panose="020B0604020202020204" pitchFamily="34" charset="0"/>
                <a:ea typeface="Times New Roman" panose="02020603050405020304" pitchFamily="18" charset="0"/>
                <a:cs typeface="Arial" panose="020B0604020202020204" pitchFamily="34" charset="0"/>
              </a:rPr>
              <a:t>Năng lực tự chủ và trách nhiệm</a:t>
            </a:r>
            <a:r>
              <a:rPr lang="it-IT" sz="2400" dirty="0">
                <a:solidFill>
                  <a:srgbClr val="FF0000"/>
                </a:solidFill>
                <a:effectLst/>
                <a:latin typeface="Arial" panose="020B0604020202020204" pitchFamily="34" charset="0"/>
                <a:ea typeface="Times New Roman" panose="02020603050405020304" pitchFamily="18" charset="0"/>
                <a:cs typeface="Arial" panose="020B0604020202020204" pitchFamily="34" charset="0"/>
              </a:rPr>
              <a:t>: </a:t>
            </a:r>
            <a:r>
              <a:rPr lang="it-IT" sz="2400" dirty="0">
                <a:effectLst/>
                <a:latin typeface="Arial" panose="020B0604020202020204" pitchFamily="34" charset="0"/>
                <a:ea typeface="Times New Roman" panose="02020603050405020304" pitchFamily="18" charset="0"/>
                <a:cs typeface="Arial" panose="020B0604020202020204" pitchFamily="34" charset="0"/>
              </a:rPr>
              <a:t>Có ý thức trách nhiệm trong việc thực hiện tốt các quan điểm chủ trương của Đảng, pháp luật Nhà nước về phát triển kinh tế, xã hội, văn hóa và con người ở Việt Nam. </a:t>
            </a:r>
            <a:r>
              <a:rPr lang="vi-VN" sz="2400" dirty="0">
                <a:effectLst/>
                <a:latin typeface="Arial" panose="020B0604020202020204" pitchFamily="34" charset="0"/>
                <a:ea typeface="Times New Roman" panose="02020603050405020304" pitchFamily="18" charset="0"/>
                <a:cs typeface="Arial" panose="020B0604020202020204" pitchFamily="34" charset="0"/>
              </a:rPr>
              <a:t>Hình thành ở người học niềm tin vào sự lãnh đạo của Đảng, ý thức chấp hành tốt chủ trương, chính sách của Đảng và Nhà nước về các vấn đề kinh tế, xã hội</a:t>
            </a:r>
            <a:r>
              <a:rPr lang="en-US" sz="2400" dirty="0">
                <a:effectLst/>
                <a:latin typeface="Arial" panose="020B0604020202020204" pitchFamily="34" charset="0"/>
                <a:ea typeface="Times New Roman" panose="02020603050405020304" pitchFamily="18" charset="0"/>
                <a:cs typeface="Arial" panose="020B0604020202020204" pitchFamily="34" charset="0"/>
              </a:rPr>
              <a:t>.</a:t>
            </a:r>
          </a:p>
          <a:p>
            <a:pPr marL="0" indent="0">
              <a:buNone/>
            </a:pPr>
            <a:endParaRPr lang="en-US" sz="2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59337453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up)">
                                      <p:cBhvr>
                                        <p:cTn id="7" dur="750"/>
                                        <p:tgtEl>
                                          <p:spTgt spid="2"/>
                                        </p:tgtEl>
                                      </p:cBhvr>
                                    </p:animEffect>
                                  </p:childTnLst>
                                </p:cTn>
                              </p:par>
                            </p:childTnLst>
                          </p:cTn>
                        </p:par>
                        <p:par>
                          <p:cTn id="8" fill="hold">
                            <p:stCondLst>
                              <p:cond delay="750"/>
                            </p:stCondLst>
                            <p:childTnLst>
                              <p:par>
                                <p:cTn id="9" presetID="22" presetClass="entr" presetSubtype="1" fill="hold" grpId="0" nodeType="after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animEffect transition="in" filter="wipe(up)">
                                      <p:cBhvr>
                                        <p:cTn id="11" dur="750"/>
                                        <p:tgtEl>
                                          <p:spTgt spid="3">
                                            <p:txEl>
                                              <p:pRg st="0" end="0"/>
                                            </p:txEl>
                                          </p:spTgt>
                                        </p:tgtEl>
                                      </p:cBhvr>
                                    </p:animEffect>
                                  </p:childTnLst>
                                </p:cTn>
                              </p:par>
                            </p:childTnLst>
                          </p:cTn>
                        </p:par>
                        <p:par>
                          <p:cTn id="12" fill="hold">
                            <p:stCondLst>
                              <p:cond delay="1500"/>
                            </p:stCondLst>
                            <p:childTnLst>
                              <p:par>
                                <p:cTn id="13" presetID="22" presetClass="entr" presetSubtype="1" fill="hold" grpId="0" nodeType="after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animEffect transition="in" filter="wipe(up)">
                                      <p:cBhvr>
                                        <p:cTn id="15" dur="750"/>
                                        <p:tgtEl>
                                          <p:spTgt spid="3">
                                            <p:txEl>
                                              <p:pRg st="1" end="1"/>
                                            </p:txEl>
                                          </p:spTgt>
                                        </p:tgtEl>
                                      </p:cBhvr>
                                    </p:animEffect>
                                  </p:childTnLst>
                                </p:cTn>
                              </p:par>
                            </p:childTnLst>
                          </p:cTn>
                        </p:par>
                        <p:par>
                          <p:cTn id="16" fill="hold">
                            <p:stCondLst>
                              <p:cond delay="2250"/>
                            </p:stCondLst>
                            <p:childTnLst>
                              <p:par>
                                <p:cTn id="17" presetID="22" presetClass="entr" presetSubtype="1" fill="hold" grpId="0" nodeType="after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Effect transition="in" filter="wipe(up)">
                                      <p:cBhvr>
                                        <p:cTn id="19" dur="75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0" y="600310"/>
            <a:ext cx="12191999" cy="861774"/>
          </a:xfrm>
          <a:prstGeom prst="rect">
            <a:avLst/>
          </a:prstGeom>
        </p:spPr>
        <p:txBody>
          <a:bodyPr wrap="square">
            <a:spAutoFit/>
          </a:bodyPr>
          <a:lstStyle/>
          <a:p>
            <a:pPr algn="ctr"/>
            <a:r>
              <a:rPr lang="en-US" sz="2400" b="1" dirty="0">
                <a:solidFill>
                  <a:srgbClr val="FF0000"/>
                </a:solidFill>
                <a:latin typeface="Arial" panose="020B0604020202020204" pitchFamily="34" charset="0"/>
                <a:cs typeface="Arial" panose="020B0604020202020204" pitchFamily="34" charset="0"/>
              </a:rPr>
              <a:t>NỘI DUNG</a:t>
            </a:r>
            <a:endParaRPr lang="en-US" sz="2400" dirty="0">
              <a:solidFill>
                <a:srgbClr val="FF0000"/>
              </a:solidFill>
              <a:latin typeface="Arial" panose="020B0604020202020204" pitchFamily="34" charset="0"/>
              <a:cs typeface="Arial" panose="020B0604020202020204" pitchFamily="34" charset="0"/>
            </a:endParaRPr>
          </a:p>
          <a:p>
            <a:r>
              <a:rPr lang="nl-NL" sz="2400" b="1" dirty="0">
                <a:latin typeface="Arial" panose="020B0604020202020204" pitchFamily="34" charset="0"/>
                <a:cs typeface="Arial" panose="020B0604020202020204" pitchFamily="34" charset="0"/>
              </a:rPr>
              <a:t> </a:t>
            </a:r>
            <a:endParaRPr lang="en-US" sz="2400" dirty="0">
              <a:latin typeface="Arial" panose="020B0604020202020204" pitchFamily="34" charset="0"/>
              <a:cs typeface="Arial" panose="020B0604020202020204" pitchFamily="34" charset="0"/>
            </a:endParaRPr>
          </a:p>
        </p:txBody>
      </p:sp>
      <p:sp>
        <p:nvSpPr>
          <p:cNvPr id="5" name="Rectangle 4"/>
          <p:cNvSpPr/>
          <p:nvPr/>
        </p:nvSpPr>
        <p:spPr>
          <a:xfrm>
            <a:off x="980239" y="1329076"/>
            <a:ext cx="10231520" cy="2793842"/>
          </a:xfrm>
          <a:prstGeom prst="rect">
            <a:avLst/>
          </a:prstGeom>
        </p:spPr>
        <p:txBody>
          <a:bodyPr wrap="square">
            <a:spAutoFit/>
          </a:bodyPr>
          <a:lstStyle/>
          <a:p>
            <a:pPr>
              <a:lnSpc>
                <a:spcPct val="150000"/>
              </a:lnSpc>
            </a:pPr>
            <a:r>
              <a:rPr lang="nl-NL" sz="2400" b="1" dirty="0">
                <a:solidFill>
                  <a:srgbClr val="00B050"/>
                </a:solidFill>
                <a:latin typeface="Arial" panose="020B0604020202020204" pitchFamily="34" charset="0"/>
                <a:cs typeface="Arial" panose="020B0604020202020204" pitchFamily="34" charset="0"/>
              </a:rPr>
              <a:t>1. NỘI DUNG CỦA CHỦ TRƯƠNG PHÁT TRIỂN KINH TẾ, XÃ HỘI, VĂN HÓA, CON NGƯỜI Ở VIỆT NAM HIỆN NAY</a:t>
            </a:r>
            <a:endParaRPr lang="en-US" sz="2400" b="1" dirty="0">
              <a:solidFill>
                <a:srgbClr val="00B050"/>
              </a:solidFill>
              <a:latin typeface="Arial" panose="020B0604020202020204" pitchFamily="34" charset="0"/>
              <a:cs typeface="Arial" panose="020B0604020202020204" pitchFamily="34" charset="0"/>
            </a:endParaRPr>
          </a:p>
          <a:p>
            <a:pPr>
              <a:lnSpc>
                <a:spcPct val="150000"/>
              </a:lnSpc>
            </a:pPr>
            <a:r>
              <a:rPr lang="nl-NL" sz="2400" b="1" dirty="0">
                <a:latin typeface="Arial" panose="020B0604020202020204" pitchFamily="34" charset="0"/>
                <a:cs typeface="Arial" panose="020B0604020202020204" pitchFamily="34" charset="0"/>
              </a:rPr>
              <a:t>1.1. Chủ trương phát triển kinh tế, xã hội</a:t>
            </a:r>
          </a:p>
          <a:p>
            <a:pPr>
              <a:lnSpc>
                <a:spcPct val="150000"/>
              </a:lnSpc>
            </a:pPr>
            <a:r>
              <a:rPr lang="en-US" sz="2400" b="1" dirty="0">
                <a:latin typeface="Arial" panose="020B0604020202020204" pitchFamily="34" charset="0"/>
                <a:cs typeface="Arial" panose="020B0604020202020204" pitchFamily="34" charset="0"/>
              </a:rPr>
              <a:t>1.</a:t>
            </a:r>
            <a:r>
              <a:rPr lang="vi-VN" sz="2400" b="1" dirty="0">
                <a:latin typeface="Arial" panose="020B0604020202020204" pitchFamily="34" charset="0"/>
                <a:cs typeface="Arial" panose="020B0604020202020204" pitchFamily="34" charset="0"/>
              </a:rPr>
              <a:t>2. Chủ trương phát triển văn hóa, con người</a:t>
            </a:r>
            <a:endParaRPr lang="en-US" sz="2400" dirty="0">
              <a:latin typeface="Arial" panose="020B0604020202020204" pitchFamily="34" charset="0"/>
              <a:cs typeface="Arial" panose="020B0604020202020204" pitchFamily="34" charset="0"/>
            </a:endParaRPr>
          </a:p>
          <a:p>
            <a:pPr>
              <a:lnSpc>
                <a:spcPct val="150000"/>
              </a:lnSpc>
            </a:pPr>
            <a:endParaRPr lang="en-US" sz="2400" dirty="0">
              <a:latin typeface="Arial" panose="020B0604020202020204" pitchFamily="34" charset="0"/>
              <a:cs typeface="Arial" panose="020B0604020202020204" pitchFamily="34" charset="0"/>
            </a:endParaRPr>
          </a:p>
        </p:txBody>
      </p:sp>
      <p:sp>
        <p:nvSpPr>
          <p:cNvPr id="6" name="Rectangle 5"/>
          <p:cNvSpPr/>
          <p:nvPr/>
        </p:nvSpPr>
        <p:spPr>
          <a:xfrm>
            <a:off x="980239" y="3743724"/>
            <a:ext cx="10231520" cy="2793842"/>
          </a:xfrm>
          <a:prstGeom prst="rect">
            <a:avLst/>
          </a:prstGeom>
        </p:spPr>
        <p:txBody>
          <a:bodyPr wrap="square">
            <a:spAutoFit/>
          </a:bodyPr>
          <a:lstStyle/>
          <a:p>
            <a:pPr>
              <a:lnSpc>
                <a:spcPct val="150000"/>
              </a:lnSpc>
            </a:pPr>
            <a:r>
              <a:rPr lang="nl-NL" sz="2400" b="1" dirty="0">
                <a:solidFill>
                  <a:srgbClr val="00B050"/>
                </a:solidFill>
                <a:latin typeface="Arial" panose="020B0604020202020204" pitchFamily="34" charset="0"/>
                <a:cs typeface="Arial" panose="020B0604020202020204" pitchFamily="34" charset="0"/>
              </a:rPr>
              <a:t>2. GIẢI PHÁP PHÁT TRIỂN KINH TẾ, XÃ HỘI, VĂN HÓA, CON NGƯỜI Ở VIỆT NAM HIỆN NAY</a:t>
            </a:r>
            <a:endParaRPr lang="en-US" sz="2400" b="1" dirty="0">
              <a:solidFill>
                <a:srgbClr val="00B050"/>
              </a:solidFill>
              <a:latin typeface="Arial" panose="020B0604020202020204" pitchFamily="34" charset="0"/>
              <a:cs typeface="Arial" panose="020B0604020202020204" pitchFamily="34" charset="0"/>
            </a:endParaRPr>
          </a:p>
          <a:p>
            <a:pPr>
              <a:lnSpc>
                <a:spcPct val="150000"/>
              </a:lnSpc>
            </a:pPr>
            <a:r>
              <a:rPr lang="nl-NL" sz="2400" b="1" dirty="0">
                <a:latin typeface="Arial" panose="020B0604020202020204" pitchFamily="34" charset="0"/>
                <a:cs typeface="Arial" panose="020B0604020202020204" pitchFamily="34" charset="0"/>
              </a:rPr>
              <a:t>2</a:t>
            </a:r>
            <a:r>
              <a:rPr lang="vi-VN" sz="2400" b="1" dirty="0">
                <a:latin typeface="Arial" panose="020B0604020202020204" pitchFamily="34" charset="0"/>
                <a:cs typeface="Arial" panose="020B0604020202020204" pitchFamily="34" charset="0"/>
              </a:rPr>
              <a:t>.</a:t>
            </a:r>
            <a:r>
              <a:rPr lang="nl-NL" sz="2400" b="1" dirty="0">
                <a:latin typeface="Arial" panose="020B0604020202020204" pitchFamily="34" charset="0"/>
                <a:cs typeface="Arial" panose="020B0604020202020204" pitchFamily="34" charset="0"/>
              </a:rPr>
              <a:t>1. Nội dung phát triển kinh tế, xã hội</a:t>
            </a:r>
          </a:p>
          <a:p>
            <a:pPr>
              <a:lnSpc>
                <a:spcPct val="150000"/>
              </a:lnSpc>
            </a:pPr>
            <a:r>
              <a:rPr lang="nl-NL" sz="2400" b="1" dirty="0">
                <a:latin typeface="Arial" panose="020B0604020202020204" pitchFamily="34" charset="0"/>
                <a:cs typeface="Arial" panose="020B0604020202020204" pitchFamily="34" charset="0"/>
              </a:rPr>
              <a:t>2</a:t>
            </a:r>
            <a:r>
              <a:rPr lang="vi-VN" sz="2400" b="1" dirty="0">
                <a:latin typeface="Arial" panose="020B0604020202020204" pitchFamily="34" charset="0"/>
                <a:cs typeface="Arial" panose="020B0604020202020204" pitchFamily="34" charset="0"/>
              </a:rPr>
              <a:t>.</a:t>
            </a:r>
            <a:r>
              <a:rPr lang="nl-NL" sz="2400" b="1" dirty="0">
                <a:latin typeface="Arial" panose="020B0604020202020204" pitchFamily="34" charset="0"/>
                <a:cs typeface="Arial" panose="020B0604020202020204" pitchFamily="34" charset="0"/>
              </a:rPr>
              <a:t>2. Nội dung phát triển văn hóa, con người </a:t>
            </a:r>
            <a:endParaRPr lang="en-US" sz="2400" dirty="0">
              <a:latin typeface="Arial" panose="020B0604020202020204" pitchFamily="34" charset="0"/>
              <a:cs typeface="Arial" panose="020B0604020202020204" pitchFamily="34" charset="0"/>
            </a:endParaRPr>
          </a:p>
          <a:p>
            <a:pPr>
              <a:lnSpc>
                <a:spcPct val="150000"/>
              </a:lnSpc>
            </a:pPr>
            <a:endParaRPr lang="en-US" sz="2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01289731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up)">
                                      <p:cBhvr>
                                        <p:cTn id="7" dur="750"/>
                                        <p:tgtEl>
                                          <p:spTgt spid="4"/>
                                        </p:tgtEl>
                                      </p:cBhvr>
                                    </p:animEffect>
                                  </p:childTnLst>
                                </p:cTn>
                              </p:par>
                            </p:childTnLst>
                          </p:cTn>
                        </p:par>
                        <p:par>
                          <p:cTn id="8" fill="hold">
                            <p:stCondLst>
                              <p:cond delay="750"/>
                            </p:stCondLst>
                            <p:childTnLst>
                              <p:par>
                                <p:cTn id="9" presetID="22" presetClass="entr" presetSubtype="1" fill="hold" grpId="0"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wipe(up)">
                                      <p:cBhvr>
                                        <p:cTn id="11" dur="750"/>
                                        <p:tgtEl>
                                          <p:spTgt spid="5"/>
                                        </p:tgtEl>
                                      </p:cBhvr>
                                    </p:animEffect>
                                  </p:childTnLst>
                                </p:cTn>
                              </p:par>
                            </p:childTnLst>
                          </p:cTn>
                        </p:par>
                        <p:par>
                          <p:cTn id="12" fill="hold">
                            <p:stCondLst>
                              <p:cond delay="1500"/>
                            </p:stCondLst>
                            <p:childTnLst>
                              <p:par>
                                <p:cTn id="13" presetID="22" presetClass="entr" presetSubtype="1" fill="hold" grpId="0" nodeType="after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wipe(up)">
                                      <p:cBhvr>
                                        <p:cTn id="15" dur="75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97283" y="776957"/>
            <a:ext cx="11197434" cy="2239844"/>
          </a:xfrm>
          <a:prstGeom prst="rect">
            <a:avLst/>
          </a:prstGeom>
        </p:spPr>
        <p:txBody>
          <a:bodyPr wrap="square">
            <a:spAutoFit/>
          </a:bodyPr>
          <a:lstStyle/>
          <a:p>
            <a:pPr>
              <a:lnSpc>
                <a:spcPct val="150000"/>
              </a:lnSpc>
            </a:pPr>
            <a:r>
              <a:rPr lang="nl-NL" sz="2400" b="1" dirty="0">
                <a:solidFill>
                  <a:srgbClr val="FF0000"/>
                </a:solidFill>
                <a:latin typeface="Arial" panose="020B0604020202020204" pitchFamily="34" charset="0"/>
                <a:cs typeface="Arial" panose="020B0604020202020204" pitchFamily="34" charset="0"/>
              </a:rPr>
              <a:t>1. NỘI DUNG CỦA CHỦ TRƯƠNG PHÁT TRIỂN KINH TẾ, XÃ HỘI, VĂN HÓA, CON NGƯỜI Ở VIỆT NAM HIỆN NAY</a:t>
            </a:r>
            <a:endParaRPr lang="en-US" sz="2400" b="1" dirty="0">
              <a:solidFill>
                <a:srgbClr val="FF0000"/>
              </a:solidFill>
              <a:latin typeface="Arial" panose="020B0604020202020204" pitchFamily="34" charset="0"/>
              <a:cs typeface="Arial" panose="020B0604020202020204" pitchFamily="34" charset="0"/>
            </a:endParaRPr>
          </a:p>
          <a:p>
            <a:pPr>
              <a:lnSpc>
                <a:spcPct val="150000"/>
              </a:lnSpc>
            </a:pPr>
            <a:r>
              <a:rPr lang="nl-NL" sz="2400" b="1" dirty="0">
                <a:solidFill>
                  <a:srgbClr val="00B050"/>
                </a:solidFill>
                <a:latin typeface="Arial" panose="020B0604020202020204" pitchFamily="34" charset="0"/>
                <a:cs typeface="Arial" panose="020B0604020202020204" pitchFamily="34" charset="0"/>
              </a:rPr>
              <a:t>1.1. Chủ trương phát triển kinh tế, xã hội</a:t>
            </a:r>
            <a:endParaRPr lang="en-US" sz="2400" dirty="0">
              <a:solidFill>
                <a:srgbClr val="00B050"/>
              </a:solidFill>
              <a:latin typeface="Arial" panose="020B0604020202020204" pitchFamily="34" charset="0"/>
              <a:cs typeface="Arial" panose="020B0604020202020204" pitchFamily="34" charset="0"/>
            </a:endParaRPr>
          </a:p>
          <a:p>
            <a:pPr>
              <a:lnSpc>
                <a:spcPct val="150000"/>
              </a:lnSpc>
            </a:pPr>
            <a:r>
              <a:rPr lang="nl-NL" sz="2400" dirty="0">
                <a:solidFill>
                  <a:srgbClr val="00B050"/>
                </a:solidFill>
                <a:latin typeface="Arial" panose="020B0604020202020204" pitchFamily="34" charset="0"/>
                <a:cs typeface="Arial" panose="020B0604020202020204" pitchFamily="34" charset="0"/>
              </a:rPr>
              <a:t>1.1.1. </a:t>
            </a:r>
            <a:r>
              <a:rPr lang="vi-VN" sz="2400" dirty="0">
                <a:solidFill>
                  <a:srgbClr val="00B050"/>
                </a:solidFill>
                <a:latin typeface="Arial" panose="020B0604020202020204" pitchFamily="34" charset="0"/>
                <a:cs typeface="Arial" panose="020B0604020202020204" pitchFamily="34" charset="0"/>
              </a:rPr>
              <a:t>Q</a:t>
            </a:r>
            <a:r>
              <a:rPr lang="nl-NL" sz="2400" dirty="0">
                <a:solidFill>
                  <a:srgbClr val="00B050"/>
                </a:solidFill>
                <a:latin typeface="Arial" panose="020B0604020202020204" pitchFamily="34" charset="0"/>
                <a:cs typeface="Arial" panose="020B0604020202020204" pitchFamily="34" charset="0"/>
              </a:rPr>
              <a:t>uan điểm phát triển kinh tế-xã hội </a:t>
            </a:r>
            <a:endParaRPr lang="en-US" sz="2400" dirty="0">
              <a:solidFill>
                <a:srgbClr val="00B050"/>
              </a:solidFill>
              <a:latin typeface="Arial" panose="020B0604020202020204" pitchFamily="34" charset="0"/>
              <a:cs typeface="Arial" panose="020B0604020202020204" pitchFamily="34" charset="0"/>
            </a:endParaRPr>
          </a:p>
        </p:txBody>
      </p:sp>
      <p:sp>
        <p:nvSpPr>
          <p:cNvPr id="3" name="Rectangle 2"/>
          <p:cNvSpPr/>
          <p:nvPr/>
        </p:nvSpPr>
        <p:spPr>
          <a:xfrm>
            <a:off x="666096" y="3401768"/>
            <a:ext cx="5429904" cy="1685846"/>
          </a:xfrm>
          <a:prstGeom prst="rect">
            <a:avLst/>
          </a:prstGeom>
        </p:spPr>
        <p:style>
          <a:lnRef idx="2">
            <a:schemeClr val="accent1"/>
          </a:lnRef>
          <a:fillRef idx="1">
            <a:schemeClr val="lt1"/>
          </a:fillRef>
          <a:effectRef idx="0">
            <a:schemeClr val="accent1"/>
          </a:effectRef>
          <a:fontRef idx="minor">
            <a:schemeClr val="dk1"/>
          </a:fontRef>
        </p:style>
        <p:txBody>
          <a:bodyPr wrap="square">
            <a:spAutoFit/>
          </a:bodyPr>
          <a:lstStyle/>
          <a:p>
            <a:pPr algn="just">
              <a:lnSpc>
                <a:spcPct val="150000"/>
              </a:lnSpc>
            </a:pPr>
            <a:r>
              <a:rPr lang="nl-NL" sz="2400" b="1" i="1" dirty="0">
                <a:solidFill>
                  <a:srgbClr val="FF0000"/>
                </a:solidFill>
                <a:latin typeface="Arial" panose="020B0604020202020204" pitchFamily="34" charset="0"/>
                <a:cs typeface="Arial" panose="020B0604020202020204" pitchFamily="34" charset="0"/>
              </a:rPr>
              <a:t>Một là,</a:t>
            </a:r>
            <a:r>
              <a:rPr lang="nl-NL" sz="2400" b="1" dirty="0">
                <a:solidFill>
                  <a:srgbClr val="FF0000"/>
                </a:solidFill>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Phát</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triển</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nhanh</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và</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bền</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vững</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dựa</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chủ</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yếu</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vào</a:t>
            </a:r>
            <a:r>
              <a:rPr lang="en-US" sz="2400" dirty="0">
                <a:latin typeface="Arial" panose="020B0604020202020204" pitchFamily="34" charset="0"/>
                <a:cs typeface="Arial" panose="020B0604020202020204" pitchFamily="34" charset="0"/>
              </a:rPr>
              <a:t> khoa </a:t>
            </a:r>
            <a:r>
              <a:rPr lang="en-US" sz="2400" dirty="0" err="1">
                <a:latin typeface="Arial" panose="020B0604020202020204" pitchFamily="34" charset="0"/>
                <a:cs typeface="Arial" panose="020B0604020202020204" pitchFamily="34" charset="0"/>
              </a:rPr>
              <a:t>học</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công</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nghệ</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đổi</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mới</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sáng</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tạo</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và</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chuyển</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đổi</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số</a:t>
            </a:r>
            <a:r>
              <a:rPr lang="en-US" sz="2400" dirty="0">
                <a:latin typeface="Arial" panose="020B0604020202020204" pitchFamily="34" charset="0"/>
                <a:cs typeface="Arial" panose="020B0604020202020204" pitchFamily="34" charset="0"/>
              </a:rPr>
              <a:t>. </a:t>
            </a:r>
            <a:endParaRPr lang="en-US" sz="2400" dirty="0">
              <a:solidFill>
                <a:srgbClr val="002060"/>
              </a:solidFill>
              <a:latin typeface="Arial" panose="020B0604020202020204" pitchFamily="34" charset="0"/>
              <a:cs typeface="Arial" panose="020B0604020202020204" pitchFamily="34" charset="0"/>
            </a:endParaRPr>
          </a:p>
        </p:txBody>
      </p:sp>
      <p:pic>
        <p:nvPicPr>
          <p:cNvPr id="4" name="Picture 2" descr="Xem ảnh nguồ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72434" y="2594785"/>
            <a:ext cx="5153470" cy="249282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2784288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up)">
                                      <p:cBhvr>
                                        <p:cTn id="7" dur="750"/>
                                        <p:tgtEl>
                                          <p:spTgt spid="2"/>
                                        </p:tgtEl>
                                      </p:cBhvr>
                                    </p:animEffect>
                                  </p:childTnLst>
                                </p:cTn>
                              </p:par>
                            </p:childTnLst>
                          </p:cTn>
                        </p:par>
                        <p:par>
                          <p:cTn id="8" fill="hold">
                            <p:stCondLst>
                              <p:cond delay="750"/>
                            </p:stCondLst>
                            <p:childTnLst>
                              <p:par>
                                <p:cTn id="9" presetID="22" presetClass="entr" presetSubtype="1" fill="hold"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wipe(up)">
                                      <p:cBhvr>
                                        <p:cTn id="11" dur="750"/>
                                        <p:tgtEl>
                                          <p:spTgt spid="4"/>
                                        </p:tgtEl>
                                      </p:cBhvr>
                                    </p:animEffect>
                                  </p:childTnLst>
                                </p:cTn>
                              </p:par>
                              <p:par>
                                <p:cTn id="12" presetID="22" presetClass="entr" presetSubtype="1" fill="hold" grpId="0" nodeType="withEffect">
                                  <p:stCondLst>
                                    <p:cond delay="250"/>
                                  </p:stCondLst>
                                  <p:childTnLst>
                                    <p:set>
                                      <p:cBhvr>
                                        <p:cTn id="13" dur="1" fill="hold">
                                          <p:stCondLst>
                                            <p:cond delay="0"/>
                                          </p:stCondLst>
                                        </p:cTn>
                                        <p:tgtEl>
                                          <p:spTgt spid="3"/>
                                        </p:tgtEl>
                                        <p:attrNameLst>
                                          <p:attrName>style.visibility</p:attrName>
                                        </p:attrNameLst>
                                      </p:cBhvr>
                                      <p:to>
                                        <p:strVal val="visible"/>
                                      </p:to>
                                    </p:set>
                                    <p:animEffect transition="in" filter="wipe(up)">
                                      <p:cBhvr>
                                        <p:cTn id="14" dur="75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981465" y="1755080"/>
            <a:ext cx="4955103" cy="3347840"/>
          </a:xfrm>
          <a:prstGeom prst="rect">
            <a:avLst/>
          </a:prstGeom>
        </p:spPr>
        <p:style>
          <a:lnRef idx="2">
            <a:schemeClr val="accent1"/>
          </a:lnRef>
          <a:fillRef idx="1">
            <a:schemeClr val="lt1"/>
          </a:fillRef>
          <a:effectRef idx="0">
            <a:schemeClr val="accent1"/>
          </a:effectRef>
          <a:fontRef idx="minor">
            <a:schemeClr val="dk1"/>
          </a:fontRef>
        </p:style>
        <p:txBody>
          <a:bodyPr wrap="square">
            <a:spAutoFit/>
          </a:bodyPr>
          <a:lstStyle/>
          <a:p>
            <a:pPr algn="just">
              <a:lnSpc>
                <a:spcPct val="150000"/>
              </a:lnSpc>
            </a:pPr>
            <a:r>
              <a:rPr lang="nl-NL" sz="2400" dirty="0">
                <a:solidFill>
                  <a:schemeClr val="tx1"/>
                </a:solidFill>
                <a:latin typeface="Arial" panose="020B0604020202020204" pitchFamily="34" charset="0"/>
                <a:cs typeface="Arial" panose="020B0604020202020204" pitchFamily="34" charset="0"/>
              </a:rPr>
              <a:t>- </a:t>
            </a:r>
            <a:r>
              <a:rPr lang="en-US" sz="2400" dirty="0">
                <a:solidFill>
                  <a:schemeClr val="tx1"/>
                </a:solidFill>
                <a:latin typeface="Arial" panose="020B0604020202020204" pitchFamily="34" charset="0"/>
                <a:cs typeface="Arial" panose="020B0604020202020204" pitchFamily="34" charset="0"/>
              </a:rPr>
              <a:t>CMCN 4.0 </a:t>
            </a:r>
            <a:r>
              <a:rPr lang="en-US" sz="2400" dirty="0" err="1">
                <a:latin typeface="Arial" panose="020B0604020202020204" pitchFamily="34" charset="0"/>
                <a:cs typeface="Arial" panose="020B0604020202020204" pitchFamily="34" charset="0"/>
              </a:rPr>
              <a:t>với</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quá</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trình</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hội</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nhập</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quốc</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tế</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để</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cơ</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cấu</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lại</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nền</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kinh</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tế</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phát</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triển</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kinh</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tế</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số</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xã</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hội</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số</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coi</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đây</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là</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nhân</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tố</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quyết</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định</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để</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nâng</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cao</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năng</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suất</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chất</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lượng</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hiệu</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quả</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và</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sức</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cạnh</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tranh</a:t>
            </a:r>
            <a:r>
              <a:rPr lang="en-US" sz="2400" dirty="0">
                <a:latin typeface="Arial" panose="020B0604020202020204" pitchFamily="34" charset="0"/>
                <a:cs typeface="Arial" panose="020B0604020202020204" pitchFamily="34" charset="0"/>
              </a:rPr>
              <a:t>. </a:t>
            </a:r>
            <a:endParaRPr lang="en-US" sz="2400" dirty="0">
              <a:solidFill>
                <a:schemeClr val="tx1"/>
              </a:solidFill>
              <a:latin typeface="Arial" panose="020B0604020202020204" pitchFamily="34" charset="0"/>
              <a:cs typeface="Arial" panose="020B0604020202020204" pitchFamily="34" charset="0"/>
            </a:endParaRPr>
          </a:p>
        </p:txBody>
      </p:sp>
      <p:grpSp>
        <p:nvGrpSpPr>
          <p:cNvPr id="2" name="Group 1">
            <a:extLst>
              <a:ext uri="{FF2B5EF4-FFF2-40B4-BE49-F238E27FC236}">
                <a16:creationId xmlns:a16="http://schemas.microsoft.com/office/drawing/2014/main" id="{EE2CFD61-6B89-3985-6B7D-E9FC9DA577E3}"/>
              </a:ext>
            </a:extLst>
          </p:cNvPr>
          <p:cNvGrpSpPr/>
          <p:nvPr/>
        </p:nvGrpSpPr>
        <p:grpSpPr>
          <a:xfrm>
            <a:off x="6174693" y="88932"/>
            <a:ext cx="5359401" cy="6043423"/>
            <a:chOff x="6160625" y="201476"/>
            <a:chExt cx="5359401" cy="6043423"/>
          </a:xfrm>
        </p:grpSpPr>
        <p:pic>
          <p:nvPicPr>
            <p:cNvPr id="2050" name="Picture 2" descr="https://baothuathienhue.vn/image/news/2021/20210101/thumbnail/470x300/1101609471124.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77222" y="3960940"/>
              <a:ext cx="4526206" cy="2283959"/>
            </a:xfrm>
            <a:prstGeom prst="rect">
              <a:avLst/>
            </a:prstGeom>
            <a:noFill/>
            <a:extLst>
              <a:ext uri="{909E8E84-426E-40DD-AFC4-6F175D3DCCD1}">
                <a14:hiddenFill xmlns:a14="http://schemas.microsoft.com/office/drawing/2010/main">
                  <a:solidFill>
                    <a:srgbClr val="FFFFFF"/>
                  </a:solidFill>
                </a14:hiddenFill>
              </a:ext>
            </a:extLst>
          </p:spPr>
        </p:pic>
        <p:pic>
          <p:nvPicPr>
            <p:cNvPr id="1026" name="Picture 2" descr="Tác động của Hội nhập quốc tế đối với kinh tế Việt Nam là gì?"/>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160625" y="201476"/>
              <a:ext cx="5359401" cy="4052426"/>
            </a:xfrm>
            <a:prstGeom prst="rect">
              <a:avLst/>
            </a:prstGeom>
            <a:noFill/>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32676761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fade">
                                      <p:cBhvr>
                                        <p:cTn id="12" dur="1000"/>
                                        <p:tgtEl>
                                          <p:spTgt spid="2"/>
                                        </p:tgtEl>
                                      </p:cBhvr>
                                    </p:animEffect>
                                    <p:anim calcmode="lin" valueType="num">
                                      <p:cBhvr>
                                        <p:cTn id="13" dur="1000" fill="hold"/>
                                        <p:tgtEl>
                                          <p:spTgt spid="2"/>
                                        </p:tgtEl>
                                        <p:attrNameLst>
                                          <p:attrName>ppt_x</p:attrName>
                                        </p:attrNameLst>
                                      </p:cBhvr>
                                      <p:tavLst>
                                        <p:tav tm="0">
                                          <p:val>
                                            <p:strVal val="#ppt_x"/>
                                          </p:val>
                                        </p:tav>
                                        <p:tav tm="100000">
                                          <p:val>
                                            <p:strVal val="#ppt_x"/>
                                          </p:val>
                                        </p:tav>
                                      </p:tavLst>
                                    </p:anim>
                                    <p:anim calcmode="lin" valueType="num">
                                      <p:cBhvr>
                                        <p:cTn id="14"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31217" y="908905"/>
            <a:ext cx="5301396" cy="5009833"/>
          </a:xfrm>
          <a:prstGeom prst="rect">
            <a:avLst/>
          </a:prstGeom>
        </p:spPr>
        <p:style>
          <a:lnRef idx="2">
            <a:schemeClr val="accent1"/>
          </a:lnRef>
          <a:fillRef idx="1">
            <a:schemeClr val="lt1"/>
          </a:fillRef>
          <a:effectRef idx="0">
            <a:schemeClr val="accent1"/>
          </a:effectRef>
          <a:fontRef idx="minor">
            <a:schemeClr val="dk1"/>
          </a:fontRef>
        </p:style>
        <p:txBody>
          <a:bodyPr wrap="square">
            <a:spAutoFit/>
          </a:bodyPr>
          <a:lstStyle/>
          <a:p>
            <a:pPr marL="457200" indent="-457200" algn="just">
              <a:lnSpc>
                <a:spcPct val="150000"/>
              </a:lnSpc>
              <a:buFontTx/>
              <a:buChar char="-"/>
            </a:pPr>
            <a:r>
              <a:rPr lang="en-US" sz="2400" dirty="0" err="1">
                <a:latin typeface="Arial" panose="020B0604020202020204" pitchFamily="34" charset="0"/>
                <a:cs typeface="Arial" panose="020B0604020202020204" pitchFamily="34" charset="0"/>
              </a:rPr>
              <a:t>Phát</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triển</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hài</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hòa</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giữa</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kinh</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tế</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với</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văn</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hóa</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xã</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hội</a:t>
            </a:r>
            <a:r>
              <a:rPr lang="en-US" sz="2400" dirty="0">
                <a:latin typeface="Arial" panose="020B0604020202020204" pitchFamily="34" charset="0"/>
                <a:cs typeface="Arial" panose="020B0604020202020204" pitchFamily="34" charset="0"/>
              </a:rPr>
              <a:t>,</a:t>
            </a:r>
          </a:p>
          <a:p>
            <a:pPr marL="457200" indent="-457200" algn="just">
              <a:lnSpc>
                <a:spcPct val="150000"/>
              </a:lnSpc>
              <a:buFontTx/>
              <a:buChar char="-"/>
            </a:pPr>
            <a:r>
              <a:rPr lang="en-US" sz="2400" dirty="0" err="1">
                <a:latin typeface="Arial" panose="020B0604020202020204" pitchFamily="34" charset="0"/>
                <a:cs typeface="Arial" panose="020B0604020202020204" pitchFamily="34" charset="0"/>
              </a:rPr>
              <a:t>Bảo</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vệ</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môi</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trường</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và</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thích</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ứng</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với</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biến</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đổi</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khí</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hậu</a:t>
            </a:r>
            <a:r>
              <a:rPr lang="en-US" sz="2400" dirty="0">
                <a:latin typeface="Arial" panose="020B0604020202020204" pitchFamily="34" charset="0"/>
                <a:cs typeface="Arial" panose="020B0604020202020204" pitchFamily="34" charset="0"/>
              </a:rPr>
              <a:t>;</a:t>
            </a:r>
          </a:p>
          <a:p>
            <a:pPr marL="457200" indent="-457200" algn="just">
              <a:lnSpc>
                <a:spcPct val="150000"/>
              </a:lnSpc>
              <a:buFontTx/>
              <a:buChar char="-"/>
            </a:pPr>
            <a:r>
              <a:rPr lang="en-US" sz="2400" dirty="0" err="1">
                <a:latin typeface="Arial" panose="020B0604020202020204" pitchFamily="34" charset="0"/>
                <a:cs typeface="Arial" panose="020B0604020202020204" pitchFamily="34" charset="0"/>
              </a:rPr>
              <a:t>Quan</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tâm</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tạo</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điều</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kiện</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thuận</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lợi</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cho</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các</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đối</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tượng</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chính</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sách</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người</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có</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công</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người</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nghèo</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người</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yếu</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thế</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đồng</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bào</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dân</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tộc</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thiểu</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số</a:t>
            </a:r>
            <a:r>
              <a:rPr lang="en-US" sz="2400" dirty="0">
                <a:latin typeface="Arial" panose="020B0604020202020204" pitchFamily="34" charset="0"/>
                <a:cs typeface="Arial" panose="020B0604020202020204" pitchFamily="34" charset="0"/>
              </a:rPr>
              <a:t>.</a:t>
            </a:r>
            <a:endParaRPr lang="en-US" sz="2400" b="1" i="1" dirty="0">
              <a:solidFill>
                <a:srgbClr val="0070C0"/>
              </a:solidFill>
              <a:latin typeface="Arial" panose="020B0604020202020204" pitchFamily="34" charset="0"/>
              <a:cs typeface="Arial" panose="020B0604020202020204" pitchFamily="34" charset="0"/>
            </a:endParaRPr>
          </a:p>
        </p:txBody>
      </p:sp>
      <p:pic>
        <p:nvPicPr>
          <p:cNvPr id="3074" name="Picture 2" descr="Xem ảnh nguồ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574603" y="908904"/>
            <a:ext cx="6486180" cy="500983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9765539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3074"/>
                                        </p:tgtEl>
                                        <p:attrNameLst>
                                          <p:attrName>style.visibility</p:attrName>
                                        </p:attrNameLst>
                                      </p:cBhvr>
                                      <p:to>
                                        <p:strVal val="visible"/>
                                      </p:to>
                                    </p:set>
                                    <p:animEffect transition="in" filter="fade">
                                      <p:cBhvr>
                                        <p:cTn id="12" dur="1000"/>
                                        <p:tgtEl>
                                          <p:spTgt spid="3074"/>
                                        </p:tgtEl>
                                      </p:cBhvr>
                                    </p:animEffect>
                                    <p:anim calcmode="lin" valueType="num">
                                      <p:cBhvr>
                                        <p:cTn id="13" dur="1000" fill="hold"/>
                                        <p:tgtEl>
                                          <p:spTgt spid="3074"/>
                                        </p:tgtEl>
                                        <p:attrNameLst>
                                          <p:attrName>ppt_x</p:attrName>
                                        </p:attrNameLst>
                                      </p:cBhvr>
                                      <p:tavLst>
                                        <p:tav tm="0">
                                          <p:val>
                                            <p:strVal val="#ppt_x"/>
                                          </p:val>
                                        </p:tav>
                                        <p:tav tm="100000">
                                          <p:val>
                                            <p:strVal val="#ppt_x"/>
                                          </p:val>
                                        </p:tav>
                                      </p:tavLst>
                                    </p:anim>
                                    <p:anim calcmode="lin" valueType="num">
                                      <p:cBhvr>
                                        <p:cTn id="14" dur="1000" fill="hold"/>
                                        <p:tgtEl>
                                          <p:spTgt spid="307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6EA9C7FD-A6C3-7386-719C-014CAD8E242D}"/>
              </a:ext>
            </a:extLst>
          </p:cNvPr>
          <p:cNvGrpSpPr/>
          <p:nvPr/>
        </p:nvGrpSpPr>
        <p:grpSpPr>
          <a:xfrm>
            <a:off x="831740" y="1200376"/>
            <a:ext cx="10528520" cy="4457247"/>
            <a:chOff x="620125" y="1201082"/>
            <a:chExt cx="10528520" cy="4457247"/>
          </a:xfrm>
        </p:grpSpPr>
        <p:sp>
          <p:nvSpPr>
            <p:cNvPr id="3" name="Rectangle 2"/>
            <p:cNvSpPr/>
            <p:nvPr/>
          </p:nvSpPr>
          <p:spPr>
            <a:xfrm>
              <a:off x="620125" y="1201082"/>
              <a:ext cx="4479629" cy="4455835"/>
            </a:xfrm>
            <a:prstGeom prst="rect">
              <a:avLst/>
            </a:prstGeom>
          </p:spPr>
          <p:style>
            <a:lnRef idx="2">
              <a:schemeClr val="accent1"/>
            </a:lnRef>
            <a:fillRef idx="1">
              <a:schemeClr val="lt1"/>
            </a:fillRef>
            <a:effectRef idx="0">
              <a:schemeClr val="accent1"/>
            </a:effectRef>
            <a:fontRef idx="minor">
              <a:schemeClr val="dk1"/>
            </a:fontRef>
          </p:style>
          <p:txBody>
            <a:bodyPr wrap="square">
              <a:spAutoFit/>
            </a:bodyPr>
            <a:lstStyle/>
            <a:p>
              <a:pPr algn="just" fontAlgn="base">
                <a:lnSpc>
                  <a:spcPct val="150000"/>
                </a:lnSpc>
              </a:pPr>
              <a:r>
                <a:rPr lang="en-US" sz="2400" b="1" i="1" dirty="0" err="1">
                  <a:solidFill>
                    <a:srgbClr val="FF0000"/>
                  </a:solidFill>
                  <a:latin typeface="Arial" panose="020B0604020202020204" pitchFamily="34" charset="0"/>
                  <a:cs typeface="Arial" panose="020B0604020202020204" pitchFamily="34" charset="0"/>
                </a:rPr>
                <a:t>Hai</a:t>
              </a:r>
              <a:r>
                <a:rPr lang="en-US" sz="2400" b="1" i="1" dirty="0">
                  <a:solidFill>
                    <a:srgbClr val="FF0000"/>
                  </a:solidFill>
                  <a:latin typeface="Arial" panose="020B0604020202020204" pitchFamily="34" charset="0"/>
                  <a:cs typeface="Arial" panose="020B0604020202020204" pitchFamily="34" charset="0"/>
                </a:rPr>
                <a:t> </a:t>
              </a:r>
              <a:r>
                <a:rPr lang="en-US" sz="2400" b="1" i="1" dirty="0" err="1">
                  <a:solidFill>
                    <a:srgbClr val="FF0000"/>
                  </a:solidFill>
                  <a:latin typeface="Arial" panose="020B0604020202020204" pitchFamily="34" charset="0"/>
                  <a:cs typeface="Arial" panose="020B0604020202020204" pitchFamily="34" charset="0"/>
                </a:rPr>
                <a:t>là</a:t>
              </a:r>
              <a:r>
                <a:rPr lang="en-US" sz="2400" b="1" i="1" dirty="0">
                  <a:solidFill>
                    <a:srgbClr val="FF0000"/>
                  </a:solidFill>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Lấy</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cải</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cách</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nâng</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cao</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chất</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lượng</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thể</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chế</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kinh</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tế</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thị</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trường</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định</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hướng</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xã</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hội</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chủ</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nghĩa</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đầy</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đủ</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đồng</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bộ</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hiện</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đại</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hội</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nhập</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và</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thực</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thi</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pháp</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luật</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hiệu</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lực</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hiệu</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quả</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là</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điều</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kiện</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tiên</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quyết</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để</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thúc</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đẩy</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phát</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triển</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đất</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nước</a:t>
              </a:r>
              <a:r>
                <a:rPr lang="en-US" sz="2400" dirty="0">
                  <a:latin typeface="Arial" panose="020B0604020202020204" pitchFamily="34" charset="0"/>
                  <a:cs typeface="Arial" panose="020B0604020202020204" pitchFamily="34" charset="0"/>
                </a:rPr>
                <a:t>. </a:t>
              </a:r>
            </a:p>
          </p:txBody>
        </p:sp>
        <p:pic>
          <p:nvPicPr>
            <p:cNvPr id="2050" name="Picture 2" descr="Có phải kinh tế thị trường thì không thể hòa hợp với định hướng xã hội chủ nghĩ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896121" y="1201082"/>
              <a:ext cx="5252524" cy="4457247"/>
            </a:xfrm>
            <a:prstGeom prst="rect">
              <a:avLst/>
            </a:prstGeom>
            <a:noFill/>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104509321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506511" y="4578392"/>
            <a:ext cx="11178977" cy="1685846"/>
          </a:xfrm>
          <a:prstGeom prst="rect">
            <a:avLst/>
          </a:prstGeom>
        </p:spPr>
        <p:style>
          <a:lnRef idx="2">
            <a:schemeClr val="dk1"/>
          </a:lnRef>
          <a:fillRef idx="1">
            <a:schemeClr val="lt1"/>
          </a:fillRef>
          <a:effectRef idx="0">
            <a:schemeClr val="dk1"/>
          </a:effectRef>
          <a:fontRef idx="minor">
            <a:schemeClr val="dk1"/>
          </a:fontRef>
        </p:style>
        <p:txBody>
          <a:bodyPr wrap="square">
            <a:spAutoFit/>
          </a:bodyPr>
          <a:lstStyle/>
          <a:p>
            <a:pPr algn="just" fontAlgn="base">
              <a:lnSpc>
                <a:spcPct val="150000"/>
              </a:lnSpc>
            </a:pPr>
            <a:r>
              <a:rPr lang="en-US" sz="2400" b="1" i="1" dirty="0">
                <a:solidFill>
                  <a:srgbClr val="FF0000"/>
                </a:solidFill>
                <a:latin typeface="Arial" panose="020B0604020202020204" pitchFamily="34" charset="0"/>
                <a:cs typeface="Arial" panose="020B0604020202020204" pitchFamily="34" charset="0"/>
              </a:rPr>
              <a:t>Ba </a:t>
            </a:r>
            <a:r>
              <a:rPr lang="en-US" sz="2400" b="1" i="1" dirty="0" err="1">
                <a:solidFill>
                  <a:srgbClr val="FF0000"/>
                </a:solidFill>
                <a:latin typeface="Arial" panose="020B0604020202020204" pitchFamily="34" charset="0"/>
                <a:cs typeface="Arial" panose="020B0604020202020204" pitchFamily="34" charset="0"/>
              </a:rPr>
              <a:t>là</a:t>
            </a:r>
            <a:r>
              <a:rPr lang="en-US" sz="2400" b="1" i="1" dirty="0">
                <a:solidFill>
                  <a:srgbClr val="FF0000"/>
                </a:solidFill>
                <a:latin typeface="Arial" panose="020B0604020202020204" pitchFamily="34" charset="0"/>
                <a:cs typeface="Arial" panose="020B0604020202020204" pitchFamily="34" charset="0"/>
              </a:rPr>
              <a:t>:</a:t>
            </a:r>
            <a:r>
              <a:rPr lang="en-US" sz="2400" i="1"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Khơi</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dậy</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khát</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vọng</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phát</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triển</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đất</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nước</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phồn</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vinh</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hạnh</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phúc</a:t>
            </a:r>
            <a:r>
              <a:rPr lang="en-US" sz="2400" dirty="0">
                <a:latin typeface="Arial" panose="020B0604020202020204" pitchFamily="34" charset="0"/>
                <a:cs typeface="Arial" panose="020B0604020202020204" pitchFamily="34" charset="0"/>
              </a:rPr>
              <a:t>, ý </a:t>
            </a:r>
            <a:r>
              <a:rPr lang="en-US" sz="2400" dirty="0" err="1">
                <a:latin typeface="Arial" panose="020B0604020202020204" pitchFamily="34" charset="0"/>
                <a:cs typeface="Arial" panose="020B0604020202020204" pitchFamily="34" charset="0"/>
              </a:rPr>
              <a:t>chí</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tự</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cường</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và</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phát</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huy</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sức</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mạnh</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của</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khối</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đại</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đoàn</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kết</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toàn</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dân</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tộc</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để</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xây</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dựng</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và</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bảo</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vệ</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Tổ</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quốc</a:t>
            </a:r>
            <a:r>
              <a:rPr lang="en-US" sz="2400" i="1" dirty="0">
                <a:latin typeface="Arial" panose="020B0604020202020204" pitchFamily="34" charset="0"/>
                <a:cs typeface="Arial" panose="020B0604020202020204" pitchFamily="34" charset="0"/>
              </a:rPr>
              <a:t>. </a:t>
            </a:r>
            <a:endParaRPr lang="en-US" sz="2400" dirty="0">
              <a:latin typeface="Arial" panose="020B0604020202020204" pitchFamily="34" charset="0"/>
              <a:cs typeface="Arial" panose="020B0604020202020204" pitchFamily="34" charset="0"/>
            </a:endParaRPr>
          </a:p>
        </p:txBody>
      </p:sp>
      <p:pic>
        <p:nvPicPr>
          <p:cNvPr id="3074" name="Picture 2" descr="https://tuyengiao.vn/Uploads/2021/10/7/29/hanoi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938612" y="720696"/>
            <a:ext cx="4746876" cy="3757124"/>
          </a:xfrm>
          <a:prstGeom prst="rect">
            <a:avLst/>
          </a:prstGeom>
          <a:noFill/>
          <a:extLst>
            <a:ext uri="{909E8E84-426E-40DD-AFC4-6F175D3DCCD1}">
              <a14:hiddenFill xmlns:a14="http://schemas.microsoft.com/office/drawing/2010/main">
                <a:solidFill>
                  <a:srgbClr val="FFFFFF"/>
                </a:solidFill>
              </a14:hiddenFill>
            </a:ext>
          </a:extLst>
        </p:spPr>
      </p:pic>
      <p:pic>
        <p:nvPicPr>
          <p:cNvPr id="1026" name="Picture 2" descr="thanh niên xung kích: tin tức, hình ảnh, video, bình luận mới nhất"/>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06511" y="720696"/>
            <a:ext cx="6145984" cy="375799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027484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3074"/>
                                        </p:tgtEl>
                                        <p:attrNameLst>
                                          <p:attrName>style.visibility</p:attrName>
                                        </p:attrNameLst>
                                      </p:cBhvr>
                                      <p:to>
                                        <p:strVal val="visible"/>
                                      </p:to>
                                    </p:set>
                                    <p:animEffect transition="in" filter="fade">
                                      <p:cBhvr>
                                        <p:cTn id="7" dur="1000"/>
                                        <p:tgtEl>
                                          <p:spTgt spid="3074"/>
                                        </p:tgtEl>
                                      </p:cBhvr>
                                    </p:animEffect>
                                    <p:anim calcmode="lin" valueType="num">
                                      <p:cBhvr>
                                        <p:cTn id="8" dur="1000" fill="hold"/>
                                        <p:tgtEl>
                                          <p:spTgt spid="3074"/>
                                        </p:tgtEl>
                                        <p:attrNameLst>
                                          <p:attrName>ppt_x</p:attrName>
                                        </p:attrNameLst>
                                      </p:cBhvr>
                                      <p:tavLst>
                                        <p:tav tm="0">
                                          <p:val>
                                            <p:strVal val="#ppt_x"/>
                                          </p:val>
                                        </p:tav>
                                        <p:tav tm="100000">
                                          <p:val>
                                            <p:strVal val="#ppt_x"/>
                                          </p:val>
                                        </p:tav>
                                      </p:tavLst>
                                    </p:anim>
                                    <p:anim calcmode="lin" valueType="num">
                                      <p:cBhvr>
                                        <p:cTn id="9" dur="1000" fill="hold"/>
                                        <p:tgtEl>
                                          <p:spTgt spid="3074"/>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1026"/>
                                        </p:tgtEl>
                                        <p:attrNameLst>
                                          <p:attrName>style.visibility</p:attrName>
                                        </p:attrNameLst>
                                      </p:cBhvr>
                                      <p:to>
                                        <p:strVal val="visible"/>
                                      </p:to>
                                    </p:set>
                                    <p:animEffect transition="in" filter="fade">
                                      <p:cBhvr>
                                        <p:cTn id="12" dur="1000"/>
                                        <p:tgtEl>
                                          <p:spTgt spid="1026"/>
                                        </p:tgtEl>
                                      </p:cBhvr>
                                    </p:animEffect>
                                    <p:anim calcmode="lin" valueType="num">
                                      <p:cBhvr>
                                        <p:cTn id="13" dur="1000" fill="hold"/>
                                        <p:tgtEl>
                                          <p:spTgt spid="1026"/>
                                        </p:tgtEl>
                                        <p:attrNameLst>
                                          <p:attrName>ppt_x</p:attrName>
                                        </p:attrNameLst>
                                      </p:cBhvr>
                                      <p:tavLst>
                                        <p:tav tm="0">
                                          <p:val>
                                            <p:strVal val="#ppt_x"/>
                                          </p:val>
                                        </p:tav>
                                        <p:tav tm="100000">
                                          <p:val>
                                            <p:strVal val="#ppt_x"/>
                                          </p:val>
                                        </p:tav>
                                      </p:tavLst>
                                    </p:anim>
                                    <p:anim calcmode="lin" valueType="num">
                                      <p:cBhvr>
                                        <p:cTn id="14" dur="1000" fill="hold"/>
                                        <p:tgtEl>
                                          <p:spTgt spid="1026"/>
                                        </p:tgtEl>
                                        <p:attrNameLst>
                                          <p:attrName>ppt_y</p:attrName>
                                        </p:attrNameLst>
                                      </p:cBhvr>
                                      <p:tavLst>
                                        <p:tav tm="0">
                                          <p:val>
                                            <p:strVal val="#ppt_y+.1"/>
                                          </p:val>
                                        </p:tav>
                                        <p:tav tm="100000">
                                          <p:val>
                                            <p:strVal val="#ppt_y"/>
                                          </p:val>
                                        </p:tav>
                                      </p:tavLst>
                                    </p:anim>
                                  </p:childTnLst>
                                </p:cTn>
                              </p:par>
                            </p:childTnLst>
                          </p:cTn>
                        </p:par>
                        <p:par>
                          <p:cTn id="15" fill="hold">
                            <p:stCondLst>
                              <p:cond delay="1000"/>
                            </p:stCondLst>
                            <p:childTnLst>
                              <p:par>
                                <p:cTn id="16" presetID="42" presetClass="entr" presetSubtype="0" fill="hold" grpId="0" nodeType="after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fade">
                                      <p:cBhvr>
                                        <p:cTn id="18" dur="1000"/>
                                        <p:tgtEl>
                                          <p:spTgt spid="4"/>
                                        </p:tgtEl>
                                      </p:cBhvr>
                                    </p:animEffect>
                                    <p:anim calcmode="lin" valueType="num">
                                      <p:cBhvr>
                                        <p:cTn id="19" dur="1000" fill="hold"/>
                                        <p:tgtEl>
                                          <p:spTgt spid="4"/>
                                        </p:tgtEl>
                                        <p:attrNameLst>
                                          <p:attrName>ppt_x</p:attrName>
                                        </p:attrNameLst>
                                      </p:cBhvr>
                                      <p:tavLst>
                                        <p:tav tm="0">
                                          <p:val>
                                            <p:strVal val="#ppt_x"/>
                                          </p:val>
                                        </p:tav>
                                        <p:tav tm="100000">
                                          <p:val>
                                            <p:strVal val="#ppt_x"/>
                                          </p:val>
                                        </p:tav>
                                      </p:tavLst>
                                    </p:anim>
                                    <p:anim calcmode="lin" valueType="num">
                                      <p:cBhvr>
                                        <p:cTn id="20"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2BFFF1DA-D7CC-87B3-CF0A-6E49E9542826}"/>
              </a:ext>
            </a:extLst>
          </p:cNvPr>
          <p:cNvGrpSpPr/>
          <p:nvPr/>
        </p:nvGrpSpPr>
        <p:grpSpPr>
          <a:xfrm>
            <a:off x="488330" y="448887"/>
            <a:ext cx="11215339" cy="5566325"/>
            <a:chOff x="748060" y="645836"/>
            <a:chExt cx="11215339" cy="5566325"/>
          </a:xfrm>
        </p:grpSpPr>
        <p:sp>
          <p:nvSpPr>
            <p:cNvPr id="4" name="Rectangle 3"/>
            <p:cNvSpPr/>
            <p:nvPr/>
          </p:nvSpPr>
          <p:spPr>
            <a:xfrm>
              <a:off x="748060" y="1478081"/>
              <a:ext cx="5105938" cy="3901837"/>
            </a:xfrm>
            <a:prstGeom prst="rect">
              <a:avLst/>
            </a:prstGeom>
          </p:spPr>
          <p:style>
            <a:lnRef idx="2">
              <a:schemeClr val="dk1"/>
            </a:lnRef>
            <a:fillRef idx="1">
              <a:schemeClr val="lt1"/>
            </a:fillRef>
            <a:effectRef idx="0">
              <a:schemeClr val="dk1"/>
            </a:effectRef>
            <a:fontRef idx="minor">
              <a:schemeClr val="dk1"/>
            </a:fontRef>
          </p:style>
          <p:txBody>
            <a:bodyPr wrap="square">
              <a:spAutoFit/>
            </a:bodyPr>
            <a:lstStyle/>
            <a:p>
              <a:pPr algn="just">
                <a:lnSpc>
                  <a:spcPct val="150000"/>
                </a:lnSpc>
              </a:pP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Phát</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huy</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tối</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đa</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nhân</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tố</a:t>
              </a:r>
              <a:r>
                <a:rPr lang="en-US" sz="2400" dirty="0">
                  <a:latin typeface="Arial" panose="020B0604020202020204" pitchFamily="34" charset="0"/>
                  <a:cs typeface="Arial" panose="020B0604020202020204" pitchFamily="34" charset="0"/>
                </a:rPr>
                <a:t> con </a:t>
              </a:r>
              <a:r>
                <a:rPr lang="en-US" sz="2400" dirty="0" err="1">
                  <a:latin typeface="Arial" panose="020B0604020202020204" pitchFamily="34" charset="0"/>
                  <a:cs typeface="Arial" panose="020B0604020202020204" pitchFamily="34" charset="0"/>
                </a:rPr>
                <a:t>người</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coi</a:t>
              </a:r>
              <a:r>
                <a:rPr lang="en-US" sz="2400" dirty="0">
                  <a:latin typeface="Arial" panose="020B0604020202020204" pitchFamily="34" charset="0"/>
                  <a:cs typeface="Arial" panose="020B0604020202020204" pitchFamily="34" charset="0"/>
                </a:rPr>
                <a:t> con </a:t>
              </a:r>
              <a:r>
                <a:rPr lang="en-US" sz="2400" dirty="0" err="1">
                  <a:latin typeface="Arial" panose="020B0604020202020204" pitchFamily="34" charset="0"/>
                  <a:cs typeface="Arial" panose="020B0604020202020204" pitchFamily="34" charset="0"/>
                </a:rPr>
                <a:t>người</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là</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trung</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tâm</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chủ</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thể</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nguồn</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lực</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quan</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trọng</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nhất</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và</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mục</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tiêu</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của</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sự</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phát</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triển</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lấy</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giá</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trị</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văn</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hóa</a:t>
              </a:r>
              <a:r>
                <a:rPr lang="en-US" sz="2400" dirty="0">
                  <a:latin typeface="Arial" panose="020B0604020202020204" pitchFamily="34" charset="0"/>
                  <a:cs typeface="Arial" panose="020B0604020202020204" pitchFamily="34" charset="0"/>
                </a:rPr>
                <a:t>, con </a:t>
              </a:r>
              <a:r>
                <a:rPr lang="en-US" sz="2400" dirty="0" err="1">
                  <a:latin typeface="Arial" panose="020B0604020202020204" pitchFamily="34" charset="0"/>
                  <a:cs typeface="Arial" panose="020B0604020202020204" pitchFamily="34" charset="0"/>
                </a:rPr>
                <a:t>người</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Việt</a:t>
              </a:r>
              <a:r>
                <a:rPr lang="en-US" sz="2400" dirty="0">
                  <a:latin typeface="Arial" panose="020B0604020202020204" pitchFamily="34" charset="0"/>
                  <a:cs typeface="Arial" panose="020B0604020202020204" pitchFamily="34" charset="0"/>
                </a:rPr>
                <a:t> Nam </a:t>
              </a:r>
              <a:r>
                <a:rPr lang="en-US" sz="2400" dirty="0" err="1">
                  <a:latin typeface="Arial" panose="020B0604020202020204" pitchFamily="34" charset="0"/>
                  <a:cs typeface="Arial" panose="020B0604020202020204" pitchFamily="34" charset="0"/>
                </a:rPr>
                <a:t>là</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nền</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tảng</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sức</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mạnh</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nội</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sinh</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quan</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trọng</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bảo</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đảm</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sự</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phát</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triển</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bền</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vững</a:t>
              </a:r>
              <a:r>
                <a:rPr lang="en-US" sz="2400" dirty="0">
                  <a:latin typeface="Arial" panose="020B0604020202020204" pitchFamily="34" charset="0"/>
                  <a:cs typeface="Arial" panose="020B0604020202020204" pitchFamily="34" charset="0"/>
                </a:rPr>
                <a:t>. </a:t>
              </a:r>
            </a:p>
          </p:txBody>
        </p:sp>
        <p:pic>
          <p:nvPicPr>
            <p:cNvPr id="4098" name="Picture 2" descr="https://hdll.vn/FileUpload/Images/images_tuoi_tre.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38004" y="645836"/>
              <a:ext cx="5625395" cy="5566325"/>
            </a:xfrm>
            <a:prstGeom prst="rect">
              <a:avLst/>
            </a:prstGeom>
            <a:noFill/>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118268093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773407" y="1755080"/>
            <a:ext cx="4456043" cy="3347840"/>
          </a:xfrm>
          <a:prstGeom prst="rect">
            <a:avLst/>
          </a:prstGeom>
        </p:spPr>
        <p:style>
          <a:lnRef idx="2">
            <a:schemeClr val="accent1"/>
          </a:lnRef>
          <a:fillRef idx="1">
            <a:schemeClr val="lt1"/>
          </a:fillRef>
          <a:effectRef idx="0">
            <a:schemeClr val="accent1"/>
          </a:effectRef>
          <a:fontRef idx="minor">
            <a:schemeClr val="dk1"/>
          </a:fontRef>
        </p:style>
        <p:txBody>
          <a:bodyPr wrap="square">
            <a:spAutoFit/>
          </a:bodyPr>
          <a:lstStyle/>
          <a:p>
            <a:pPr algn="just" fontAlgn="base">
              <a:lnSpc>
                <a:spcPct val="150000"/>
              </a:lnSpc>
            </a:pPr>
            <a:r>
              <a:rPr lang="en-US" sz="2400" b="1" i="1" dirty="0" err="1">
                <a:solidFill>
                  <a:srgbClr val="FF0000"/>
                </a:solidFill>
                <a:latin typeface="Arial" panose="020B0604020202020204" pitchFamily="34" charset="0"/>
                <a:cs typeface="Arial" panose="020B0604020202020204" pitchFamily="34" charset="0"/>
              </a:rPr>
              <a:t>Bốn</a:t>
            </a:r>
            <a:r>
              <a:rPr lang="en-US" sz="2400" b="1" i="1" dirty="0">
                <a:solidFill>
                  <a:srgbClr val="FF0000"/>
                </a:solidFill>
                <a:latin typeface="Arial" panose="020B0604020202020204" pitchFamily="34" charset="0"/>
                <a:cs typeface="Arial" panose="020B0604020202020204" pitchFamily="34" charset="0"/>
              </a:rPr>
              <a:t> </a:t>
            </a:r>
            <a:r>
              <a:rPr lang="en-US" sz="2400" b="1" i="1" dirty="0" err="1">
                <a:solidFill>
                  <a:srgbClr val="FF0000"/>
                </a:solidFill>
                <a:latin typeface="Arial" panose="020B0604020202020204" pitchFamily="34" charset="0"/>
                <a:cs typeface="Arial" panose="020B0604020202020204" pitchFamily="34" charset="0"/>
              </a:rPr>
              <a:t>là</a:t>
            </a:r>
            <a:r>
              <a:rPr lang="en-US" sz="2400" b="1" i="1" dirty="0">
                <a:solidFill>
                  <a:srgbClr val="FF0000"/>
                </a:solidFill>
                <a:latin typeface="Arial" panose="020B0604020202020204" pitchFamily="34" charset="0"/>
                <a:cs typeface="Arial" panose="020B0604020202020204" pitchFamily="34" charset="0"/>
              </a:rPr>
              <a:t>:</a:t>
            </a:r>
            <a:r>
              <a:rPr lang="en-US" sz="2400" i="1" dirty="0">
                <a:solidFill>
                  <a:srgbClr val="FF0000"/>
                </a:solidFill>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Xây</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dựng</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nền</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kinh</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tế</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tự</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chủ</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phải</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trên</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cơ</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sở</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làm</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chủ</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công</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nghệ</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và</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chủ</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động</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tích</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cực</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hội</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nhập</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đa</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dạng</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hóa</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thị</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trường</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nâng</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cao</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khả</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năng</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thích</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ứng</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của</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nền</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kinh</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tế</a:t>
            </a:r>
            <a:r>
              <a:rPr lang="en-US" sz="2400" i="1" dirty="0">
                <a:latin typeface="Arial" panose="020B0604020202020204" pitchFamily="34" charset="0"/>
                <a:cs typeface="Arial" panose="020B0604020202020204" pitchFamily="34" charset="0"/>
              </a:rPr>
              <a:t>. </a:t>
            </a:r>
          </a:p>
        </p:txBody>
      </p:sp>
      <p:pic>
        <p:nvPicPr>
          <p:cNvPr id="5122" name="Picture 2" descr="Thúc đẩy phát triển nguồn cung công nghệ trong nước"/>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691319" y="396533"/>
            <a:ext cx="5727274" cy="2895307"/>
          </a:xfrm>
          <a:prstGeom prst="rect">
            <a:avLst/>
          </a:prstGeom>
          <a:noFill/>
          <a:extLst>
            <a:ext uri="{909E8E84-426E-40DD-AFC4-6F175D3DCCD1}">
              <a14:hiddenFill xmlns:a14="http://schemas.microsoft.com/office/drawing/2010/main">
                <a:solidFill>
                  <a:srgbClr val="FFFFFF"/>
                </a:solidFill>
              </a14:hiddenFill>
            </a:ext>
          </a:extLst>
        </p:spPr>
      </p:pic>
      <p:pic>
        <p:nvPicPr>
          <p:cNvPr id="5124" name="Picture 4" descr="Chuyển giao công nghệ: Nhanh nhưng phải “chắc” | Tạp chí Tuyên giáo"/>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694068" y="3615983"/>
            <a:ext cx="5724525" cy="23812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10898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5122"/>
                                        </p:tgtEl>
                                        <p:attrNameLst>
                                          <p:attrName>style.visibility</p:attrName>
                                        </p:attrNameLst>
                                      </p:cBhvr>
                                      <p:to>
                                        <p:strVal val="visible"/>
                                      </p:to>
                                    </p:set>
                                    <p:animEffect transition="in" filter="fade">
                                      <p:cBhvr>
                                        <p:cTn id="12" dur="1000"/>
                                        <p:tgtEl>
                                          <p:spTgt spid="5122"/>
                                        </p:tgtEl>
                                      </p:cBhvr>
                                    </p:animEffect>
                                    <p:anim calcmode="lin" valueType="num">
                                      <p:cBhvr>
                                        <p:cTn id="13" dur="1000" fill="hold"/>
                                        <p:tgtEl>
                                          <p:spTgt spid="5122"/>
                                        </p:tgtEl>
                                        <p:attrNameLst>
                                          <p:attrName>ppt_x</p:attrName>
                                        </p:attrNameLst>
                                      </p:cBhvr>
                                      <p:tavLst>
                                        <p:tav tm="0">
                                          <p:val>
                                            <p:strVal val="#ppt_x"/>
                                          </p:val>
                                        </p:tav>
                                        <p:tav tm="100000">
                                          <p:val>
                                            <p:strVal val="#ppt_x"/>
                                          </p:val>
                                        </p:tav>
                                      </p:tavLst>
                                    </p:anim>
                                    <p:anim calcmode="lin" valueType="num">
                                      <p:cBhvr>
                                        <p:cTn id="14" dur="1000" fill="hold"/>
                                        <p:tgtEl>
                                          <p:spTgt spid="5122"/>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500"/>
                                  </p:stCondLst>
                                  <p:childTnLst>
                                    <p:set>
                                      <p:cBhvr>
                                        <p:cTn id="16" dur="1" fill="hold">
                                          <p:stCondLst>
                                            <p:cond delay="0"/>
                                          </p:stCondLst>
                                        </p:cTn>
                                        <p:tgtEl>
                                          <p:spTgt spid="5124"/>
                                        </p:tgtEl>
                                        <p:attrNameLst>
                                          <p:attrName>style.visibility</p:attrName>
                                        </p:attrNameLst>
                                      </p:cBhvr>
                                      <p:to>
                                        <p:strVal val="visible"/>
                                      </p:to>
                                    </p:set>
                                    <p:animEffect transition="in" filter="fade">
                                      <p:cBhvr>
                                        <p:cTn id="17" dur="1000"/>
                                        <p:tgtEl>
                                          <p:spTgt spid="5124"/>
                                        </p:tgtEl>
                                      </p:cBhvr>
                                    </p:animEffect>
                                    <p:anim calcmode="lin" valueType="num">
                                      <p:cBhvr>
                                        <p:cTn id="18" dur="1000" fill="hold"/>
                                        <p:tgtEl>
                                          <p:spTgt spid="5124"/>
                                        </p:tgtEl>
                                        <p:attrNameLst>
                                          <p:attrName>ppt_x</p:attrName>
                                        </p:attrNameLst>
                                      </p:cBhvr>
                                      <p:tavLst>
                                        <p:tav tm="0">
                                          <p:val>
                                            <p:strVal val="#ppt_x"/>
                                          </p:val>
                                        </p:tav>
                                        <p:tav tm="100000">
                                          <p:val>
                                            <p:strVal val="#ppt_x"/>
                                          </p:val>
                                        </p:tav>
                                      </p:tavLst>
                                    </p:anim>
                                    <p:anim calcmode="lin" valueType="num">
                                      <p:cBhvr>
                                        <p:cTn id="19" dur="1000" fill="hold"/>
                                        <p:tgtEl>
                                          <p:spTgt spid="512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03744" y="1610721"/>
            <a:ext cx="4223916" cy="3806402"/>
          </a:xfrm>
        </p:spPr>
        <p:style>
          <a:lnRef idx="2">
            <a:schemeClr val="accent1"/>
          </a:lnRef>
          <a:fillRef idx="1">
            <a:schemeClr val="lt1"/>
          </a:fillRef>
          <a:effectRef idx="0">
            <a:schemeClr val="accent1"/>
          </a:effectRef>
          <a:fontRef idx="minor">
            <a:schemeClr val="dk1"/>
          </a:fontRef>
        </p:style>
        <p:txBody>
          <a:bodyPr>
            <a:noAutofit/>
          </a:bodyPr>
          <a:lstStyle/>
          <a:p>
            <a:pPr marL="0" indent="0" algn="just">
              <a:lnSpc>
                <a:spcPct val="150000"/>
              </a:lnSpc>
              <a:buNone/>
            </a:pPr>
            <a:r>
              <a:rPr lang="en-US" sz="2400" dirty="0"/>
              <a:t>- </a:t>
            </a:r>
            <a:r>
              <a:rPr lang="en-US" sz="2400" dirty="0" err="1"/>
              <a:t>Phải</a:t>
            </a:r>
            <a:r>
              <a:rPr lang="en-US" sz="2400" dirty="0"/>
              <a:t> </a:t>
            </a:r>
            <a:r>
              <a:rPr lang="en-US" sz="2400" dirty="0" err="1"/>
              <a:t>hình</a:t>
            </a:r>
            <a:r>
              <a:rPr lang="en-US" sz="2400" dirty="0"/>
              <a:t> </a:t>
            </a:r>
            <a:r>
              <a:rPr lang="en-US" sz="2400" dirty="0" err="1"/>
              <a:t>thành</a:t>
            </a:r>
            <a:r>
              <a:rPr lang="en-US" sz="2400" dirty="0"/>
              <a:t> </a:t>
            </a:r>
            <a:r>
              <a:rPr lang="en-US" sz="2400" dirty="0" err="1"/>
              <a:t>năng</a:t>
            </a:r>
            <a:r>
              <a:rPr lang="en-US" sz="2400" dirty="0"/>
              <a:t> </a:t>
            </a:r>
            <a:r>
              <a:rPr lang="en-US" sz="2400" dirty="0" err="1"/>
              <a:t>lực</a:t>
            </a:r>
            <a:r>
              <a:rPr lang="en-US" sz="2400" dirty="0"/>
              <a:t> </a:t>
            </a:r>
            <a:r>
              <a:rPr lang="en-US" sz="2400" dirty="0" err="1"/>
              <a:t>sản</a:t>
            </a:r>
            <a:r>
              <a:rPr lang="en-US" sz="2400" dirty="0"/>
              <a:t> </a:t>
            </a:r>
            <a:r>
              <a:rPr lang="en-US" sz="2400" dirty="0" err="1"/>
              <a:t>xuất</a:t>
            </a:r>
            <a:r>
              <a:rPr lang="en-US" sz="2400" dirty="0"/>
              <a:t> </a:t>
            </a:r>
            <a:r>
              <a:rPr lang="en-US" sz="2400" dirty="0" err="1"/>
              <a:t>quốc</a:t>
            </a:r>
            <a:r>
              <a:rPr lang="en-US" sz="2400" dirty="0"/>
              <a:t> </a:t>
            </a:r>
            <a:r>
              <a:rPr lang="en-US" sz="2400" dirty="0" err="1"/>
              <a:t>gia</a:t>
            </a:r>
            <a:r>
              <a:rPr lang="en-US" sz="2400" dirty="0"/>
              <a:t> </a:t>
            </a:r>
            <a:r>
              <a:rPr lang="en-US" sz="2400" dirty="0" err="1"/>
              <a:t>mới</a:t>
            </a:r>
            <a:r>
              <a:rPr lang="en-US" sz="2400" dirty="0"/>
              <a:t> </a:t>
            </a:r>
            <a:r>
              <a:rPr lang="en-US" sz="2400" dirty="0" err="1"/>
              <a:t>có</a:t>
            </a:r>
            <a:r>
              <a:rPr lang="en-US" sz="2400" dirty="0"/>
              <a:t> </a:t>
            </a:r>
            <a:r>
              <a:rPr lang="en-US" sz="2400" dirty="0" err="1"/>
              <a:t>tính</a:t>
            </a:r>
            <a:r>
              <a:rPr lang="en-US" sz="2400" dirty="0"/>
              <a:t> </a:t>
            </a:r>
            <a:r>
              <a:rPr lang="en-US" sz="2400" dirty="0" err="1"/>
              <a:t>tự</a:t>
            </a:r>
            <a:r>
              <a:rPr lang="en-US" sz="2400" dirty="0"/>
              <a:t> </a:t>
            </a:r>
            <a:r>
              <a:rPr lang="en-US" sz="2400" dirty="0" err="1"/>
              <a:t>chủ</a:t>
            </a:r>
            <a:r>
              <a:rPr lang="en-US" sz="2400" dirty="0"/>
              <a:t>.</a:t>
            </a:r>
          </a:p>
          <a:p>
            <a:pPr marL="0" indent="0" algn="just">
              <a:lnSpc>
                <a:spcPct val="150000"/>
              </a:lnSpc>
              <a:buNone/>
            </a:pPr>
            <a:r>
              <a:rPr lang="en-US" sz="2400" dirty="0"/>
              <a:t>- </a:t>
            </a:r>
            <a:r>
              <a:rPr lang="en-US" sz="2400" dirty="0" err="1"/>
              <a:t>Phát</a:t>
            </a:r>
            <a:r>
              <a:rPr lang="en-US" sz="2400" dirty="0"/>
              <a:t> </a:t>
            </a:r>
            <a:r>
              <a:rPr lang="en-US" sz="2400" dirty="0" err="1"/>
              <a:t>huy</a:t>
            </a:r>
            <a:r>
              <a:rPr lang="en-US" sz="2400" dirty="0"/>
              <a:t> </a:t>
            </a:r>
            <a:r>
              <a:rPr lang="en-US" sz="2400" dirty="0" err="1"/>
              <a:t>nội</a:t>
            </a:r>
            <a:r>
              <a:rPr lang="en-US" sz="2400" dirty="0"/>
              <a:t> </a:t>
            </a:r>
            <a:r>
              <a:rPr lang="en-US" sz="2400" dirty="0" err="1"/>
              <a:t>lực</a:t>
            </a:r>
            <a:r>
              <a:rPr lang="en-US" sz="2400" dirty="0"/>
              <a:t> </a:t>
            </a:r>
            <a:r>
              <a:rPr lang="en-US" sz="2400" dirty="0" err="1"/>
              <a:t>là</a:t>
            </a:r>
            <a:r>
              <a:rPr lang="en-US" sz="2400" dirty="0"/>
              <a:t> </a:t>
            </a:r>
            <a:r>
              <a:rPr lang="en-US" sz="2400" dirty="0" err="1"/>
              <a:t>yếu</a:t>
            </a:r>
            <a:r>
              <a:rPr lang="en-US" sz="2400" dirty="0"/>
              <a:t> </a:t>
            </a:r>
            <a:r>
              <a:rPr lang="en-US" sz="2400" dirty="0" err="1"/>
              <a:t>tố</a:t>
            </a:r>
            <a:r>
              <a:rPr lang="en-US" sz="2400" dirty="0"/>
              <a:t> </a:t>
            </a:r>
            <a:r>
              <a:rPr lang="en-US" sz="2400" dirty="0" err="1"/>
              <a:t>quyết</a:t>
            </a:r>
            <a:r>
              <a:rPr lang="en-US" sz="2400" dirty="0"/>
              <a:t> </a:t>
            </a:r>
            <a:r>
              <a:rPr lang="en-US" sz="2400" dirty="0" err="1"/>
              <a:t>định</a:t>
            </a:r>
            <a:r>
              <a:rPr lang="en-US" sz="2400" dirty="0"/>
              <a:t> </a:t>
            </a:r>
            <a:r>
              <a:rPr lang="en-US" sz="2400" dirty="0" err="1"/>
              <a:t>gắn</a:t>
            </a:r>
            <a:r>
              <a:rPr lang="en-US" sz="2400" dirty="0"/>
              <a:t> </a:t>
            </a:r>
            <a:r>
              <a:rPr lang="en-US" sz="2400" dirty="0" err="1"/>
              <a:t>với</a:t>
            </a:r>
            <a:r>
              <a:rPr lang="en-US" sz="2400" dirty="0"/>
              <a:t> </a:t>
            </a:r>
            <a:r>
              <a:rPr lang="en-US" sz="2400" dirty="0" err="1"/>
              <a:t>ngoại</a:t>
            </a:r>
            <a:r>
              <a:rPr lang="en-US" sz="2400" dirty="0"/>
              <a:t> </a:t>
            </a:r>
            <a:r>
              <a:rPr lang="en-US" sz="2400" dirty="0" err="1"/>
              <a:t>lực</a:t>
            </a:r>
            <a:r>
              <a:rPr lang="en-US" sz="2400" dirty="0"/>
              <a:t> </a:t>
            </a:r>
            <a:r>
              <a:rPr lang="en-US" sz="2400" dirty="0" err="1"/>
              <a:t>và</a:t>
            </a:r>
            <a:r>
              <a:rPr lang="en-US" sz="2400" dirty="0"/>
              <a:t> </a:t>
            </a:r>
            <a:r>
              <a:rPr lang="en-US" sz="2400" dirty="0" err="1"/>
              <a:t>sức</a:t>
            </a:r>
            <a:r>
              <a:rPr lang="en-US" sz="2400" dirty="0"/>
              <a:t> </a:t>
            </a:r>
            <a:r>
              <a:rPr lang="en-US" sz="2400" dirty="0" err="1"/>
              <a:t>mạnh</a:t>
            </a:r>
            <a:r>
              <a:rPr lang="en-US" sz="2400" dirty="0"/>
              <a:t> </a:t>
            </a:r>
            <a:r>
              <a:rPr lang="en-US" sz="2400" dirty="0" err="1"/>
              <a:t>thời</a:t>
            </a:r>
            <a:r>
              <a:rPr lang="en-US" sz="2400" dirty="0"/>
              <a:t> </a:t>
            </a:r>
            <a:r>
              <a:rPr lang="en-US" sz="2400" dirty="0" err="1"/>
              <a:t>đại</a:t>
            </a:r>
            <a:r>
              <a:rPr lang="en-US" sz="2400" dirty="0"/>
              <a:t>. </a:t>
            </a:r>
          </a:p>
        </p:txBody>
      </p:sp>
      <p:pic>
        <p:nvPicPr>
          <p:cNvPr id="6146" name="Picture 2" descr="https://file1.dangcongsan.vn/data/0/images/2022/11/25/upload_21/269cfc69-bb52-4e93-9381-ed18476960fc-1669352283927897251923.jpeg?dpi=150&amp;quality=100&amp;w=780"/>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18761" y="1610721"/>
            <a:ext cx="6264836" cy="380640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410205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fade">
                                      <p:cBhvr>
                                        <p:cTn id="7" dur="1000"/>
                                        <p:tgtEl>
                                          <p:spTgt spid="3">
                                            <p:bg/>
                                          </p:spTgt>
                                        </p:tgtEl>
                                      </p:cBhvr>
                                    </p:animEffect>
                                    <p:anim calcmode="lin" valueType="num">
                                      <p:cBhvr>
                                        <p:cTn id="8" dur="1000" fill="hold"/>
                                        <p:tgtEl>
                                          <p:spTgt spid="3">
                                            <p:bg/>
                                          </p:spTgt>
                                        </p:tgtEl>
                                        <p:attrNameLst>
                                          <p:attrName>ppt_x</p:attrName>
                                        </p:attrNameLst>
                                      </p:cBhvr>
                                      <p:tavLst>
                                        <p:tav tm="0">
                                          <p:val>
                                            <p:strVal val="#ppt_x"/>
                                          </p:val>
                                        </p:tav>
                                        <p:tav tm="100000">
                                          <p:val>
                                            <p:strVal val="#ppt_x"/>
                                          </p:val>
                                        </p:tav>
                                      </p:tavLst>
                                    </p:anim>
                                    <p:anim calcmode="lin" valueType="num">
                                      <p:cBhvr>
                                        <p:cTn id="9" dur="1000" fill="hold"/>
                                        <p:tgtEl>
                                          <p:spTgt spid="3">
                                            <p:bg/>
                                          </p:spTgt>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1000"/>
                                        <p:tgtEl>
                                          <p:spTgt spid="3">
                                            <p:txEl>
                                              <p:pRg st="0" end="0"/>
                                            </p:txEl>
                                          </p:spTgt>
                                        </p:tgtEl>
                                      </p:cBhvr>
                                    </p:animEffect>
                                    <p:anim calcmode="lin" valueType="num">
                                      <p:cBhvr>
                                        <p:cTn id="13"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0" end="0"/>
                                            </p:txEl>
                                          </p:spTgt>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fade">
                                      <p:cBhvr>
                                        <p:cTn id="17" dur="1000"/>
                                        <p:tgtEl>
                                          <p:spTgt spid="3">
                                            <p:txEl>
                                              <p:pRg st="1" end="1"/>
                                            </p:txEl>
                                          </p:spTgt>
                                        </p:tgtEl>
                                      </p:cBhvr>
                                    </p:animEffect>
                                    <p:anim calcmode="lin" valueType="num">
                                      <p:cBhvr>
                                        <p:cTn id="18"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9" dur="1000" fill="hold"/>
                                        <p:tgtEl>
                                          <p:spTgt spid="3">
                                            <p:txEl>
                                              <p:pRg st="1" end="1"/>
                                            </p:txEl>
                                          </p:spTgt>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0"/>
                                  </p:stCondLst>
                                  <p:childTnLst>
                                    <p:set>
                                      <p:cBhvr>
                                        <p:cTn id="21" dur="1" fill="hold">
                                          <p:stCondLst>
                                            <p:cond delay="0"/>
                                          </p:stCondLst>
                                        </p:cTn>
                                        <p:tgtEl>
                                          <p:spTgt spid="6146"/>
                                        </p:tgtEl>
                                        <p:attrNameLst>
                                          <p:attrName>style.visibility</p:attrName>
                                        </p:attrNameLst>
                                      </p:cBhvr>
                                      <p:to>
                                        <p:strVal val="visible"/>
                                      </p:to>
                                    </p:set>
                                    <p:animEffect transition="in" filter="fade">
                                      <p:cBhvr>
                                        <p:cTn id="22" dur="1000"/>
                                        <p:tgtEl>
                                          <p:spTgt spid="6146"/>
                                        </p:tgtEl>
                                      </p:cBhvr>
                                    </p:animEffect>
                                    <p:anim calcmode="lin" valueType="num">
                                      <p:cBhvr>
                                        <p:cTn id="23" dur="1000" fill="hold"/>
                                        <p:tgtEl>
                                          <p:spTgt spid="6146"/>
                                        </p:tgtEl>
                                        <p:attrNameLst>
                                          <p:attrName>ppt_x</p:attrName>
                                        </p:attrNameLst>
                                      </p:cBhvr>
                                      <p:tavLst>
                                        <p:tav tm="0">
                                          <p:val>
                                            <p:strVal val="#ppt_x"/>
                                          </p:val>
                                        </p:tav>
                                        <p:tav tm="100000">
                                          <p:val>
                                            <p:strVal val="#ppt_x"/>
                                          </p:val>
                                        </p:tav>
                                      </p:tavLst>
                                    </p:anim>
                                    <p:anim calcmode="lin" valueType="num">
                                      <p:cBhvr>
                                        <p:cTn id="24" dur="1000" fill="hold"/>
                                        <p:tgtEl>
                                          <p:spTgt spid="614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705005" y="1271421"/>
            <a:ext cx="5345044" cy="4455835"/>
          </a:xfrm>
          <a:prstGeom prst="rect">
            <a:avLst/>
          </a:prstGeom>
        </p:spPr>
        <p:style>
          <a:lnRef idx="2">
            <a:schemeClr val="accent1"/>
          </a:lnRef>
          <a:fillRef idx="1">
            <a:schemeClr val="lt1"/>
          </a:fillRef>
          <a:effectRef idx="0">
            <a:schemeClr val="accent1"/>
          </a:effectRef>
          <a:fontRef idx="minor">
            <a:schemeClr val="dk1"/>
          </a:fontRef>
        </p:style>
        <p:txBody>
          <a:bodyPr wrap="square">
            <a:spAutoFit/>
          </a:bodyPr>
          <a:lstStyle/>
          <a:p>
            <a:pPr algn="just" fontAlgn="base">
              <a:lnSpc>
                <a:spcPct val="150000"/>
              </a:lnSpc>
            </a:pPr>
            <a:r>
              <a:rPr lang="en-US" sz="2400" b="1" i="1" dirty="0" err="1">
                <a:solidFill>
                  <a:srgbClr val="FF0000"/>
                </a:solidFill>
                <a:latin typeface="Arial" panose="020B0604020202020204" pitchFamily="34" charset="0"/>
                <a:cs typeface="Arial" panose="020B0604020202020204" pitchFamily="34" charset="0"/>
              </a:rPr>
              <a:t>Năm</a:t>
            </a:r>
            <a:r>
              <a:rPr lang="en-US" sz="2400" b="1" i="1" dirty="0">
                <a:solidFill>
                  <a:srgbClr val="FF0000"/>
                </a:solidFill>
                <a:latin typeface="Arial" panose="020B0604020202020204" pitchFamily="34" charset="0"/>
                <a:cs typeface="Arial" panose="020B0604020202020204" pitchFamily="34" charset="0"/>
              </a:rPr>
              <a:t> </a:t>
            </a:r>
            <a:r>
              <a:rPr lang="en-US" sz="2400" b="1" i="1" dirty="0" err="1">
                <a:solidFill>
                  <a:srgbClr val="FF0000"/>
                </a:solidFill>
                <a:latin typeface="Arial" panose="020B0604020202020204" pitchFamily="34" charset="0"/>
                <a:cs typeface="Arial" panose="020B0604020202020204" pitchFamily="34" charset="0"/>
              </a:rPr>
              <a:t>là</a:t>
            </a:r>
            <a:r>
              <a:rPr lang="en-US" sz="2400" b="1" i="1" dirty="0">
                <a:solidFill>
                  <a:srgbClr val="FF0000"/>
                </a:solidFill>
                <a:latin typeface="Arial" panose="020B0604020202020204" pitchFamily="34" charset="0"/>
                <a:cs typeface="Arial" panose="020B0604020202020204" pitchFamily="34" charset="0"/>
              </a:rPr>
              <a:t>:</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Chủ</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động</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kiên</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quyết</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kiên</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trì</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đấu</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tranh</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bảo</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vệ</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vững</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chắc</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độc</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lập</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chủ</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quyền</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thống</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nhất</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và</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toàn</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vẹn</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lãnh</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thổ</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quốc</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gia</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gắn</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kết</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chặt</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chẽ</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hài</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hòa</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giữa</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phát</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triển</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kinh</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tế</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văn</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hóa</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xã</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hội</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với</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củng</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cố</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quốc</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phòng</a:t>
            </a:r>
            <a:r>
              <a:rPr lang="en-US" sz="2400" dirty="0">
                <a:latin typeface="Arial" panose="020B0604020202020204" pitchFamily="34" charset="0"/>
                <a:cs typeface="Arial" panose="020B0604020202020204" pitchFamily="34" charset="0"/>
              </a:rPr>
              <a:t>, an </a:t>
            </a:r>
            <a:r>
              <a:rPr lang="en-US" sz="2400" dirty="0" err="1">
                <a:latin typeface="Arial" panose="020B0604020202020204" pitchFamily="34" charset="0"/>
                <a:cs typeface="Arial" panose="020B0604020202020204" pitchFamily="34" charset="0"/>
              </a:rPr>
              <a:t>ninh</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bảo</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vệ</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môi</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trường</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nâng</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cao</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hiệu</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quả</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hoạt</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động</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đối</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ngoại</a:t>
            </a:r>
            <a:r>
              <a:rPr lang="en-US" sz="2400" dirty="0">
                <a:latin typeface="Arial" panose="020B0604020202020204" pitchFamily="34" charset="0"/>
                <a:cs typeface="Arial" panose="020B0604020202020204" pitchFamily="34" charset="0"/>
              </a:rPr>
              <a:t>; </a:t>
            </a:r>
          </a:p>
        </p:txBody>
      </p:sp>
      <p:pic>
        <p:nvPicPr>
          <p:cNvPr id="7170" name="Picture 2" descr="Bảo vệ vững chắc Tổ quốc từ hướng biển - Báo Người lao độ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408271" y="537625"/>
            <a:ext cx="5078724" cy="2814003"/>
          </a:xfrm>
          <a:prstGeom prst="rect">
            <a:avLst/>
          </a:prstGeom>
          <a:noFill/>
          <a:extLst>
            <a:ext uri="{909E8E84-426E-40DD-AFC4-6F175D3DCCD1}">
              <a14:hiddenFill xmlns:a14="http://schemas.microsoft.com/office/drawing/2010/main">
                <a:solidFill>
                  <a:srgbClr val="FFFFFF"/>
                </a:solidFill>
              </a14:hiddenFill>
            </a:ext>
          </a:extLst>
        </p:spPr>
      </p:pic>
      <p:pic>
        <p:nvPicPr>
          <p:cNvPr id="7172" name="Picture 4" descr="Nắm chắc tình hình, đảm bảo an ninh chính trị, trật tự an toàn xã hội"/>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406699" y="3550989"/>
            <a:ext cx="5080296" cy="243987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058109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7170"/>
                                        </p:tgtEl>
                                        <p:attrNameLst>
                                          <p:attrName>style.visibility</p:attrName>
                                        </p:attrNameLst>
                                      </p:cBhvr>
                                      <p:to>
                                        <p:strVal val="visible"/>
                                      </p:to>
                                    </p:set>
                                    <p:animEffect transition="in" filter="fade">
                                      <p:cBhvr>
                                        <p:cTn id="12" dur="1000"/>
                                        <p:tgtEl>
                                          <p:spTgt spid="7170"/>
                                        </p:tgtEl>
                                      </p:cBhvr>
                                    </p:animEffect>
                                    <p:anim calcmode="lin" valueType="num">
                                      <p:cBhvr>
                                        <p:cTn id="13" dur="1000" fill="hold"/>
                                        <p:tgtEl>
                                          <p:spTgt spid="7170"/>
                                        </p:tgtEl>
                                        <p:attrNameLst>
                                          <p:attrName>ppt_x</p:attrName>
                                        </p:attrNameLst>
                                      </p:cBhvr>
                                      <p:tavLst>
                                        <p:tav tm="0">
                                          <p:val>
                                            <p:strVal val="#ppt_x"/>
                                          </p:val>
                                        </p:tav>
                                        <p:tav tm="100000">
                                          <p:val>
                                            <p:strVal val="#ppt_x"/>
                                          </p:val>
                                        </p:tav>
                                      </p:tavLst>
                                    </p:anim>
                                    <p:anim calcmode="lin" valueType="num">
                                      <p:cBhvr>
                                        <p:cTn id="14" dur="1000" fill="hold"/>
                                        <p:tgtEl>
                                          <p:spTgt spid="7170"/>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500"/>
                                  </p:stCondLst>
                                  <p:childTnLst>
                                    <p:set>
                                      <p:cBhvr>
                                        <p:cTn id="16" dur="1" fill="hold">
                                          <p:stCondLst>
                                            <p:cond delay="0"/>
                                          </p:stCondLst>
                                        </p:cTn>
                                        <p:tgtEl>
                                          <p:spTgt spid="7172"/>
                                        </p:tgtEl>
                                        <p:attrNameLst>
                                          <p:attrName>style.visibility</p:attrName>
                                        </p:attrNameLst>
                                      </p:cBhvr>
                                      <p:to>
                                        <p:strVal val="visible"/>
                                      </p:to>
                                    </p:set>
                                    <p:animEffect transition="in" filter="fade">
                                      <p:cBhvr>
                                        <p:cTn id="17" dur="1000"/>
                                        <p:tgtEl>
                                          <p:spTgt spid="7172"/>
                                        </p:tgtEl>
                                      </p:cBhvr>
                                    </p:animEffect>
                                    <p:anim calcmode="lin" valueType="num">
                                      <p:cBhvr>
                                        <p:cTn id="18" dur="1000" fill="hold"/>
                                        <p:tgtEl>
                                          <p:spTgt spid="7172"/>
                                        </p:tgtEl>
                                        <p:attrNameLst>
                                          <p:attrName>ppt_x</p:attrName>
                                        </p:attrNameLst>
                                      </p:cBhvr>
                                      <p:tavLst>
                                        <p:tav tm="0">
                                          <p:val>
                                            <p:strVal val="#ppt_x"/>
                                          </p:val>
                                        </p:tav>
                                        <p:tav tm="100000">
                                          <p:val>
                                            <p:strVal val="#ppt_x"/>
                                          </p:val>
                                        </p:tav>
                                      </p:tavLst>
                                    </p:anim>
                                    <p:anim calcmode="lin" valueType="num">
                                      <p:cBhvr>
                                        <p:cTn id="19" dur="1000" fill="hold"/>
                                        <p:tgtEl>
                                          <p:spTgt spid="717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78297" y="1203280"/>
            <a:ext cx="5877791" cy="1325563"/>
          </a:xfrm>
        </p:spPr>
        <p:style>
          <a:lnRef idx="2">
            <a:schemeClr val="accent1"/>
          </a:lnRef>
          <a:fillRef idx="1">
            <a:schemeClr val="lt1"/>
          </a:fillRef>
          <a:effectRef idx="0">
            <a:schemeClr val="accent1"/>
          </a:effectRef>
          <a:fontRef idx="minor">
            <a:schemeClr val="dk1"/>
          </a:fontRef>
        </p:style>
        <p:txBody>
          <a:bodyPr>
            <a:noAutofit/>
          </a:bodyPr>
          <a:lstStyle/>
          <a:p>
            <a:pPr lvl="2" algn="ctr"/>
            <a:r>
              <a:rPr lang="en-US" sz="2400" b="1" i="1" dirty="0">
                <a:solidFill>
                  <a:srgbClr val="FF0000"/>
                </a:solidFill>
                <a:latin typeface="Arial" panose="020B0604020202020204" pitchFamily="34" charset="0"/>
                <a:cs typeface="Arial" panose="020B0604020202020204" pitchFamily="34" charset="0"/>
              </a:rPr>
              <a:t>1.1.2. </a:t>
            </a:r>
            <a:r>
              <a:rPr lang="vi-VN" sz="2400" b="1" i="1" dirty="0">
                <a:solidFill>
                  <a:srgbClr val="FF0000"/>
                </a:solidFill>
                <a:latin typeface="Arial" panose="020B0604020202020204" pitchFamily="34" charset="0"/>
                <a:cs typeface="Arial" panose="020B0604020202020204" pitchFamily="34" charset="0"/>
              </a:rPr>
              <a:t>Mục tiêu của chiến lược</a:t>
            </a:r>
            <a:endParaRPr lang="en-US" sz="2400" b="1" dirty="0">
              <a:latin typeface="Arial" panose="020B0604020202020204" pitchFamily="34" charset="0"/>
              <a:cs typeface="Arial" panose="020B0604020202020204" pitchFamily="34" charset="0"/>
            </a:endParaRPr>
          </a:p>
        </p:txBody>
      </p:sp>
      <p:pic>
        <p:nvPicPr>
          <p:cNvPr id="2050" name="Picture 2" descr="GDP đạt 2.848 tỷ USD vào 2030, Việt Nam được dự báo trở thành nền kinh tế  lớn thứ 15 trên thế giới - YouTub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632130" y="1203280"/>
            <a:ext cx="4953000" cy="4865688"/>
          </a:xfrm>
          <a:prstGeom prst="rect">
            <a:avLst/>
          </a:prstGeom>
          <a:noFill/>
          <a:extLst>
            <a:ext uri="{909E8E84-426E-40DD-AFC4-6F175D3DCCD1}">
              <a14:hiddenFill xmlns:a14="http://schemas.microsoft.com/office/drawing/2010/main">
                <a:solidFill>
                  <a:srgbClr val="FFFFFF"/>
                </a:solidFill>
              </a14:hiddenFill>
            </a:ext>
          </a:extLst>
        </p:spPr>
      </p:pic>
      <p:sp>
        <p:nvSpPr>
          <p:cNvPr id="9" name="TextBox 8">
            <a:extLst>
              <a:ext uri="{FF2B5EF4-FFF2-40B4-BE49-F238E27FC236}">
                <a16:creationId xmlns:a16="http://schemas.microsoft.com/office/drawing/2014/main" id="{056B5469-424A-59A5-D694-FE4C3D307EE8}"/>
              </a:ext>
            </a:extLst>
          </p:cNvPr>
          <p:cNvSpPr txBox="1"/>
          <p:nvPr/>
        </p:nvSpPr>
        <p:spPr>
          <a:xfrm>
            <a:off x="478297" y="3315840"/>
            <a:ext cx="5877791" cy="1685846"/>
          </a:xfrm>
          <a:prstGeom prst="rect">
            <a:avLst/>
          </a:prstGeom>
          <a:noFill/>
        </p:spPr>
        <p:txBody>
          <a:bodyPr wrap="square">
            <a:spAutoFit/>
          </a:bodyPr>
          <a:lstStyle/>
          <a:p>
            <a:pPr algn="just">
              <a:lnSpc>
                <a:spcPct val="150000"/>
              </a:lnSpc>
            </a:pPr>
            <a:r>
              <a:rPr lang="vi-VN" sz="2400" b="1" dirty="0">
                <a:latin typeface="Arial" panose="020B0604020202020204" pitchFamily="34" charset="0"/>
                <a:cs typeface="Arial" panose="020B0604020202020204" pitchFamily="34" charset="0"/>
              </a:rPr>
              <a:t>Phấn đấu đến năm 2030, là nước đang phát triển có nền công nghiệp hiện đại, thu nhập trung bình cao</a:t>
            </a:r>
            <a:endParaRPr lang="en-US" sz="2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29060417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2050"/>
                                        </p:tgtEl>
                                        <p:attrNameLst>
                                          <p:attrName>style.visibility</p:attrName>
                                        </p:attrNameLst>
                                      </p:cBhvr>
                                      <p:to>
                                        <p:strVal val="visible"/>
                                      </p:to>
                                    </p:set>
                                    <p:animEffect transition="in" filter="fade">
                                      <p:cBhvr>
                                        <p:cTn id="12" dur="1000"/>
                                        <p:tgtEl>
                                          <p:spTgt spid="2050"/>
                                        </p:tgtEl>
                                      </p:cBhvr>
                                    </p:animEffect>
                                    <p:anim calcmode="lin" valueType="num">
                                      <p:cBhvr>
                                        <p:cTn id="13" dur="1000" fill="hold"/>
                                        <p:tgtEl>
                                          <p:spTgt spid="2050"/>
                                        </p:tgtEl>
                                        <p:attrNameLst>
                                          <p:attrName>ppt_x</p:attrName>
                                        </p:attrNameLst>
                                      </p:cBhvr>
                                      <p:tavLst>
                                        <p:tav tm="0">
                                          <p:val>
                                            <p:strVal val="#ppt_x"/>
                                          </p:val>
                                        </p:tav>
                                        <p:tav tm="100000">
                                          <p:val>
                                            <p:strVal val="#ppt_x"/>
                                          </p:val>
                                        </p:tav>
                                      </p:tavLst>
                                    </p:anim>
                                    <p:anim calcmode="lin" valueType="num">
                                      <p:cBhvr>
                                        <p:cTn id="14" dur="1000" fill="hold"/>
                                        <p:tgtEl>
                                          <p:spTgt spid="2050"/>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250"/>
                                  </p:stCondLst>
                                  <p:childTnLst>
                                    <p:set>
                                      <p:cBhvr>
                                        <p:cTn id="16" dur="1" fill="hold">
                                          <p:stCondLst>
                                            <p:cond delay="0"/>
                                          </p:stCondLst>
                                        </p:cTn>
                                        <p:tgtEl>
                                          <p:spTgt spid="9"/>
                                        </p:tgtEl>
                                        <p:attrNameLst>
                                          <p:attrName>style.visibility</p:attrName>
                                        </p:attrNameLst>
                                      </p:cBhvr>
                                      <p:to>
                                        <p:strVal val="visible"/>
                                      </p:to>
                                    </p:set>
                                    <p:animEffect transition="in" filter="fade">
                                      <p:cBhvr>
                                        <p:cTn id="17" dur="1000"/>
                                        <p:tgtEl>
                                          <p:spTgt spid="9"/>
                                        </p:tgtEl>
                                      </p:cBhvr>
                                    </p:animEffect>
                                    <p:anim calcmode="lin" valueType="num">
                                      <p:cBhvr>
                                        <p:cTn id="18" dur="1000" fill="hold"/>
                                        <p:tgtEl>
                                          <p:spTgt spid="9"/>
                                        </p:tgtEl>
                                        <p:attrNameLst>
                                          <p:attrName>ppt_x</p:attrName>
                                        </p:attrNameLst>
                                      </p:cBhvr>
                                      <p:tavLst>
                                        <p:tav tm="0">
                                          <p:val>
                                            <p:strVal val="#ppt_x"/>
                                          </p:val>
                                        </p:tav>
                                        <p:tav tm="100000">
                                          <p:val>
                                            <p:strVal val="#ppt_x"/>
                                          </p:val>
                                        </p:tav>
                                      </p:tavLst>
                                    </p:anim>
                                    <p:anim calcmode="lin" valueType="num">
                                      <p:cBhvr>
                                        <p:cTn id="1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9"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36722" y="2073031"/>
            <a:ext cx="5962552" cy="3700509"/>
          </a:xfrm>
          <a:noFill/>
        </p:spPr>
        <p:style>
          <a:lnRef idx="1">
            <a:schemeClr val="accent2"/>
          </a:lnRef>
          <a:fillRef idx="2">
            <a:schemeClr val="accent2"/>
          </a:fillRef>
          <a:effectRef idx="1">
            <a:schemeClr val="accent2"/>
          </a:effectRef>
          <a:fontRef idx="minor">
            <a:schemeClr val="dk1"/>
          </a:fontRef>
        </p:style>
        <p:txBody>
          <a:bodyPr>
            <a:normAutofit fontScale="92500" lnSpcReduction="10000"/>
          </a:bodyPr>
          <a:lstStyle/>
          <a:p>
            <a:pPr>
              <a:lnSpc>
                <a:spcPct val="150000"/>
              </a:lnSpc>
            </a:pPr>
            <a:r>
              <a:rPr lang="nl-NL" sz="2400" b="1" dirty="0">
                <a:latin typeface="Arial" panose="020B0604020202020204" pitchFamily="34" charset="0"/>
                <a:cs typeface="Arial" panose="020B0604020202020204" pitchFamily="34" charset="0"/>
              </a:rPr>
              <a:t>Hoàn thiện và nâng cao chất lượng thể chế kinh tế thị trường định hướng xã hội chủ nghĩa.</a:t>
            </a:r>
          </a:p>
          <a:p>
            <a:pPr>
              <a:lnSpc>
                <a:spcPct val="150000"/>
              </a:lnSpc>
            </a:pPr>
            <a:r>
              <a:rPr lang="en-US" sz="2400" b="1" dirty="0">
                <a:latin typeface="Arial" panose="020B0604020202020204" pitchFamily="34" charset="0"/>
                <a:cs typeface="Arial" panose="020B0604020202020204" pitchFamily="34" charset="0"/>
              </a:rPr>
              <a:t>P</a:t>
            </a:r>
            <a:r>
              <a:rPr lang="vi-VN" sz="2400" b="1" dirty="0">
                <a:latin typeface="Arial" panose="020B0604020202020204" pitchFamily="34" charset="0"/>
                <a:cs typeface="Arial" panose="020B0604020202020204" pitchFamily="34" charset="0"/>
              </a:rPr>
              <a:t>hát triển toàn diện nguồn nhân lực, khoa học, công nghệ</a:t>
            </a:r>
            <a:endParaRPr lang="en-US" sz="2400" b="1" dirty="0">
              <a:latin typeface="Arial" panose="020B0604020202020204" pitchFamily="34" charset="0"/>
              <a:cs typeface="Arial" panose="020B0604020202020204" pitchFamily="34" charset="0"/>
            </a:endParaRPr>
          </a:p>
          <a:p>
            <a:pPr>
              <a:lnSpc>
                <a:spcPct val="150000"/>
              </a:lnSpc>
            </a:pPr>
            <a:r>
              <a:rPr lang="nl-NL" sz="2400" b="1" dirty="0">
                <a:latin typeface="Arial" panose="020B0604020202020204" pitchFamily="34" charset="0"/>
                <a:cs typeface="Arial" panose="020B0604020202020204" pitchFamily="34" charset="0"/>
              </a:rPr>
              <a:t>Hoàn thiện hệ thống kết cấu hạ tầng  kinh tế, xã hội đồng bộ, hiện đại</a:t>
            </a:r>
            <a:endParaRPr lang="en-US" sz="2400" b="1" dirty="0">
              <a:latin typeface="Arial" panose="020B0604020202020204" pitchFamily="34" charset="0"/>
              <a:cs typeface="Arial" panose="020B0604020202020204" pitchFamily="34" charset="0"/>
            </a:endParaRPr>
          </a:p>
        </p:txBody>
      </p:sp>
      <p:sp>
        <p:nvSpPr>
          <p:cNvPr id="7" name="TextBox 6">
            <a:extLst>
              <a:ext uri="{FF2B5EF4-FFF2-40B4-BE49-F238E27FC236}">
                <a16:creationId xmlns:a16="http://schemas.microsoft.com/office/drawing/2014/main" id="{E933D96F-2FE4-480F-655A-4652CF1B61CB}"/>
              </a:ext>
            </a:extLst>
          </p:cNvPr>
          <p:cNvSpPr txBox="1"/>
          <p:nvPr/>
        </p:nvSpPr>
        <p:spPr>
          <a:xfrm>
            <a:off x="536722" y="1164819"/>
            <a:ext cx="5962552" cy="577850"/>
          </a:xfrm>
          <a:prstGeom prst="rect">
            <a:avLst/>
          </a:prstGeom>
          <a:noFill/>
        </p:spPr>
        <p:txBody>
          <a:bodyPr wrap="square">
            <a:spAutoFit/>
          </a:bodyPr>
          <a:lstStyle/>
          <a:p>
            <a:pPr marL="0" indent="0" algn="ctr">
              <a:lnSpc>
                <a:spcPct val="150000"/>
              </a:lnSpc>
              <a:buNone/>
            </a:pPr>
            <a:r>
              <a:rPr lang="nl-NL" sz="2400" b="1" dirty="0">
                <a:solidFill>
                  <a:srgbClr val="FF0000"/>
                </a:solidFill>
                <a:latin typeface="Arial" panose="020B0604020202020204" pitchFamily="34" charset="0"/>
                <a:cs typeface="Arial" panose="020B0604020202020204" pitchFamily="34" charset="0"/>
              </a:rPr>
              <a:t>1.1.3. Các đột phá chiến lược</a:t>
            </a:r>
          </a:p>
        </p:txBody>
      </p:sp>
      <p:pic>
        <p:nvPicPr>
          <p:cNvPr id="2" name="Picture 2" descr="GDP đạt 2.848 tỷ USD vào 2030, Việt Nam được dự báo trở thành nền kinh tế  lớn thứ 15 trên thế giới - YouTube">
            <a:extLst>
              <a:ext uri="{FF2B5EF4-FFF2-40B4-BE49-F238E27FC236}">
                <a16:creationId xmlns:a16="http://schemas.microsoft.com/office/drawing/2014/main" id="{8CC2A77F-4487-7F25-2804-38C56BD7F98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632130" y="907852"/>
            <a:ext cx="4953000" cy="48656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045541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fade">
                                      <p:cBhvr>
                                        <p:cTn id="12" dur="1000"/>
                                        <p:tgtEl>
                                          <p:spTgt spid="2"/>
                                        </p:tgtEl>
                                      </p:cBhvr>
                                    </p:animEffect>
                                    <p:anim calcmode="lin" valueType="num">
                                      <p:cBhvr>
                                        <p:cTn id="13" dur="1000" fill="hold"/>
                                        <p:tgtEl>
                                          <p:spTgt spid="2"/>
                                        </p:tgtEl>
                                        <p:attrNameLst>
                                          <p:attrName>ppt_x</p:attrName>
                                        </p:attrNameLst>
                                      </p:cBhvr>
                                      <p:tavLst>
                                        <p:tav tm="0">
                                          <p:val>
                                            <p:strVal val="#ppt_x"/>
                                          </p:val>
                                        </p:tav>
                                        <p:tav tm="100000">
                                          <p:val>
                                            <p:strVal val="#ppt_x"/>
                                          </p:val>
                                        </p:tav>
                                      </p:tavLst>
                                    </p:anim>
                                    <p:anim calcmode="lin" valueType="num">
                                      <p:cBhvr>
                                        <p:cTn id="14" dur="1000" fill="hold"/>
                                        <p:tgtEl>
                                          <p:spTgt spid="2"/>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250"/>
                                  </p:stCondLst>
                                  <p:childTnLst>
                                    <p:set>
                                      <p:cBhvr>
                                        <p:cTn id="16" dur="1" fill="hold">
                                          <p:stCondLst>
                                            <p:cond delay="0"/>
                                          </p:stCondLst>
                                        </p:cTn>
                                        <p:tgtEl>
                                          <p:spTgt spid="3">
                                            <p:bg/>
                                          </p:spTgt>
                                        </p:tgtEl>
                                        <p:attrNameLst>
                                          <p:attrName>style.visibility</p:attrName>
                                        </p:attrNameLst>
                                      </p:cBhvr>
                                      <p:to>
                                        <p:strVal val="visible"/>
                                      </p:to>
                                    </p:set>
                                    <p:animEffect transition="in" filter="fade">
                                      <p:cBhvr>
                                        <p:cTn id="17" dur="1000"/>
                                        <p:tgtEl>
                                          <p:spTgt spid="3">
                                            <p:bg/>
                                          </p:spTgt>
                                        </p:tgtEl>
                                      </p:cBhvr>
                                    </p:animEffect>
                                    <p:anim calcmode="lin" valueType="num">
                                      <p:cBhvr>
                                        <p:cTn id="18" dur="1000" fill="hold"/>
                                        <p:tgtEl>
                                          <p:spTgt spid="3">
                                            <p:bg/>
                                          </p:spTgt>
                                        </p:tgtEl>
                                        <p:attrNameLst>
                                          <p:attrName>ppt_x</p:attrName>
                                        </p:attrNameLst>
                                      </p:cBhvr>
                                      <p:tavLst>
                                        <p:tav tm="0">
                                          <p:val>
                                            <p:strVal val="#ppt_x"/>
                                          </p:val>
                                        </p:tav>
                                        <p:tav tm="100000">
                                          <p:val>
                                            <p:strVal val="#ppt_x"/>
                                          </p:val>
                                        </p:tav>
                                      </p:tavLst>
                                    </p:anim>
                                    <p:anim calcmode="lin" valueType="num">
                                      <p:cBhvr>
                                        <p:cTn id="19" dur="1000" fill="hold"/>
                                        <p:tgtEl>
                                          <p:spTgt spid="3">
                                            <p:bg/>
                                          </p:spTgt>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250"/>
                                  </p:stCondLst>
                                  <p:childTnLst>
                                    <p:set>
                                      <p:cBhvr>
                                        <p:cTn id="21" dur="1" fill="hold">
                                          <p:stCondLst>
                                            <p:cond delay="0"/>
                                          </p:stCondLst>
                                        </p:cTn>
                                        <p:tgtEl>
                                          <p:spTgt spid="3">
                                            <p:txEl>
                                              <p:pRg st="0" end="0"/>
                                            </p:txEl>
                                          </p:spTgt>
                                        </p:tgtEl>
                                        <p:attrNameLst>
                                          <p:attrName>style.visibility</p:attrName>
                                        </p:attrNameLst>
                                      </p:cBhvr>
                                      <p:to>
                                        <p:strVal val="visible"/>
                                      </p:to>
                                    </p:set>
                                    <p:animEffect transition="in" filter="fade">
                                      <p:cBhvr>
                                        <p:cTn id="22" dur="1000"/>
                                        <p:tgtEl>
                                          <p:spTgt spid="3">
                                            <p:txEl>
                                              <p:pRg st="0" end="0"/>
                                            </p:txEl>
                                          </p:spTgt>
                                        </p:tgtEl>
                                      </p:cBhvr>
                                    </p:animEffect>
                                    <p:anim calcmode="lin" valueType="num">
                                      <p:cBhvr>
                                        <p:cTn id="23"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24" dur="1000" fill="hold"/>
                                        <p:tgtEl>
                                          <p:spTgt spid="3">
                                            <p:txEl>
                                              <p:pRg st="0" end="0"/>
                                            </p:txEl>
                                          </p:spTgt>
                                        </p:tgtEl>
                                        <p:attrNameLst>
                                          <p:attrName>ppt_y</p:attrName>
                                        </p:attrNameLst>
                                      </p:cBhvr>
                                      <p:tavLst>
                                        <p:tav tm="0">
                                          <p:val>
                                            <p:strVal val="#ppt_y+.1"/>
                                          </p:val>
                                        </p:tav>
                                        <p:tav tm="100000">
                                          <p:val>
                                            <p:strVal val="#ppt_y"/>
                                          </p:val>
                                        </p:tav>
                                      </p:tavLst>
                                    </p:anim>
                                  </p:childTnLst>
                                </p:cTn>
                              </p:par>
                              <p:par>
                                <p:cTn id="25" presetID="42" presetClass="entr" presetSubtype="0" fill="hold" grpId="0" nodeType="withEffect">
                                  <p:stCondLst>
                                    <p:cond delay="250"/>
                                  </p:stCondLst>
                                  <p:childTnLst>
                                    <p:set>
                                      <p:cBhvr>
                                        <p:cTn id="26" dur="1" fill="hold">
                                          <p:stCondLst>
                                            <p:cond delay="0"/>
                                          </p:stCondLst>
                                        </p:cTn>
                                        <p:tgtEl>
                                          <p:spTgt spid="3">
                                            <p:txEl>
                                              <p:pRg st="1" end="1"/>
                                            </p:txEl>
                                          </p:spTgt>
                                        </p:tgtEl>
                                        <p:attrNameLst>
                                          <p:attrName>style.visibility</p:attrName>
                                        </p:attrNameLst>
                                      </p:cBhvr>
                                      <p:to>
                                        <p:strVal val="visible"/>
                                      </p:to>
                                    </p:set>
                                    <p:animEffect transition="in" filter="fade">
                                      <p:cBhvr>
                                        <p:cTn id="27" dur="1000"/>
                                        <p:tgtEl>
                                          <p:spTgt spid="3">
                                            <p:txEl>
                                              <p:pRg st="1" end="1"/>
                                            </p:txEl>
                                          </p:spTgt>
                                        </p:tgtEl>
                                      </p:cBhvr>
                                    </p:animEffect>
                                    <p:anim calcmode="lin" valueType="num">
                                      <p:cBhvr>
                                        <p:cTn id="28"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29" dur="1000" fill="hold"/>
                                        <p:tgtEl>
                                          <p:spTgt spid="3">
                                            <p:txEl>
                                              <p:pRg st="1" end="1"/>
                                            </p:txEl>
                                          </p:spTgt>
                                        </p:tgtEl>
                                        <p:attrNameLst>
                                          <p:attrName>ppt_y</p:attrName>
                                        </p:attrNameLst>
                                      </p:cBhvr>
                                      <p:tavLst>
                                        <p:tav tm="0">
                                          <p:val>
                                            <p:strVal val="#ppt_y+.1"/>
                                          </p:val>
                                        </p:tav>
                                        <p:tav tm="100000">
                                          <p:val>
                                            <p:strVal val="#ppt_y"/>
                                          </p:val>
                                        </p:tav>
                                      </p:tavLst>
                                    </p:anim>
                                  </p:childTnLst>
                                </p:cTn>
                              </p:par>
                              <p:par>
                                <p:cTn id="30" presetID="42" presetClass="entr" presetSubtype="0" fill="hold" grpId="0" nodeType="withEffect">
                                  <p:stCondLst>
                                    <p:cond delay="250"/>
                                  </p:stCondLst>
                                  <p:childTnLst>
                                    <p:set>
                                      <p:cBhvr>
                                        <p:cTn id="31" dur="1" fill="hold">
                                          <p:stCondLst>
                                            <p:cond delay="0"/>
                                          </p:stCondLst>
                                        </p:cTn>
                                        <p:tgtEl>
                                          <p:spTgt spid="3">
                                            <p:txEl>
                                              <p:pRg st="2" end="2"/>
                                            </p:txEl>
                                          </p:spTgt>
                                        </p:tgtEl>
                                        <p:attrNameLst>
                                          <p:attrName>style.visibility</p:attrName>
                                        </p:attrNameLst>
                                      </p:cBhvr>
                                      <p:to>
                                        <p:strVal val="visible"/>
                                      </p:to>
                                    </p:set>
                                    <p:animEffect transition="in" filter="fade">
                                      <p:cBhvr>
                                        <p:cTn id="32" dur="1000"/>
                                        <p:tgtEl>
                                          <p:spTgt spid="3">
                                            <p:txEl>
                                              <p:pRg st="2" end="2"/>
                                            </p:txEl>
                                          </p:spTgt>
                                        </p:tgtEl>
                                      </p:cBhvr>
                                    </p:animEffect>
                                    <p:anim calcmode="lin" valueType="num">
                                      <p:cBhvr>
                                        <p:cTn id="33"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34"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animBg="1"/>
      <p:bldP spid="7"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826321" y="331432"/>
            <a:ext cx="8149789" cy="1131848"/>
          </a:xfrm>
          <a:prstGeom prst="rect">
            <a:avLst/>
          </a:prstGeom>
        </p:spPr>
        <p:txBody>
          <a:bodyPr wrap="square">
            <a:spAutoFit/>
          </a:bodyPr>
          <a:lstStyle/>
          <a:p>
            <a:pPr>
              <a:lnSpc>
                <a:spcPct val="150000"/>
              </a:lnSpc>
            </a:pPr>
            <a:r>
              <a:rPr lang="en-US" sz="2400" b="1" dirty="0">
                <a:solidFill>
                  <a:srgbClr val="FF0000"/>
                </a:solidFill>
                <a:latin typeface="Arial" panose="020B0604020202020204" pitchFamily="34" charset="0"/>
                <a:cs typeface="Arial" panose="020B0604020202020204" pitchFamily="34" charset="0"/>
              </a:rPr>
              <a:t>1.</a:t>
            </a:r>
            <a:r>
              <a:rPr lang="vi-VN" sz="2400" b="1" dirty="0">
                <a:solidFill>
                  <a:srgbClr val="FF0000"/>
                </a:solidFill>
                <a:latin typeface="Arial" panose="020B0604020202020204" pitchFamily="34" charset="0"/>
                <a:cs typeface="Arial" panose="020B0604020202020204" pitchFamily="34" charset="0"/>
              </a:rPr>
              <a:t>2. Chủ trương phát triển văn hóa, con người</a:t>
            </a:r>
            <a:endParaRPr lang="en-US" sz="2400" dirty="0">
              <a:solidFill>
                <a:srgbClr val="FF0000"/>
              </a:solidFill>
              <a:latin typeface="Arial" panose="020B0604020202020204" pitchFamily="34" charset="0"/>
              <a:cs typeface="Arial" panose="020B0604020202020204" pitchFamily="34" charset="0"/>
            </a:endParaRPr>
          </a:p>
          <a:p>
            <a:pPr>
              <a:lnSpc>
                <a:spcPct val="150000"/>
              </a:lnSpc>
            </a:pPr>
            <a:r>
              <a:rPr lang="nl-NL" sz="2400" b="1" i="1" dirty="0">
                <a:solidFill>
                  <a:srgbClr val="00B050"/>
                </a:solidFill>
                <a:latin typeface="Arial" panose="020B0604020202020204" pitchFamily="34" charset="0"/>
                <a:cs typeface="Arial" panose="020B0604020202020204" pitchFamily="34" charset="0"/>
              </a:rPr>
              <a:t>1.2.1. Quan điểm phát triển văn hóa, con người</a:t>
            </a:r>
            <a:endParaRPr lang="en-US" sz="2400" b="1" dirty="0">
              <a:solidFill>
                <a:srgbClr val="00B050"/>
              </a:solidFill>
              <a:latin typeface="Arial" panose="020B0604020202020204" pitchFamily="34" charset="0"/>
              <a:cs typeface="Arial" panose="020B0604020202020204" pitchFamily="34" charset="0"/>
            </a:endParaRPr>
          </a:p>
        </p:txBody>
      </p:sp>
      <p:grpSp>
        <p:nvGrpSpPr>
          <p:cNvPr id="5" name="Group 4">
            <a:extLst>
              <a:ext uri="{FF2B5EF4-FFF2-40B4-BE49-F238E27FC236}">
                <a16:creationId xmlns:a16="http://schemas.microsoft.com/office/drawing/2014/main" id="{1E2045E1-BCB9-AB59-B186-211ABEFD7ABC}"/>
              </a:ext>
            </a:extLst>
          </p:cNvPr>
          <p:cNvGrpSpPr/>
          <p:nvPr/>
        </p:nvGrpSpPr>
        <p:grpSpPr>
          <a:xfrm>
            <a:off x="866657" y="2783560"/>
            <a:ext cx="10458686" cy="3349082"/>
            <a:chOff x="922928" y="2783449"/>
            <a:chExt cx="10458686" cy="3349082"/>
          </a:xfrm>
        </p:grpSpPr>
        <p:sp>
          <p:nvSpPr>
            <p:cNvPr id="3" name="Rectangle 2"/>
            <p:cNvSpPr/>
            <p:nvPr/>
          </p:nvSpPr>
          <p:spPr>
            <a:xfrm>
              <a:off x="922928" y="2784181"/>
              <a:ext cx="4456043" cy="3347840"/>
            </a:xfrm>
            <a:prstGeom prst="rect">
              <a:avLst/>
            </a:prstGeom>
          </p:spPr>
          <p:style>
            <a:lnRef idx="2">
              <a:schemeClr val="accent1"/>
            </a:lnRef>
            <a:fillRef idx="1">
              <a:schemeClr val="lt1"/>
            </a:fillRef>
            <a:effectRef idx="0">
              <a:schemeClr val="accent1"/>
            </a:effectRef>
            <a:fontRef idx="minor">
              <a:schemeClr val="dk1"/>
            </a:fontRef>
          </p:style>
          <p:txBody>
            <a:bodyPr wrap="square">
              <a:spAutoFit/>
            </a:bodyPr>
            <a:lstStyle/>
            <a:p>
              <a:pPr fontAlgn="base">
                <a:lnSpc>
                  <a:spcPct val="150000"/>
                </a:lnSpc>
              </a:pPr>
              <a:r>
                <a:rPr lang="nl-NL" sz="2400" b="1" i="1" dirty="0">
                  <a:solidFill>
                    <a:srgbClr val="FF0000"/>
                  </a:solidFill>
                  <a:latin typeface="Arial" panose="020B0604020202020204" pitchFamily="34" charset="0"/>
                  <a:cs typeface="Arial" panose="020B0604020202020204" pitchFamily="34" charset="0"/>
                </a:rPr>
                <a:t>Một là,</a:t>
              </a:r>
              <a:r>
                <a:rPr lang="nl-NL" sz="2400" b="1" dirty="0">
                  <a:solidFill>
                    <a:srgbClr val="FF0000"/>
                  </a:solidFill>
                  <a:latin typeface="Arial" panose="020B0604020202020204" pitchFamily="34" charset="0"/>
                  <a:cs typeface="Arial" panose="020B0604020202020204" pitchFamily="34" charset="0"/>
                </a:rPr>
                <a:t> </a:t>
              </a:r>
              <a:r>
                <a:rPr lang="nl-NL" sz="2400" dirty="0">
                  <a:solidFill>
                    <a:srgbClr val="002060"/>
                  </a:solidFill>
                  <a:latin typeface="Arial" panose="020B0604020202020204" pitchFamily="34" charset="0"/>
                  <a:cs typeface="Arial" panose="020B0604020202020204" pitchFamily="34" charset="0"/>
                </a:rPr>
                <a:t>văn hóa là nền tảng tinh thần của xã hội, là mục tiêu, động lực phát triển bền vững đất nước. Văn hóa phải được đặt ngang hàng với kinh tế, chính trị, xã hội.</a:t>
              </a:r>
              <a:endParaRPr lang="en-US" sz="2400" dirty="0">
                <a:solidFill>
                  <a:srgbClr val="002060"/>
                </a:solidFill>
                <a:latin typeface="Arial" panose="020B0604020202020204" pitchFamily="34" charset="0"/>
                <a:cs typeface="Arial" panose="020B0604020202020204" pitchFamily="34" charset="0"/>
              </a:endParaRPr>
            </a:p>
          </p:txBody>
        </p:sp>
        <p:pic>
          <p:nvPicPr>
            <p:cNvPr id="7170" name="Picture 2" descr="Kỳ II: Từ nền tảng truyền thống đến một nền công nghiệp văn hóa (Tiếp theo và hế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838092" y="2783449"/>
              <a:ext cx="5543522" cy="3349082"/>
            </a:xfrm>
            <a:prstGeom prst="rect">
              <a:avLst/>
            </a:prstGeom>
            <a:noFill/>
            <a:extLst>
              <a:ext uri="{909E8E84-426E-40DD-AFC4-6F175D3DCCD1}">
                <a14:hiddenFill xmlns:a14="http://schemas.microsoft.com/office/drawing/2010/main">
                  <a:solidFill>
                    <a:srgbClr val="FFFFFF"/>
                  </a:solidFill>
                </a14:hiddenFill>
              </a:ext>
            </a:extLst>
          </p:spPr>
        </p:pic>
      </p:grpSp>
      <p:sp>
        <p:nvSpPr>
          <p:cNvPr id="4" name="Rectangle 3"/>
          <p:cNvSpPr/>
          <p:nvPr/>
        </p:nvSpPr>
        <p:spPr>
          <a:xfrm>
            <a:off x="886439" y="1463280"/>
            <a:ext cx="10419121" cy="1131848"/>
          </a:xfrm>
          <a:prstGeom prst="rect">
            <a:avLst/>
          </a:prstGeom>
        </p:spPr>
        <p:txBody>
          <a:bodyPr wrap="square">
            <a:spAutoFit/>
          </a:bodyPr>
          <a:lstStyle/>
          <a:p>
            <a:pPr algn="ctr">
              <a:lnSpc>
                <a:spcPct val="150000"/>
              </a:lnSpc>
            </a:pPr>
            <a:r>
              <a:rPr lang="en-US" sz="2400" b="1" i="1" dirty="0" err="1">
                <a:latin typeface="Arial" panose="020B0604020202020204" pitchFamily="34" charset="0"/>
                <a:cs typeface="Arial" panose="020B0604020202020204" pitchFamily="34" charset="0"/>
              </a:rPr>
              <a:t>Nghị</a:t>
            </a:r>
            <a:r>
              <a:rPr lang="en-US" sz="2400" b="1" i="1" dirty="0">
                <a:latin typeface="Arial" panose="020B0604020202020204" pitchFamily="34" charset="0"/>
                <a:cs typeface="Arial" panose="020B0604020202020204" pitchFamily="34" charset="0"/>
              </a:rPr>
              <a:t> </a:t>
            </a:r>
            <a:r>
              <a:rPr lang="en-US" sz="2400" b="1" i="1" dirty="0" err="1">
                <a:latin typeface="Arial" panose="020B0604020202020204" pitchFamily="34" charset="0"/>
                <a:cs typeface="Arial" panose="020B0604020202020204" pitchFamily="34" charset="0"/>
              </a:rPr>
              <a:t>quyết</a:t>
            </a:r>
            <a:r>
              <a:rPr lang="en-US" sz="2400" b="1" i="1" dirty="0">
                <a:latin typeface="Arial" panose="020B0604020202020204" pitchFamily="34" charset="0"/>
                <a:cs typeface="Arial" panose="020B0604020202020204" pitchFamily="34" charset="0"/>
              </a:rPr>
              <a:t> </a:t>
            </a:r>
            <a:r>
              <a:rPr lang="en-US" sz="2400" b="1" i="1" dirty="0" err="1">
                <a:latin typeface="Arial" panose="020B0604020202020204" pitchFamily="34" charset="0"/>
                <a:cs typeface="Arial" panose="020B0604020202020204" pitchFamily="34" charset="0"/>
              </a:rPr>
              <a:t>Đại</a:t>
            </a:r>
            <a:r>
              <a:rPr lang="en-US" sz="2400" b="1" i="1" dirty="0">
                <a:latin typeface="Arial" panose="020B0604020202020204" pitchFamily="34" charset="0"/>
                <a:cs typeface="Arial" panose="020B0604020202020204" pitchFamily="34" charset="0"/>
              </a:rPr>
              <a:t> </a:t>
            </a:r>
            <a:r>
              <a:rPr lang="en-US" sz="2400" b="1" i="1" dirty="0" err="1">
                <a:latin typeface="Arial" panose="020B0604020202020204" pitchFamily="34" charset="0"/>
                <a:cs typeface="Arial" panose="020B0604020202020204" pitchFamily="34" charset="0"/>
              </a:rPr>
              <a:t>hội</a:t>
            </a:r>
            <a:r>
              <a:rPr lang="en-US" sz="2400" b="1" i="1" dirty="0">
                <a:latin typeface="Arial" panose="020B0604020202020204" pitchFamily="34" charset="0"/>
                <a:cs typeface="Arial" panose="020B0604020202020204" pitchFamily="34" charset="0"/>
              </a:rPr>
              <a:t> </a:t>
            </a:r>
            <a:r>
              <a:rPr lang="en-US" sz="2400" b="1" i="1" dirty="0" err="1">
                <a:latin typeface="Arial" panose="020B0604020202020204" pitchFamily="34" charset="0"/>
                <a:cs typeface="Arial" panose="020B0604020202020204" pitchFamily="34" charset="0"/>
              </a:rPr>
              <a:t>Đảng</a:t>
            </a:r>
            <a:r>
              <a:rPr lang="en-US" sz="2400" b="1" i="1" dirty="0">
                <a:latin typeface="Arial" panose="020B0604020202020204" pitchFamily="34" charset="0"/>
                <a:cs typeface="Arial" panose="020B0604020202020204" pitchFamily="34" charset="0"/>
              </a:rPr>
              <a:t> </a:t>
            </a:r>
            <a:r>
              <a:rPr lang="en-US" sz="2400" b="1" i="1" dirty="0" err="1">
                <a:latin typeface="Arial" panose="020B0604020202020204" pitchFamily="34" charset="0"/>
                <a:cs typeface="Arial" panose="020B0604020202020204" pitchFamily="34" charset="0"/>
              </a:rPr>
              <a:t>toàn</a:t>
            </a:r>
            <a:r>
              <a:rPr lang="en-US" sz="2400" b="1" i="1" dirty="0">
                <a:latin typeface="Arial" panose="020B0604020202020204" pitchFamily="34" charset="0"/>
                <a:cs typeface="Arial" panose="020B0604020202020204" pitchFamily="34" charset="0"/>
              </a:rPr>
              <a:t> </a:t>
            </a:r>
            <a:r>
              <a:rPr lang="en-US" sz="2400" b="1" i="1" dirty="0" err="1">
                <a:latin typeface="Arial" panose="020B0604020202020204" pitchFamily="34" charset="0"/>
                <a:cs typeface="Arial" panose="020B0604020202020204" pitchFamily="34" charset="0"/>
              </a:rPr>
              <a:t>quốc</a:t>
            </a:r>
            <a:r>
              <a:rPr lang="en-US" sz="2400" b="1" i="1" dirty="0">
                <a:latin typeface="Arial" panose="020B0604020202020204" pitchFamily="34" charset="0"/>
                <a:cs typeface="Arial" panose="020B0604020202020204" pitchFamily="34" charset="0"/>
              </a:rPr>
              <a:t> </a:t>
            </a:r>
            <a:r>
              <a:rPr lang="en-US" sz="2400" b="1" i="1" dirty="0" err="1">
                <a:latin typeface="Arial" panose="020B0604020202020204" pitchFamily="34" charset="0"/>
                <a:cs typeface="Arial" panose="020B0604020202020204" pitchFamily="34" charset="0"/>
              </a:rPr>
              <a:t>lần</a:t>
            </a:r>
            <a:r>
              <a:rPr lang="en-US" sz="2400" b="1" i="1" dirty="0">
                <a:latin typeface="Arial" panose="020B0604020202020204" pitchFamily="34" charset="0"/>
                <a:cs typeface="Arial" panose="020B0604020202020204" pitchFamily="34" charset="0"/>
              </a:rPr>
              <a:t> </a:t>
            </a:r>
            <a:r>
              <a:rPr lang="en-US" sz="2400" b="1" i="1" dirty="0" err="1">
                <a:latin typeface="Arial" panose="020B0604020202020204" pitchFamily="34" charset="0"/>
                <a:cs typeface="Arial" panose="020B0604020202020204" pitchFamily="34" charset="0"/>
              </a:rPr>
              <a:t>thứ</a:t>
            </a:r>
            <a:r>
              <a:rPr lang="en-US" sz="2400" b="1" i="1" dirty="0">
                <a:latin typeface="Arial" panose="020B0604020202020204" pitchFamily="34" charset="0"/>
                <a:cs typeface="Arial" panose="020B0604020202020204" pitchFamily="34" charset="0"/>
              </a:rPr>
              <a:t> XIII </a:t>
            </a:r>
            <a:r>
              <a:rPr lang="en-US" sz="2400" b="1" i="1" dirty="0" err="1">
                <a:latin typeface="Arial" panose="020B0604020202020204" pitchFamily="34" charset="0"/>
                <a:cs typeface="Arial" panose="020B0604020202020204" pitchFamily="34" charset="0"/>
              </a:rPr>
              <a:t>đã</a:t>
            </a:r>
            <a:r>
              <a:rPr lang="en-US" sz="2400" b="1" i="1" dirty="0">
                <a:latin typeface="Arial" panose="020B0604020202020204" pitchFamily="34" charset="0"/>
                <a:cs typeface="Arial" panose="020B0604020202020204" pitchFamily="34" charset="0"/>
              </a:rPr>
              <a:t> </a:t>
            </a:r>
            <a:r>
              <a:rPr lang="en-US" sz="2400" b="1" i="1" dirty="0" err="1">
                <a:latin typeface="Arial" panose="020B0604020202020204" pitchFamily="34" charset="0"/>
                <a:cs typeface="Arial" panose="020B0604020202020204" pitchFamily="34" charset="0"/>
              </a:rPr>
              <a:t>nêu</a:t>
            </a:r>
            <a:r>
              <a:rPr lang="en-US" sz="2400" b="1" i="1" dirty="0">
                <a:latin typeface="Arial" panose="020B0604020202020204" pitchFamily="34" charset="0"/>
                <a:cs typeface="Arial" panose="020B0604020202020204" pitchFamily="34" charset="0"/>
              </a:rPr>
              <a:t> </a:t>
            </a:r>
            <a:r>
              <a:rPr lang="en-US" sz="2400" b="1" i="1" dirty="0" err="1">
                <a:latin typeface="Arial" panose="020B0604020202020204" pitchFamily="34" charset="0"/>
                <a:cs typeface="Arial" panose="020B0604020202020204" pitchFamily="34" charset="0"/>
              </a:rPr>
              <a:t>ra</a:t>
            </a:r>
            <a:r>
              <a:rPr lang="en-US" sz="2400" b="1" i="1" dirty="0">
                <a:latin typeface="Arial" panose="020B0604020202020204" pitchFamily="34" charset="0"/>
                <a:cs typeface="Arial" panose="020B0604020202020204" pitchFamily="34" charset="0"/>
              </a:rPr>
              <a:t> 5 </a:t>
            </a:r>
            <a:r>
              <a:rPr lang="en-US" sz="2400" b="1" i="1" dirty="0" err="1">
                <a:latin typeface="Arial" panose="020B0604020202020204" pitchFamily="34" charset="0"/>
                <a:cs typeface="Arial" panose="020B0604020202020204" pitchFamily="34" charset="0"/>
              </a:rPr>
              <a:t>quan</a:t>
            </a:r>
            <a:r>
              <a:rPr lang="en-US" sz="2400" b="1" i="1" dirty="0">
                <a:latin typeface="Arial" panose="020B0604020202020204" pitchFamily="34" charset="0"/>
                <a:cs typeface="Arial" panose="020B0604020202020204" pitchFamily="34" charset="0"/>
              </a:rPr>
              <a:t> </a:t>
            </a:r>
            <a:r>
              <a:rPr lang="en-US" sz="2400" b="1" i="1" dirty="0" err="1">
                <a:latin typeface="Arial" panose="020B0604020202020204" pitchFamily="34" charset="0"/>
                <a:cs typeface="Arial" panose="020B0604020202020204" pitchFamily="34" charset="0"/>
              </a:rPr>
              <a:t>điểm</a:t>
            </a:r>
            <a:r>
              <a:rPr lang="en-US" sz="2400" b="1" i="1" dirty="0">
                <a:latin typeface="Arial" panose="020B0604020202020204" pitchFamily="34" charset="0"/>
                <a:cs typeface="Arial" panose="020B0604020202020204" pitchFamily="34" charset="0"/>
              </a:rPr>
              <a:t> </a:t>
            </a:r>
            <a:r>
              <a:rPr lang="en-US" sz="2400" b="1" i="1" dirty="0" err="1">
                <a:latin typeface="Arial" panose="020B0604020202020204" pitchFamily="34" charset="0"/>
                <a:cs typeface="Arial" panose="020B0604020202020204" pitchFamily="34" charset="0"/>
              </a:rPr>
              <a:t>phát</a:t>
            </a:r>
            <a:r>
              <a:rPr lang="en-US" sz="2400" b="1" i="1" dirty="0">
                <a:latin typeface="Arial" panose="020B0604020202020204" pitchFamily="34" charset="0"/>
                <a:cs typeface="Arial" panose="020B0604020202020204" pitchFamily="34" charset="0"/>
              </a:rPr>
              <a:t> </a:t>
            </a:r>
            <a:r>
              <a:rPr lang="en-US" sz="2400" b="1" i="1" dirty="0" err="1">
                <a:latin typeface="Arial" panose="020B0604020202020204" pitchFamily="34" charset="0"/>
                <a:cs typeface="Arial" panose="020B0604020202020204" pitchFamily="34" charset="0"/>
              </a:rPr>
              <a:t>triển</a:t>
            </a:r>
            <a:r>
              <a:rPr lang="en-US" sz="2400" b="1" i="1" dirty="0">
                <a:latin typeface="Arial" panose="020B0604020202020204" pitchFamily="34" charset="0"/>
                <a:cs typeface="Arial" panose="020B0604020202020204" pitchFamily="34" charset="0"/>
              </a:rPr>
              <a:t> </a:t>
            </a:r>
            <a:r>
              <a:rPr lang="en-US" sz="2400" b="1" i="1" dirty="0" err="1">
                <a:latin typeface="Arial" panose="020B0604020202020204" pitchFamily="34" charset="0"/>
                <a:cs typeface="Arial" panose="020B0604020202020204" pitchFamily="34" charset="0"/>
              </a:rPr>
              <a:t>văn</a:t>
            </a:r>
            <a:r>
              <a:rPr lang="en-US" sz="2400" b="1" i="1" dirty="0">
                <a:latin typeface="Arial" panose="020B0604020202020204" pitchFamily="34" charset="0"/>
                <a:cs typeface="Arial" panose="020B0604020202020204" pitchFamily="34" charset="0"/>
              </a:rPr>
              <a:t> </a:t>
            </a:r>
            <a:r>
              <a:rPr lang="en-US" sz="2400" b="1" i="1" dirty="0" err="1">
                <a:latin typeface="Arial" panose="020B0604020202020204" pitchFamily="34" charset="0"/>
                <a:cs typeface="Arial" panose="020B0604020202020204" pitchFamily="34" charset="0"/>
              </a:rPr>
              <a:t>hóa</a:t>
            </a:r>
            <a:r>
              <a:rPr lang="en-US" sz="2400" b="1" i="1" dirty="0">
                <a:latin typeface="Arial" panose="020B0604020202020204" pitchFamily="34" charset="0"/>
                <a:cs typeface="Arial" panose="020B0604020202020204" pitchFamily="34" charset="0"/>
              </a:rPr>
              <a:t>, con </a:t>
            </a:r>
            <a:r>
              <a:rPr lang="en-US" sz="2400" b="1" i="1" dirty="0" err="1">
                <a:latin typeface="Arial" panose="020B0604020202020204" pitchFamily="34" charset="0"/>
                <a:cs typeface="Arial" panose="020B0604020202020204" pitchFamily="34" charset="0"/>
              </a:rPr>
              <a:t>người</a:t>
            </a:r>
            <a:r>
              <a:rPr lang="en-US" sz="2400" b="1" i="1" dirty="0">
                <a:latin typeface="Arial" panose="020B0604020202020204" pitchFamily="34" charset="0"/>
                <a:cs typeface="Arial" panose="020B0604020202020204" pitchFamily="34" charset="0"/>
              </a:rPr>
              <a:t> </a:t>
            </a:r>
          </a:p>
        </p:txBody>
      </p:sp>
    </p:spTree>
    <p:extLst>
      <p:ext uri="{BB962C8B-B14F-4D97-AF65-F5344CB8AC3E}">
        <p14:creationId xmlns:p14="http://schemas.microsoft.com/office/powerpoint/2010/main" val="52881387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up)">
                                      <p:cBhvr>
                                        <p:cTn id="7" dur="500"/>
                                        <p:tgtEl>
                                          <p:spTgt spid="2"/>
                                        </p:tgtEl>
                                      </p:cBhvr>
                                    </p:animEffect>
                                  </p:childTnLst>
                                </p:cTn>
                              </p:par>
                            </p:childTnLst>
                          </p:cTn>
                        </p:par>
                        <p:par>
                          <p:cTn id="8" fill="hold">
                            <p:stCondLst>
                              <p:cond delay="500"/>
                            </p:stCondLst>
                            <p:childTnLst>
                              <p:par>
                                <p:cTn id="9" presetID="22" presetClass="entr" presetSubtype="1" fill="hold" grpId="0"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wipe(up)">
                                      <p:cBhvr>
                                        <p:cTn id="11" dur="500"/>
                                        <p:tgtEl>
                                          <p:spTgt spid="4"/>
                                        </p:tgtEl>
                                      </p:cBhvr>
                                    </p:animEffect>
                                  </p:childTnLst>
                                </p:cTn>
                              </p:par>
                            </p:childTnLst>
                          </p:cTn>
                        </p:par>
                        <p:par>
                          <p:cTn id="12" fill="hold">
                            <p:stCondLst>
                              <p:cond delay="1000"/>
                            </p:stCondLst>
                            <p:childTnLst>
                              <p:par>
                                <p:cTn id="13" presetID="22" presetClass="entr" presetSubtype="1" fill="hold" nodeType="after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wipe(up)">
                                      <p:cBhvr>
                                        <p:cTn id="15"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79388" y="764556"/>
            <a:ext cx="8833224" cy="660372"/>
          </a:xfrm>
        </p:spPr>
        <p:style>
          <a:lnRef idx="2">
            <a:schemeClr val="accent2">
              <a:shade val="50000"/>
            </a:schemeClr>
          </a:lnRef>
          <a:fillRef idx="1">
            <a:schemeClr val="accent2"/>
          </a:fillRef>
          <a:effectRef idx="0">
            <a:schemeClr val="accent2"/>
          </a:effectRef>
          <a:fontRef idx="minor">
            <a:schemeClr val="lt1"/>
          </a:fontRef>
        </p:style>
        <p:txBody>
          <a:bodyPr>
            <a:normAutofit/>
          </a:bodyPr>
          <a:lstStyle/>
          <a:p>
            <a:pPr algn="ctr">
              <a:lnSpc>
                <a:spcPct val="100000"/>
              </a:lnSpc>
            </a:pPr>
            <a:r>
              <a:rPr lang="en-US" sz="2400" dirty="0">
                <a:latin typeface="Arial" panose="020B0604020202020204" pitchFamily="34" charset="0"/>
                <a:cs typeface="Arial" panose="020B0604020202020204" pitchFamily="34" charset="0"/>
              </a:rPr>
              <a:t>Theo </a:t>
            </a:r>
            <a:r>
              <a:rPr lang="en-US" sz="2400" dirty="0" err="1">
                <a:latin typeface="Arial" panose="020B0604020202020204" pitchFamily="34" charset="0"/>
                <a:cs typeface="Arial" panose="020B0604020202020204" pitchFamily="34" charset="0"/>
              </a:rPr>
              <a:t>Chủ</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tịch</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Hồ</a:t>
            </a:r>
            <a:r>
              <a:rPr lang="en-US" sz="2400" dirty="0">
                <a:latin typeface="Arial" panose="020B0604020202020204" pitchFamily="34" charset="0"/>
                <a:cs typeface="Arial" panose="020B0604020202020204" pitchFamily="34" charset="0"/>
              </a:rPr>
              <a:t> Chí Minh</a:t>
            </a:r>
          </a:p>
        </p:txBody>
      </p:sp>
      <p:sp>
        <p:nvSpPr>
          <p:cNvPr id="3" name="Content Placeholder 2"/>
          <p:cNvSpPr>
            <a:spLocks noGrp="1"/>
          </p:cNvSpPr>
          <p:nvPr>
            <p:ph idx="1"/>
          </p:nvPr>
        </p:nvSpPr>
        <p:spPr>
          <a:xfrm>
            <a:off x="545000" y="1645920"/>
            <a:ext cx="5620352" cy="4569544"/>
          </a:xfrm>
        </p:spPr>
        <p:style>
          <a:lnRef idx="3">
            <a:schemeClr val="lt1"/>
          </a:lnRef>
          <a:fillRef idx="1">
            <a:schemeClr val="accent5"/>
          </a:fillRef>
          <a:effectRef idx="1">
            <a:schemeClr val="accent5"/>
          </a:effectRef>
          <a:fontRef idx="minor">
            <a:schemeClr val="lt1"/>
          </a:fontRef>
        </p:style>
        <p:txBody>
          <a:bodyPr>
            <a:noAutofit/>
          </a:bodyPr>
          <a:lstStyle/>
          <a:p>
            <a:pPr>
              <a:lnSpc>
                <a:spcPct val="150000"/>
              </a:lnSpc>
            </a:pPr>
            <a:r>
              <a:rPr lang="vi-VN" sz="2400" dirty="0">
                <a:latin typeface="Arial" panose="020B0604020202020204" pitchFamily="34" charset="0"/>
                <a:cs typeface="Arial" panose="020B0604020202020204" pitchFamily="34" charset="0"/>
              </a:rPr>
              <a:t>“Vì lẽ sinh tồn cũng như mục đích của cuộc sống, loài người mới sáng tạo và phát minh ra ngôn ngữ, chữ viết, đạo đức, pháp luật, khoa học, tôn giáo, văn học, nghệ thuật, những công cụ cho sinh hoạt hằng ngày về mặc, ăn, ở và các phương thức sử dụng. Toàn bộ những sáng tạo và phát minh đó tức là văn hóa</a:t>
            </a:r>
            <a:r>
              <a:rPr lang="en-US" sz="2400" dirty="0">
                <a:latin typeface="Arial" panose="020B0604020202020204" pitchFamily="34" charset="0"/>
                <a:cs typeface="Arial" panose="020B0604020202020204" pitchFamily="34" charset="0"/>
              </a:rPr>
              <a:t>”</a:t>
            </a:r>
            <a:r>
              <a:rPr lang="vi-VN" sz="2400" dirty="0">
                <a:latin typeface="Arial" panose="020B0604020202020204" pitchFamily="34" charset="0"/>
                <a:cs typeface="Arial" panose="020B0604020202020204" pitchFamily="34" charset="0"/>
              </a:rPr>
              <a:t>. </a:t>
            </a:r>
            <a:endParaRPr lang="en-US" sz="2400" dirty="0">
              <a:latin typeface="Arial" panose="020B0604020202020204" pitchFamily="34" charset="0"/>
              <a:cs typeface="Arial" panose="020B0604020202020204" pitchFamily="34" charset="0"/>
            </a:endParaRPr>
          </a:p>
        </p:txBody>
      </p:sp>
      <p:pic>
        <p:nvPicPr>
          <p:cNvPr id="1026" name="Picture 2" descr="Triển lãm 'Không gian Di sản văn hóa Việt Nam' tại Hà Nội"/>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05002" y="1645920"/>
            <a:ext cx="5141998" cy="456954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731981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up)">
                                      <p:cBhvr>
                                        <p:cTn id="7" dur="500"/>
                                        <p:tgtEl>
                                          <p:spTgt spid="2"/>
                                        </p:tgtEl>
                                      </p:cBhvr>
                                    </p:animEffect>
                                  </p:childTnLst>
                                </p:cTn>
                              </p:par>
                            </p:childTnLst>
                          </p:cTn>
                        </p:par>
                        <p:par>
                          <p:cTn id="8" fill="hold">
                            <p:stCondLst>
                              <p:cond delay="500"/>
                            </p:stCondLst>
                            <p:childTnLst>
                              <p:par>
                                <p:cTn id="9" presetID="22" presetClass="entr" presetSubtype="1" fill="hold" grpId="0" nodeType="afterEffect">
                                  <p:stCondLst>
                                    <p:cond delay="0"/>
                                  </p:stCondLst>
                                  <p:childTnLst>
                                    <p:set>
                                      <p:cBhvr>
                                        <p:cTn id="10" dur="1" fill="hold">
                                          <p:stCondLst>
                                            <p:cond delay="0"/>
                                          </p:stCondLst>
                                        </p:cTn>
                                        <p:tgtEl>
                                          <p:spTgt spid="3">
                                            <p:bg/>
                                          </p:spTgt>
                                        </p:tgtEl>
                                        <p:attrNameLst>
                                          <p:attrName>style.visibility</p:attrName>
                                        </p:attrNameLst>
                                      </p:cBhvr>
                                      <p:to>
                                        <p:strVal val="visible"/>
                                      </p:to>
                                    </p:set>
                                    <p:animEffect transition="in" filter="wipe(up)">
                                      <p:cBhvr>
                                        <p:cTn id="11" dur="500"/>
                                        <p:tgtEl>
                                          <p:spTgt spid="3">
                                            <p:bg/>
                                          </p:spTgt>
                                        </p:tgtEl>
                                      </p:cBhvr>
                                    </p:animEffect>
                                  </p:childTnLst>
                                </p:cTn>
                              </p:par>
                              <p:par>
                                <p:cTn id="12" presetID="22" presetClass="entr" presetSubtype="1" fill="hold" grpId="0" nodeType="with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Effect transition="in" filter="wipe(up)">
                                      <p:cBhvr>
                                        <p:cTn id="14" dur="500"/>
                                        <p:tgtEl>
                                          <p:spTgt spid="3">
                                            <p:txEl>
                                              <p:pRg st="0" end="0"/>
                                            </p:txEl>
                                          </p:spTgt>
                                        </p:tgtEl>
                                      </p:cBhvr>
                                    </p:animEffect>
                                  </p:childTnLst>
                                </p:cTn>
                              </p:par>
                              <p:par>
                                <p:cTn id="15" presetID="22" presetClass="entr" presetSubtype="1" fill="hold" nodeType="withEffect">
                                  <p:stCondLst>
                                    <p:cond delay="0"/>
                                  </p:stCondLst>
                                  <p:childTnLst>
                                    <p:set>
                                      <p:cBhvr>
                                        <p:cTn id="16" dur="1" fill="hold">
                                          <p:stCondLst>
                                            <p:cond delay="0"/>
                                          </p:stCondLst>
                                        </p:cTn>
                                        <p:tgtEl>
                                          <p:spTgt spid="1026"/>
                                        </p:tgtEl>
                                        <p:attrNameLst>
                                          <p:attrName>style.visibility</p:attrName>
                                        </p:attrNameLst>
                                      </p:cBhvr>
                                      <p:to>
                                        <p:strVal val="visible"/>
                                      </p:to>
                                    </p:set>
                                    <p:animEffect transition="in" filter="wipe(up)">
                                      <p:cBhvr>
                                        <p:cTn id="17" dur="500"/>
                                        <p:tgtEl>
                                          <p:spTgt spid="10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uiExpand="1" build="p"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45298" y="169380"/>
            <a:ext cx="8129549" cy="1131848"/>
          </a:xfrm>
          <a:prstGeom prst="rect">
            <a:avLst/>
          </a:prstGeom>
        </p:spPr>
        <p:txBody>
          <a:bodyPr wrap="square">
            <a:spAutoFit/>
          </a:bodyPr>
          <a:lstStyle/>
          <a:p>
            <a:pPr>
              <a:lnSpc>
                <a:spcPct val="150000"/>
              </a:lnSpc>
            </a:pPr>
            <a:r>
              <a:rPr lang="en-US" sz="2400" b="1" dirty="0">
                <a:solidFill>
                  <a:srgbClr val="FF0000"/>
                </a:solidFill>
                <a:latin typeface="Arial" panose="020B0604020202020204" pitchFamily="34" charset="0"/>
                <a:cs typeface="Arial" panose="020B0604020202020204" pitchFamily="34" charset="0"/>
              </a:rPr>
              <a:t>1.</a:t>
            </a:r>
            <a:r>
              <a:rPr lang="vi-VN" sz="2400" b="1" dirty="0">
                <a:solidFill>
                  <a:srgbClr val="FF0000"/>
                </a:solidFill>
                <a:latin typeface="Arial" panose="020B0604020202020204" pitchFamily="34" charset="0"/>
                <a:cs typeface="Arial" panose="020B0604020202020204" pitchFamily="34" charset="0"/>
              </a:rPr>
              <a:t>2. Chủ trương phát triển văn hóa, con người</a:t>
            </a:r>
            <a:endParaRPr lang="en-US" sz="2400" dirty="0">
              <a:solidFill>
                <a:srgbClr val="FF0000"/>
              </a:solidFill>
              <a:latin typeface="Arial" panose="020B0604020202020204" pitchFamily="34" charset="0"/>
              <a:cs typeface="Arial" panose="020B0604020202020204" pitchFamily="34" charset="0"/>
            </a:endParaRPr>
          </a:p>
          <a:p>
            <a:pPr>
              <a:lnSpc>
                <a:spcPct val="150000"/>
              </a:lnSpc>
            </a:pPr>
            <a:r>
              <a:rPr lang="nl-NL" sz="2400" b="1" i="1" dirty="0">
                <a:solidFill>
                  <a:srgbClr val="00B050"/>
                </a:solidFill>
                <a:latin typeface="Arial" panose="020B0604020202020204" pitchFamily="34" charset="0"/>
                <a:cs typeface="Arial" panose="020B0604020202020204" pitchFamily="34" charset="0"/>
              </a:rPr>
              <a:t>1.2.1. Quan điểm phát triển văn hóa, con người</a:t>
            </a:r>
            <a:endParaRPr lang="en-US" sz="2400" b="1" dirty="0">
              <a:solidFill>
                <a:srgbClr val="00B050"/>
              </a:solidFill>
              <a:latin typeface="Arial" panose="020B0604020202020204" pitchFamily="34" charset="0"/>
              <a:cs typeface="Arial" panose="020B0604020202020204" pitchFamily="34" charset="0"/>
            </a:endParaRPr>
          </a:p>
        </p:txBody>
      </p:sp>
      <p:sp>
        <p:nvSpPr>
          <p:cNvPr id="4" name="Rectangle 3"/>
          <p:cNvSpPr/>
          <p:nvPr/>
        </p:nvSpPr>
        <p:spPr>
          <a:xfrm>
            <a:off x="956771" y="4517251"/>
            <a:ext cx="10278457" cy="1685846"/>
          </a:xfrm>
          <a:prstGeom prst="rect">
            <a:avLst/>
          </a:prstGeom>
        </p:spPr>
        <p:style>
          <a:lnRef idx="2">
            <a:schemeClr val="accent2"/>
          </a:lnRef>
          <a:fillRef idx="1">
            <a:schemeClr val="lt1"/>
          </a:fillRef>
          <a:effectRef idx="0">
            <a:schemeClr val="accent2"/>
          </a:effectRef>
          <a:fontRef idx="minor">
            <a:schemeClr val="dk1"/>
          </a:fontRef>
        </p:style>
        <p:txBody>
          <a:bodyPr wrap="square">
            <a:spAutoFit/>
          </a:bodyPr>
          <a:lstStyle/>
          <a:p>
            <a:pPr algn="ctr" fontAlgn="base">
              <a:lnSpc>
                <a:spcPct val="150000"/>
              </a:lnSpc>
            </a:pPr>
            <a:r>
              <a:rPr lang="nl-NL" sz="2400" b="1" i="1" dirty="0">
                <a:solidFill>
                  <a:srgbClr val="FF0000"/>
                </a:solidFill>
                <a:latin typeface="Arial" panose="020B0604020202020204" pitchFamily="34" charset="0"/>
                <a:cs typeface="Arial" panose="020B0604020202020204" pitchFamily="34" charset="0"/>
              </a:rPr>
              <a:t>Hai là,</a:t>
            </a:r>
            <a:r>
              <a:rPr lang="nl-NL" sz="2400" b="1" dirty="0">
                <a:solidFill>
                  <a:srgbClr val="FF0000"/>
                </a:solidFill>
                <a:latin typeface="Arial" panose="020B0604020202020204" pitchFamily="34" charset="0"/>
                <a:cs typeface="Arial" panose="020B0604020202020204" pitchFamily="34" charset="0"/>
              </a:rPr>
              <a:t> </a:t>
            </a:r>
            <a:r>
              <a:rPr lang="nl-NL" sz="2400" dirty="0">
                <a:latin typeface="Arial" panose="020B0604020202020204" pitchFamily="34" charset="0"/>
                <a:cs typeface="Arial" panose="020B0604020202020204" pitchFamily="34" charset="0"/>
              </a:rPr>
              <a:t>xây dựng nền văn hóa Việt Nam tiên tiến, đậm đà bản sắc dân tộc, thống nhất trong đa dạng của cộng đồng các dân tộc Việt Nam, với các đặc trưng dân tộc, nhân văn, dân chủ và khoa học.</a:t>
            </a:r>
            <a:endParaRPr lang="en-US" sz="2400" dirty="0">
              <a:latin typeface="Arial" panose="020B0604020202020204" pitchFamily="34" charset="0"/>
              <a:cs typeface="Arial" panose="020B0604020202020204" pitchFamily="34" charset="0"/>
            </a:endParaRPr>
          </a:p>
        </p:txBody>
      </p:sp>
      <p:grpSp>
        <p:nvGrpSpPr>
          <p:cNvPr id="3" name="Group 2">
            <a:extLst>
              <a:ext uri="{FF2B5EF4-FFF2-40B4-BE49-F238E27FC236}">
                <a16:creationId xmlns:a16="http://schemas.microsoft.com/office/drawing/2014/main" id="{547876E2-4057-A07D-984C-4109CCF6693F}"/>
              </a:ext>
            </a:extLst>
          </p:cNvPr>
          <p:cNvGrpSpPr/>
          <p:nvPr/>
        </p:nvGrpSpPr>
        <p:grpSpPr>
          <a:xfrm>
            <a:off x="1925898" y="1442700"/>
            <a:ext cx="8340204" cy="2855707"/>
            <a:chOff x="1158142" y="1369654"/>
            <a:chExt cx="8340204" cy="2855707"/>
          </a:xfrm>
        </p:grpSpPr>
        <p:pic>
          <p:nvPicPr>
            <p:cNvPr id="8196" name="Picture 4" descr="Phát triển văn hóa, con người Nghệ An để xây dựng đời sống văn hóa cơ sở |  Xã hội | Báo Nghệ An điện tử"/>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022287" y="1369654"/>
              <a:ext cx="4476059" cy="2824058"/>
            </a:xfrm>
            <a:prstGeom prst="rect">
              <a:avLst/>
            </a:prstGeom>
            <a:noFill/>
            <a:extLst>
              <a:ext uri="{909E8E84-426E-40DD-AFC4-6F175D3DCCD1}">
                <a14:hiddenFill xmlns:a14="http://schemas.microsoft.com/office/drawing/2010/main">
                  <a:solidFill>
                    <a:srgbClr val="FFFFFF"/>
                  </a:solidFill>
                </a14:hiddenFill>
              </a:ext>
            </a:extLst>
          </p:spPr>
        </p:pic>
        <p:pic>
          <p:nvPicPr>
            <p:cNvPr id="8198" name="Picture 6" descr="Thăm Văn Miếu Quốc Tử Giám | Tạp chí Quê Hương Online | Ủy ban Nhà nước về  người Việt Nam ở nước ngoài"/>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58142" y="1369654"/>
              <a:ext cx="3156870" cy="2855707"/>
            </a:xfrm>
            <a:prstGeom prst="rect">
              <a:avLst/>
            </a:prstGeom>
            <a:noFill/>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22513935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up)">
                                      <p:cBhvr>
                                        <p:cTn id="7" dur="750"/>
                                        <p:tgtEl>
                                          <p:spTgt spid="2"/>
                                        </p:tgtEl>
                                      </p:cBhvr>
                                    </p:animEffect>
                                  </p:childTnLst>
                                </p:cTn>
                              </p:par>
                            </p:childTnLst>
                          </p:cTn>
                        </p:par>
                        <p:par>
                          <p:cTn id="8" fill="hold">
                            <p:stCondLst>
                              <p:cond delay="750"/>
                            </p:stCondLst>
                            <p:childTnLst>
                              <p:par>
                                <p:cTn id="9" presetID="22" presetClass="entr" presetSubtype="1" fill="hold"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wipe(up)">
                                      <p:cBhvr>
                                        <p:cTn id="11" dur="750"/>
                                        <p:tgtEl>
                                          <p:spTgt spid="3"/>
                                        </p:tgtEl>
                                      </p:cBhvr>
                                    </p:animEffect>
                                  </p:childTnLst>
                                </p:cTn>
                              </p:par>
                            </p:childTnLst>
                          </p:cTn>
                        </p:par>
                        <p:par>
                          <p:cTn id="12" fill="hold">
                            <p:stCondLst>
                              <p:cond delay="1500"/>
                            </p:stCondLst>
                            <p:childTnLst>
                              <p:par>
                                <p:cTn id="13" presetID="22" presetClass="entr" presetSubtype="1" fill="hold" grpId="0" nodeType="after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ipe(up)">
                                      <p:cBhvr>
                                        <p:cTn id="15" dur="75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42270" y="2390502"/>
            <a:ext cx="7214535" cy="3347840"/>
          </a:xfrm>
          <a:prstGeom prst="rect">
            <a:avLst/>
          </a:prstGeom>
        </p:spPr>
        <p:style>
          <a:lnRef idx="2">
            <a:schemeClr val="accent2"/>
          </a:lnRef>
          <a:fillRef idx="1">
            <a:schemeClr val="lt1"/>
          </a:fillRef>
          <a:effectRef idx="0">
            <a:schemeClr val="accent2"/>
          </a:effectRef>
          <a:fontRef idx="minor">
            <a:schemeClr val="dk1"/>
          </a:fontRef>
        </p:style>
        <p:txBody>
          <a:bodyPr wrap="square">
            <a:spAutoFit/>
          </a:bodyPr>
          <a:lstStyle/>
          <a:p>
            <a:pPr algn="just" fontAlgn="base">
              <a:lnSpc>
                <a:spcPct val="150000"/>
              </a:lnSpc>
            </a:pPr>
            <a:r>
              <a:rPr lang="nl-NL" sz="2400" b="1" i="1" dirty="0">
                <a:solidFill>
                  <a:srgbClr val="FF0000"/>
                </a:solidFill>
                <a:latin typeface="Arial" panose="020B0604020202020204" pitchFamily="34" charset="0"/>
                <a:cs typeface="Arial" panose="020B0604020202020204" pitchFamily="34" charset="0"/>
              </a:rPr>
              <a:t>Ba là,</a:t>
            </a:r>
            <a:r>
              <a:rPr lang="nl-NL" sz="2400" b="1" dirty="0">
                <a:solidFill>
                  <a:srgbClr val="FF0000"/>
                </a:solidFill>
                <a:latin typeface="Arial" panose="020B0604020202020204" pitchFamily="34" charset="0"/>
                <a:cs typeface="Arial" panose="020B0604020202020204" pitchFamily="34" charset="0"/>
              </a:rPr>
              <a:t> </a:t>
            </a:r>
            <a:r>
              <a:rPr lang="nl-NL" sz="2400" dirty="0">
                <a:latin typeface="Arial" panose="020B0604020202020204" pitchFamily="34" charset="0"/>
                <a:cs typeface="Arial" panose="020B0604020202020204" pitchFamily="34" charset="0"/>
              </a:rPr>
              <a:t>phát triển văn hóa vì sự hoàn thiện nhân cách con người và xây dựng con người để phát triển văn hóa. Trong xây dựng văn hóa, trọng tâm là chăm lo xây dựng con người có nhân cách, lối sống tốt đẹp, với các đặc tính cơ bản: yêu nước, nhân ái, nghĩa tình, trung thực, đoàn kết, cần cù, sáng tạo.</a:t>
            </a:r>
            <a:endParaRPr lang="en-US" sz="2400" dirty="0">
              <a:latin typeface="Arial" panose="020B0604020202020204" pitchFamily="34" charset="0"/>
              <a:cs typeface="Arial" panose="020B0604020202020204" pitchFamily="34" charset="0"/>
            </a:endParaRPr>
          </a:p>
        </p:txBody>
      </p:sp>
      <p:sp>
        <p:nvSpPr>
          <p:cNvPr id="3" name="Rectangle 2"/>
          <p:cNvSpPr/>
          <p:nvPr/>
        </p:nvSpPr>
        <p:spPr>
          <a:xfrm>
            <a:off x="642270" y="1002302"/>
            <a:ext cx="11331959" cy="1131848"/>
          </a:xfrm>
          <a:prstGeom prst="rect">
            <a:avLst/>
          </a:prstGeom>
        </p:spPr>
        <p:txBody>
          <a:bodyPr wrap="square">
            <a:spAutoFit/>
          </a:bodyPr>
          <a:lstStyle/>
          <a:p>
            <a:pPr>
              <a:lnSpc>
                <a:spcPct val="150000"/>
              </a:lnSpc>
            </a:pPr>
            <a:r>
              <a:rPr lang="en-US" sz="2400" b="1" dirty="0">
                <a:solidFill>
                  <a:srgbClr val="FF0000"/>
                </a:solidFill>
                <a:latin typeface="Arial" panose="020B0604020202020204" pitchFamily="34" charset="0"/>
                <a:cs typeface="Arial" panose="020B0604020202020204" pitchFamily="34" charset="0"/>
              </a:rPr>
              <a:t>1.</a:t>
            </a:r>
            <a:r>
              <a:rPr lang="vi-VN" sz="2400" b="1" dirty="0">
                <a:solidFill>
                  <a:srgbClr val="FF0000"/>
                </a:solidFill>
                <a:latin typeface="Arial" panose="020B0604020202020204" pitchFamily="34" charset="0"/>
                <a:cs typeface="Arial" panose="020B0604020202020204" pitchFamily="34" charset="0"/>
              </a:rPr>
              <a:t>2. Chủ trương phát triển văn hóa, con người</a:t>
            </a:r>
            <a:endParaRPr lang="en-US" sz="2400" dirty="0">
              <a:solidFill>
                <a:srgbClr val="FF0000"/>
              </a:solidFill>
              <a:latin typeface="Arial" panose="020B0604020202020204" pitchFamily="34" charset="0"/>
              <a:cs typeface="Arial" panose="020B0604020202020204" pitchFamily="34" charset="0"/>
            </a:endParaRPr>
          </a:p>
          <a:p>
            <a:pPr>
              <a:lnSpc>
                <a:spcPct val="150000"/>
              </a:lnSpc>
            </a:pPr>
            <a:r>
              <a:rPr lang="nl-NL" sz="2400" b="1" i="1" dirty="0">
                <a:solidFill>
                  <a:srgbClr val="00B050"/>
                </a:solidFill>
                <a:latin typeface="Arial" panose="020B0604020202020204" pitchFamily="34" charset="0"/>
                <a:cs typeface="Arial" panose="020B0604020202020204" pitchFamily="34" charset="0"/>
              </a:rPr>
              <a:t>1.2.1. Quan điểm phát triển văn hóa, con người</a:t>
            </a:r>
            <a:endParaRPr lang="en-US" sz="2400" b="1" dirty="0">
              <a:solidFill>
                <a:srgbClr val="00B050"/>
              </a:solidFill>
              <a:latin typeface="Arial" panose="020B0604020202020204" pitchFamily="34" charset="0"/>
              <a:cs typeface="Arial" panose="020B0604020202020204" pitchFamily="34" charset="0"/>
            </a:endParaRPr>
          </a:p>
        </p:txBody>
      </p:sp>
      <p:pic>
        <p:nvPicPr>
          <p:cNvPr id="9220" name="Picture 4" descr="Giúp đỡ người khác khiến bạn khoẻ mạnh và hạnh phúc hơn, khoa học đã chứng  minh - THẾ GIỚI KHỞI NGHIỆP"/>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173323" y="140108"/>
            <a:ext cx="3323492" cy="3091510"/>
          </a:xfrm>
          <a:prstGeom prst="rect">
            <a:avLst/>
          </a:prstGeom>
          <a:noFill/>
          <a:extLst>
            <a:ext uri="{909E8E84-426E-40DD-AFC4-6F175D3DCCD1}">
              <a14:hiddenFill xmlns:a14="http://schemas.microsoft.com/office/drawing/2010/main">
                <a:solidFill>
                  <a:srgbClr val="FFFFFF"/>
                </a:solidFill>
              </a14:hiddenFill>
            </a:ext>
          </a:extLst>
        </p:spPr>
      </p:pic>
      <p:sp>
        <p:nvSpPr>
          <p:cNvPr id="4" name="AutoShape 6" descr="Phát biểu cảm nghĩ về bài Lòng yêu nước của I-li-a Ê-ren-bua"/>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a:lnSpc>
                <a:spcPct val="150000"/>
              </a:lnSpc>
            </a:pPr>
            <a:endParaRPr lang="en-US" sz="2400">
              <a:latin typeface="Arial" panose="020B0604020202020204" pitchFamily="34" charset="0"/>
              <a:cs typeface="Arial" panose="020B0604020202020204" pitchFamily="34" charset="0"/>
            </a:endParaRPr>
          </a:p>
        </p:txBody>
      </p:sp>
      <p:pic>
        <p:nvPicPr>
          <p:cNvPr id="9226" name="Picture 10" descr="Lý do bạn phải chăm chỉ mới có thể thành công | Báo Dân trí"/>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173323" y="3346436"/>
            <a:ext cx="3323492" cy="290362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7836595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up)">
                                      <p:cBhvr>
                                        <p:cTn id="7" dur="750"/>
                                        <p:tgtEl>
                                          <p:spTgt spid="3"/>
                                        </p:tgtEl>
                                      </p:cBhvr>
                                    </p:animEffect>
                                  </p:childTnLst>
                                </p:cTn>
                              </p:par>
                              <p:par>
                                <p:cTn id="8" presetID="22" presetClass="entr" presetSubtype="1" fill="hold" nodeType="withEffect">
                                  <p:stCondLst>
                                    <p:cond delay="0"/>
                                  </p:stCondLst>
                                  <p:childTnLst>
                                    <p:set>
                                      <p:cBhvr>
                                        <p:cTn id="9" dur="1" fill="hold">
                                          <p:stCondLst>
                                            <p:cond delay="0"/>
                                          </p:stCondLst>
                                        </p:cTn>
                                        <p:tgtEl>
                                          <p:spTgt spid="9220"/>
                                        </p:tgtEl>
                                        <p:attrNameLst>
                                          <p:attrName>style.visibility</p:attrName>
                                        </p:attrNameLst>
                                      </p:cBhvr>
                                      <p:to>
                                        <p:strVal val="visible"/>
                                      </p:to>
                                    </p:set>
                                    <p:animEffect transition="in" filter="wipe(up)">
                                      <p:cBhvr>
                                        <p:cTn id="10" dur="750"/>
                                        <p:tgtEl>
                                          <p:spTgt spid="9220"/>
                                        </p:tgtEl>
                                      </p:cBhvr>
                                    </p:animEffect>
                                  </p:childTnLst>
                                </p:cTn>
                              </p:par>
                            </p:childTnLst>
                          </p:cTn>
                        </p:par>
                        <p:par>
                          <p:cTn id="11" fill="hold">
                            <p:stCondLst>
                              <p:cond delay="750"/>
                            </p:stCondLst>
                            <p:childTnLst>
                              <p:par>
                                <p:cTn id="12" presetID="22" presetClass="entr" presetSubtype="1" fill="hold" grpId="0" nodeType="after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wipe(up)">
                                      <p:cBhvr>
                                        <p:cTn id="14" dur="750"/>
                                        <p:tgtEl>
                                          <p:spTgt spid="2"/>
                                        </p:tgtEl>
                                      </p:cBhvr>
                                    </p:animEffect>
                                  </p:childTnLst>
                                </p:cTn>
                              </p:par>
                              <p:par>
                                <p:cTn id="15" presetID="22" presetClass="entr" presetSubtype="1" fill="hold" nodeType="withEffect">
                                  <p:stCondLst>
                                    <p:cond delay="0"/>
                                  </p:stCondLst>
                                  <p:childTnLst>
                                    <p:set>
                                      <p:cBhvr>
                                        <p:cTn id="16" dur="1" fill="hold">
                                          <p:stCondLst>
                                            <p:cond delay="0"/>
                                          </p:stCondLst>
                                        </p:cTn>
                                        <p:tgtEl>
                                          <p:spTgt spid="9226"/>
                                        </p:tgtEl>
                                        <p:attrNameLst>
                                          <p:attrName>style.visibility</p:attrName>
                                        </p:attrNameLst>
                                      </p:cBhvr>
                                      <p:to>
                                        <p:strVal val="visible"/>
                                      </p:to>
                                    </p:set>
                                    <p:animEffect transition="in" filter="wipe(up)">
                                      <p:cBhvr>
                                        <p:cTn id="17" dur="750"/>
                                        <p:tgtEl>
                                          <p:spTgt spid="92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10650" y="1157191"/>
            <a:ext cx="4150682" cy="4455835"/>
          </a:xfrm>
          <a:prstGeom prst="rect">
            <a:avLst/>
          </a:prstGeom>
        </p:spPr>
        <p:style>
          <a:lnRef idx="2">
            <a:schemeClr val="accent1"/>
          </a:lnRef>
          <a:fillRef idx="1">
            <a:schemeClr val="lt1"/>
          </a:fillRef>
          <a:effectRef idx="0">
            <a:schemeClr val="accent1"/>
          </a:effectRef>
          <a:fontRef idx="minor">
            <a:schemeClr val="dk1"/>
          </a:fontRef>
        </p:style>
        <p:txBody>
          <a:bodyPr wrap="square">
            <a:spAutoFit/>
          </a:bodyPr>
          <a:lstStyle/>
          <a:p>
            <a:pPr algn="just" fontAlgn="base">
              <a:lnSpc>
                <a:spcPct val="150000"/>
              </a:lnSpc>
            </a:pPr>
            <a:r>
              <a:rPr lang="nl-NL" sz="2400" i="1" dirty="0">
                <a:solidFill>
                  <a:srgbClr val="FF0000"/>
                </a:solidFill>
                <a:latin typeface="Arial" panose="020B0604020202020204" pitchFamily="34" charset="0"/>
                <a:cs typeface="Arial" panose="020B0604020202020204" pitchFamily="34" charset="0"/>
              </a:rPr>
              <a:t>Bốn là,</a:t>
            </a:r>
            <a:r>
              <a:rPr lang="nl-NL" sz="2400" dirty="0">
                <a:solidFill>
                  <a:srgbClr val="FF0000"/>
                </a:solidFill>
                <a:latin typeface="Arial" panose="020B0604020202020204" pitchFamily="34" charset="0"/>
                <a:cs typeface="Arial" panose="020B0604020202020204" pitchFamily="34" charset="0"/>
              </a:rPr>
              <a:t> </a:t>
            </a:r>
            <a:r>
              <a:rPr lang="nl-NL" sz="2400" dirty="0">
                <a:latin typeface="Arial" panose="020B0604020202020204" pitchFamily="34" charset="0"/>
                <a:cs typeface="Arial" panose="020B0604020202020204" pitchFamily="34" charset="0"/>
              </a:rPr>
              <a:t>xây dựng đồng bộ môi trường văn hóa, trong đó chú trọng vai trò của gia đình, cộng đồng. Phát triển hài hòa giữa kinh tế và văn hóa; cần chú ý đầy đủ đến yếu tố văn hóa và con người trong phát triển kinh tế.</a:t>
            </a:r>
            <a:endParaRPr lang="en-US" sz="2400" dirty="0">
              <a:latin typeface="Arial" panose="020B0604020202020204" pitchFamily="34" charset="0"/>
              <a:cs typeface="Arial" panose="020B0604020202020204" pitchFamily="34" charset="0"/>
            </a:endParaRPr>
          </a:p>
        </p:txBody>
      </p:sp>
      <p:sp>
        <p:nvSpPr>
          <p:cNvPr id="3" name="Rectangle 2"/>
          <p:cNvSpPr/>
          <p:nvPr/>
        </p:nvSpPr>
        <p:spPr>
          <a:xfrm>
            <a:off x="4855408" y="1374551"/>
            <a:ext cx="7029395" cy="830997"/>
          </a:xfrm>
          <a:prstGeom prst="rect">
            <a:avLst/>
          </a:prstGeom>
        </p:spPr>
        <p:txBody>
          <a:bodyPr wrap="square">
            <a:spAutoFit/>
          </a:bodyPr>
          <a:lstStyle/>
          <a:p>
            <a:r>
              <a:rPr lang="en-US" sz="2400" b="1" dirty="0">
                <a:solidFill>
                  <a:srgbClr val="FF0000"/>
                </a:solidFill>
                <a:latin typeface="Arial" panose="020B0604020202020204" pitchFamily="34" charset="0"/>
                <a:cs typeface="Arial" panose="020B0604020202020204" pitchFamily="34" charset="0"/>
              </a:rPr>
              <a:t>1.</a:t>
            </a:r>
            <a:r>
              <a:rPr lang="vi-VN" sz="2400" b="1" dirty="0">
                <a:solidFill>
                  <a:srgbClr val="FF0000"/>
                </a:solidFill>
                <a:latin typeface="Arial" panose="020B0604020202020204" pitchFamily="34" charset="0"/>
                <a:cs typeface="Arial" panose="020B0604020202020204" pitchFamily="34" charset="0"/>
              </a:rPr>
              <a:t>2. Chủ trương phát triển văn hóa, con người</a:t>
            </a:r>
            <a:endParaRPr lang="en-US" sz="2400" dirty="0">
              <a:solidFill>
                <a:srgbClr val="FF0000"/>
              </a:solidFill>
              <a:latin typeface="Arial" panose="020B0604020202020204" pitchFamily="34" charset="0"/>
              <a:cs typeface="Arial" panose="020B0604020202020204" pitchFamily="34" charset="0"/>
            </a:endParaRPr>
          </a:p>
          <a:p>
            <a:r>
              <a:rPr lang="nl-NL" sz="2400" b="1" i="1" dirty="0">
                <a:solidFill>
                  <a:srgbClr val="00B050"/>
                </a:solidFill>
                <a:latin typeface="Arial" panose="020B0604020202020204" pitchFamily="34" charset="0"/>
                <a:cs typeface="Arial" panose="020B0604020202020204" pitchFamily="34" charset="0"/>
              </a:rPr>
              <a:t>1.2.1. Quan điểm phát triển văn hóa, con người</a:t>
            </a:r>
            <a:endParaRPr lang="en-US" sz="2400" b="1" dirty="0">
              <a:solidFill>
                <a:srgbClr val="00B050"/>
              </a:solidFill>
              <a:latin typeface="Arial" panose="020B0604020202020204" pitchFamily="34" charset="0"/>
              <a:cs typeface="Arial" panose="020B0604020202020204" pitchFamily="34" charset="0"/>
            </a:endParaRPr>
          </a:p>
        </p:txBody>
      </p:sp>
      <p:pic>
        <p:nvPicPr>
          <p:cNvPr id="10242" name="Picture 2" descr="Xây dựng môi trường văn hóa mà trọng tâm là xây dựng văn hóa gia đình ở  Việt Nam hiện nay | Nghiên cứu | Tạp chí mặt trận Onlin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958862" y="2545530"/>
            <a:ext cx="6822488" cy="306749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468712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up)">
                                      <p:cBhvr>
                                        <p:cTn id="7" dur="1500"/>
                                        <p:tgtEl>
                                          <p:spTgt spid="2"/>
                                        </p:tgtEl>
                                      </p:cBhvr>
                                    </p:animEffect>
                                  </p:childTnLst>
                                </p:cTn>
                              </p:par>
                              <p:par>
                                <p:cTn id="8" presetID="22" presetClass="entr" presetSubtype="1"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wipe(up)">
                                      <p:cBhvr>
                                        <p:cTn id="10" dur="1000"/>
                                        <p:tgtEl>
                                          <p:spTgt spid="3"/>
                                        </p:tgtEl>
                                      </p:cBhvr>
                                    </p:animEffect>
                                  </p:childTnLst>
                                </p:cTn>
                              </p:par>
                              <p:par>
                                <p:cTn id="11" presetID="22" presetClass="entr" presetSubtype="1" fill="hold" nodeType="withEffect">
                                  <p:stCondLst>
                                    <p:cond delay="500"/>
                                  </p:stCondLst>
                                  <p:childTnLst>
                                    <p:set>
                                      <p:cBhvr>
                                        <p:cTn id="12" dur="1" fill="hold">
                                          <p:stCondLst>
                                            <p:cond delay="0"/>
                                          </p:stCondLst>
                                        </p:cTn>
                                        <p:tgtEl>
                                          <p:spTgt spid="10242"/>
                                        </p:tgtEl>
                                        <p:attrNameLst>
                                          <p:attrName>style.visibility</p:attrName>
                                        </p:attrNameLst>
                                      </p:cBhvr>
                                      <p:to>
                                        <p:strVal val="visible"/>
                                      </p:to>
                                    </p:set>
                                    <p:animEffect transition="in" filter="wipe(up)">
                                      <p:cBhvr>
                                        <p:cTn id="13" dur="1000"/>
                                        <p:tgtEl>
                                          <p:spTgt spid="102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962124" y="2505182"/>
            <a:ext cx="5445711" cy="2793842"/>
          </a:xfrm>
          <a:prstGeom prst="rect">
            <a:avLst/>
          </a:prstGeom>
        </p:spPr>
        <p:style>
          <a:lnRef idx="2">
            <a:schemeClr val="accent1"/>
          </a:lnRef>
          <a:fillRef idx="1">
            <a:schemeClr val="lt1"/>
          </a:fillRef>
          <a:effectRef idx="0">
            <a:schemeClr val="accent1"/>
          </a:effectRef>
          <a:fontRef idx="minor">
            <a:schemeClr val="dk1"/>
          </a:fontRef>
        </p:style>
        <p:txBody>
          <a:bodyPr wrap="square">
            <a:spAutoFit/>
          </a:bodyPr>
          <a:lstStyle/>
          <a:p>
            <a:pPr algn="just" fontAlgn="base">
              <a:lnSpc>
                <a:spcPct val="150000"/>
              </a:lnSpc>
            </a:pPr>
            <a:r>
              <a:rPr lang="nl-NL" sz="2400" b="1" i="1" dirty="0">
                <a:solidFill>
                  <a:srgbClr val="FF0000"/>
                </a:solidFill>
                <a:latin typeface="Arial" panose="020B0604020202020204" pitchFamily="34" charset="0"/>
                <a:cs typeface="Arial" panose="020B0604020202020204" pitchFamily="34" charset="0"/>
              </a:rPr>
              <a:t>Năm là, </a:t>
            </a:r>
            <a:r>
              <a:rPr lang="nl-NL" sz="2400" dirty="0">
                <a:solidFill>
                  <a:srgbClr val="002060"/>
                </a:solidFill>
                <a:latin typeface="Arial" panose="020B0604020202020204" pitchFamily="34" charset="0"/>
                <a:cs typeface="Arial" panose="020B0604020202020204" pitchFamily="34" charset="0"/>
              </a:rPr>
              <a:t>xây dựng và phát triển văn hóa là sự nghiệp của toàn dân do Đảng lãnh đạo, Nhà nước quản lý, nhân dân là chủ thể sáng tạo, đội ngũ trí thức giữ vai trò quan trọng.</a:t>
            </a:r>
            <a:endParaRPr lang="en-US" sz="2400" dirty="0">
              <a:solidFill>
                <a:srgbClr val="002060"/>
              </a:solidFill>
              <a:latin typeface="Arial" panose="020B0604020202020204" pitchFamily="34" charset="0"/>
              <a:cs typeface="Arial" panose="020B0604020202020204" pitchFamily="34" charset="0"/>
            </a:endParaRPr>
          </a:p>
        </p:txBody>
      </p:sp>
      <p:sp>
        <p:nvSpPr>
          <p:cNvPr id="3" name="Rectangle 2"/>
          <p:cNvSpPr/>
          <p:nvPr/>
        </p:nvSpPr>
        <p:spPr>
          <a:xfrm>
            <a:off x="835514" y="805559"/>
            <a:ext cx="11897139" cy="1131848"/>
          </a:xfrm>
          <a:prstGeom prst="rect">
            <a:avLst/>
          </a:prstGeom>
        </p:spPr>
        <p:txBody>
          <a:bodyPr wrap="square">
            <a:spAutoFit/>
          </a:bodyPr>
          <a:lstStyle/>
          <a:p>
            <a:pPr>
              <a:lnSpc>
                <a:spcPct val="150000"/>
              </a:lnSpc>
            </a:pPr>
            <a:r>
              <a:rPr lang="en-US" sz="2400" b="1" dirty="0">
                <a:solidFill>
                  <a:srgbClr val="FF0000"/>
                </a:solidFill>
                <a:latin typeface="Arial" panose="020B0604020202020204" pitchFamily="34" charset="0"/>
                <a:cs typeface="Arial" panose="020B0604020202020204" pitchFamily="34" charset="0"/>
              </a:rPr>
              <a:t>1.</a:t>
            </a:r>
            <a:r>
              <a:rPr lang="vi-VN" sz="2400" b="1" dirty="0">
                <a:solidFill>
                  <a:srgbClr val="FF0000"/>
                </a:solidFill>
                <a:latin typeface="Arial" panose="020B0604020202020204" pitchFamily="34" charset="0"/>
                <a:cs typeface="Arial" panose="020B0604020202020204" pitchFamily="34" charset="0"/>
              </a:rPr>
              <a:t>2. Chủ trương phát triển văn hóa, con người</a:t>
            </a:r>
            <a:endParaRPr lang="en-US" sz="2400" dirty="0">
              <a:solidFill>
                <a:srgbClr val="FF0000"/>
              </a:solidFill>
              <a:latin typeface="Arial" panose="020B0604020202020204" pitchFamily="34" charset="0"/>
              <a:cs typeface="Arial" panose="020B0604020202020204" pitchFamily="34" charset="0"/>
            </a:endParaRPr>
          </a:p>
          <a:p>
            <a:pPr>
              <a:lnSpc>
                <a:spcPct val="150000"/>
              </a:lnSpc>
            </a:pPr>
            <a:r>
              <a:rPr lang="nl-NL" sz="2400" b="1" i="1" dirty="0">
                <a:solidFill>
                  <a:srgbClr val="00B050"/>
                </a:solidFill>
                <a:latin typeface="Arial" panose="020B0604020202020204" pitchFamily="34" charset="0"/>
                <a:cs typeface="Arial" panose="020B0604020202020204" pitchFamily="34" charset="0"/>
              </a:rPr>
              <a:t>1.2.1. Quan điểm phát triển văn hóa, con người</a:t>
            </a:r>
            <a:endParaRPr lang="en-US" sz="2400" b="1" dirty="0">
              <a:solidFill>
                <a:srgbClr val="00B050"/>
              </a:solidFill>
              <a:latin typeface="Arial" panose="020B0604020202020204" pitchFamily="34" charset="0"/>
              <a:cs typeface="Arial" panose="020B0604020202020204" pitchFamily="34" charset="0"/>
            </a:endParaRPr>
          </a:p>
        </p:txBody>
      </p:sp>
      <p:pic>
        <p:nvPicPr>
          <p:cNvPr id="11278" name="Picture 14" descr="Thực hiện cơ chế Đảng lãnh đạo, Nhà nước quản lý, nhân dân làm chủ trong  tình hình mới"/>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784083" y="2040260"/>
            <a:ext cx="4599650" cy="372368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032921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up)">
                                      <p:cBhvr>
                                        <p:cTn id="7" dur="750"/>
                                        <p:tgtEl>
                                          <p:spTgt spid="3"/>
                                        </p:tgtEl>
                                      </p:cBhvr>
                                    </p:animEffect>
                                  </p:childTnLst>
                                </p:cTn>
                              </p:par>
                            </p:childTnLst>
                          </p:cTn>
                        </p:par>
                        <p:par>
                          <p:cTn id="8" fill="hold">
                            <p:stCondLst>
                              <p:cond delay="750"/>
                            </p:stCondLst>
                            <p:childTnLst>
                              <p:par>
                                <p:cTn id="9" presetID="22" presetClass="entr" presetSubtype="1" fill="hold" grpId="0"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wipe(up)">
                                      <p:cBhvr>
                                        <p:cTn id="11" dur="750"/>
                                        <p:tgtEl>
                                          <p:spTgt spid="2"/>
                                        </p:tgtEl>
                                      </p:cBhvr>
                                    </p:animEffect>
                                  </p:childTnLst>
                                </p:cTn>
                              </p:par>
                              <p:par>
                                <p:cTn id="12" presetID="22" presetClass="entr" presetSubtype="1" fill="hold" nodeType="withEffect">
                                  <p:stCondLst>
                                    <p:cond delay="0"/>
                                  </p:stCondLst>
                                  <p:childTnLst>
                                    <p:set>
                                      <p:cBhvr>
                                        <p:cTn id="13" dur="1" fill="hold">
                                          <p:stCondLst>
                                            <p:cond delay="0"/>
                                          </p:stCondLst>
                                        </p:cTn>
                                        <p:tgtEl>
                                          <p:spTgt spid="11278"/>
                                        </p:tgtEl>
                                        <p:attrNameLst>
                                          <p:attrName>style.visibility</p:attrName>
                                        </p:attrNameLst>
                                      </p:cBhvr>
                                      <p:to>
                                        <p:strVal val="visible"/>
                                      </p:to>
                                    </p:set>
                                    <p:animEffect transition="in" filter="wipe(up)">
                                      <p:cBhvr>
                                        <p:cTn id="14" dur="750"/>
                                        <p:tgtEl>
                                          <p:spTgt spid="1127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0" y="635033"/>
            <a:ext cx="12192000" cy="577850"/>
          </a:xfrm>
          <a:prstGeom prst="rect">
            <a:avLst/>
          </a:prstGeom>
        </p:spPr>
        <p:txBody>
          <a:bodyPr wrap="square">
            <a:spAutoFit/>
          </a:bodyPr>
          <a:lstStyle/>
          <a:p>
            <a:pPr algn="ctr">
              <a:lnSpc>
                <a:spcPct val="150000"/>
              </a:lnSpc>
            </a:pPr>
            <a:r>
              <a:rPr lang="nl-NL" sz="2400" b="1" i="1" dirty="0">
                <a:solidFill>
                  <a:srgbClr val="FF0000"/>
                </a:solidFill>
                <a:latin typeface="Arial" pitchFamily="34" charset="0"/>
                <a:cs typeface="Arial" pitchFamily="34" charset="0"/>
              </a:rPr>
              <a:t>1.2.2. Định hướng lớn phát triển văn hóa, con người </a:t>
            </a:r>
            <a:endParaRPr lang="en-US" sz="2400" dirty="0">
              <a:solidFill>
                <a:srgbClr val="FF0000"/>
              </a:solidFill>
              <a:latin typeface="Arial" pitchFamily="34" charset="0"/>
              <a:cs typeface="Arial" pitchFamily="34" charset="0"/>
            </a:endParaRPr>
          </a:p>
        </p:txBody>
      </p:sp>
      <p:sp>
        <p:nvSpPr>
          <p:cNvPr id="5" name="Rectangle 4"/>
          <p:cNvSpPr/>
          <p:nvPr/>
        </p:nvSpPr>
        <p:spPr>
          <a:xfrm>
            <a:off x="731839" y="2321130"/>
            <a:ext cx="4277139" cy="3901837"/>
          </a:xfrm>
          <a:prstGeom prst="rect">
            <a:avLst/>
          </a:prstGeom>
        </p:spPr>
        <p:style>
          <a:lnRef idx="2">
            <a:schemeClr val="accent2"/>
          </a:lnRef>
          <a:fillRef idx="1">
            <a:schemeClr val="lt1"/>
          </a:fillRef>
          <a:effectRef idx="0">
            <a:schemeClr val="accent2"/>
          </a:effectRef>
          <a:fontRef idx="minor">
            <a:schemeClr val="dk1"/>
          </a:fontRef>
        </p:style>
        <p:txBody>
          <a:bodyPr wrap="square">
            <a:spAutoFit/>
          </a:bodyPr>
          <a:lstStyle/>
          <a:p>
            <a:pPr algn="just" fontAlgn="base">
              <a:lnSpc>
                <a:spcPct val="150000"/>
              </a:lnSpc>
            </a:pPr>
            <a:r>
              <a:rPr lang="nl-NL" sz="2400" b="1" i="1" dirty="0">
                <a:solidFill>
                  <a:srgbClr val="FF0000"/>
                </a:solidFill>
                <a:latin typeface="Arial" pitchFamily="34" charset="0"/>
                <a:cs typeface="Arial" pitchFamily="34" charset="0"/>
              </a:rPr>
              <a:t>Một là,</a:t>
            </a:r>
            <a:r>
              <a:rPr lang="nl-NL" sz="2400" b="1" dirty="0">
                <a:solidFill>
                  <a:srgbClr val="FF0000"/>
                </a:solidFill>
                <a:latin typeface="Arial" pitchFamily="34" charset="0"/>
                <a:cs typeface="Arial" pitchFamily="34" charset="0"/>
              </a:rPr>
              <a:t> </a:t>
            </a:r>
            <a:r>
              <a:rPr lang="nl-NL" sz="2400" dirty="0">
                <a:latin typeface="Arial" pitchFamily="34" charset="0"/>
                <a:cs typeface="Arial" pitchFamily="34" charset="0"/>
              </a:rPr>
              <a:t>xây dựng nền văn hoá Việt Nam tiên tiến, đậm đà bản sắc dân tộc, phát triển toàn diện, thống nhất trong đa dạng, thấm nhuần sâu sắc tinh thần nhân văn, dân chủ, tiến bộ.</a:t>
            </a:r>
            <a:endParaRPr lang="en-US" sz="2400" dirty="0">
              <a:latin typeface="Arial" pitchFamily="34" charset="0"/>
              <a:cs typeface="Arial" pitchFamily="34" charset="0"/>
            </a:endParaRPr>
          </a:p>
        </p:txBody>
      </p:sp>
      <p:pic>
        <p:nvPicPr>
          <p:cNvPr id="1026" name="Picture 2" descr="http://tuyengiao.vn/uploads/2018/images/post/files/31thiduay.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122504" y="3429000"/>
            <a:ext cx="3170896" cy="2793967"/>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http://tuyengiao.vn/uploads/2018/images/post/files/hu%e1%ba%be/03%203(2).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406926" y="2321130"/>
            <a:ext cx="3059542" cy="2809130"/>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633363" y="1153799"/>
            <a:ext cx="10925274" cy="1131848"/>
          </a:xfrm>
          <a:prstGeom prst="rect">
            <a:avLst/>
          </a:prstGeom>
        </p:spPr>
        <p:txBody>
          <a:bodyPr wrap="square">
            <a:spAutoFit/>
          </a:bodyPr>
          <a:lstStyle/>
          <a:p>
            <a:pPr algn="ctr">
              <a:lnSpc>
                <a:spcPct val="150000"/>
              </a:lnSpc>
            </a:pPr>
            <a:r>
              <a:rPr lang="nl-NL" sz="2400" i="1" dirty="0">
                <a:latin typeface="Arial" panose="020B0604020202020204" pitchFamily="34" charset="0"/>
                <a:cs typeface="Arial" panose="020B0604020202020204" pitchFamily="34" charset="0"/>
              </a:rPr>
              <a:t>Nội dung này đề cập trong Cương lĩnh </a:t>
            </a:r>
            <a:r>
              <a:rPr lang="pl-PL" sz="2400" i="1" dirty="0">
                <a:latin typeface="Arial" panose="020B0604020202020204" pitchFamily="34" charset="0"/>
                <a:cs typeface="Arial" panose="020B0604020202020204" pitchFamily="34" charset="0"/>
              </a:rPr>
              <a:t>xây dựng đất nước </a:t>
            </a:r>
            <a:r>
              <a:rPr lang="vi-VN" sz="2400" i="1" dirty="0">
                <a:latin typeface="Arial" panose="020B0604020202020204" pitchFamily="34" charset="0"/>
                <a:cs typeface="Arial" panose="020B0604020202020204" pitchFamily="34" charset="0"/>
              </a:rPr>
              <a:t>trong thời kỳ quá độ lên chủ nghĩa xã hội </a:t>
            </a:r>
            <a:r>
              <a:rPr lang="nl-NL" sz="2400" i="1" dirty="0">
                <a:latin typeface="Arial" panose="020B0604020202020204" pitchFamily="34" charset="0"/>
                <a:cs typeface="Arial" panose="020B0604020202020204" pitchFamily="34" charset="0"/>
              </a:rPr>
              <a:t>(bổ sung, phát triển 2011)</a:t>
            </a:r>
            <a:endParaRPr lang="en-US" sz="2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31173408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up)">
                                      <p:cBhvr>
                                        <p:cTn id="7" dur="750"/>
                                        <p:tgtEl>
                                          <p:spTgt spid="4"/>
                                        </p:tgtEl>
                                      </p:cBhvr>
                                    </p:animEffect>
                                  </p:childTnLst>
                                </p:cTn>
                              </p:par>
                            </p:childTnLst>
                          </p:cTn>
                        </p:par>
                        <p:par>
                          <p:cTn id="8" fill="hold">
                            <p:stCondLst>
                              <p:cond delay="750"/>
                            </p:stCondLst>
                            <p:childTnLst>
                              <p:par>
                                <p:cTn id="9" presetID="22" presetClass="entr" presetSubtype="1" fill="hold" grpId="0"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wipe(up)">
                                      <p:cBhvr>
                                        <p:cTn id="11" dur="750"/>
                                        <p:tgtEl>
                                          <p:spTgt spid="2"/>
                                        </p:tgtEl>
                                      </p:cBhvr>
                                    </p:animEffect>
                                  </p:childTnLst>
                                </p:cTn>
                              </p:par>
                            </p:childTnLst>
                          </p:cTn>
                        </p:par>
                        <p:par>
                          <p:cTn id="12" fill="hold">
                            <p:stCondLst>
                              <p:cond delay="1500"/>
                            </p:stCondLst>
                            <p:childTnLst>
                              <p:par>
                                <p:cTn id="13" presetID="22" presetClass="entr" presetSubtype="1" fill="hold" grpId="0" nodeType="after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wipe(up)">
                                      <p:cBhvr>
                                        <p:cTn id="15" dur="750"/>
                                        <p:tgtEl>
                                          <p:spTgt spid="5"/>
                                        </p:tgtEl>
                                      </p:cBhvr>
                                    </p:animEffect>
                                  </p:childTnLst>
                                </p:cTn>
                              </p:par>
                              <p:par>
                                <p:cTn id="16" presetID="22" presetClass="entr" presetSubtype="1" fill="hold" nodeType="withEffect">
                                  <p:stCondLst>
                                    <p:cond delay="0"/>
                                  </p:stCondLst>
                                  <p:childTnLst>
                                    <p:set>
                                      <p:cBhvr>
                                        <p:cTn id="17" dur="1" fill="hold">
                                          <p:stCondLst>
                                            <p:cond delay="0"/>
                                          </p:stCondLst>
                                        </p:cTn>
                                        <p:tgtEl>
                                          <p:spTgt spid="1026"/>
                                        </p:tgtEl>
                                        <p:attrNameLst>
                                          <p:attrName>style.visibility</p:attrName>
                                        </p:attrNameLst>
                                      </p:cBhvr>
                                      <p:to>
                                        <p:strVal val="visible"/>
                                      </p:to>
                                    </p:set>
                                    <p:animEffect transition="in" filter="wipe(up)">
                                      <p:cBhvr>
                                        <p:cTn id="18" dur="750"/>
                                        <p:tgtEl>
                                          <p:spTgt spid="1026"/>
                                        </p:tgtEl>
                                      </p:cBhvr>
                                    </p:animEffect>
                                  </p:childTnLst>
                                </p:cTn>
                              </p:par>
                              <p:par>
                                <p:cTn id="19" presetID="22" presetClass="entr" presetSubtype="1" fill="hold" nodeType="withEffect">
                                  <p:stCondLst>
                                    <p:cond delay="0"/>
                                  </p:stCondLst>
                                  <p:childTnLst>
                                    <p:set>
                                      <p:cBhvr>
                                        <p:cTn id="20" dur="1" fill="hold">
                                          <p:stCondLst>
                                            <p:cond delay="0"/>
                                          </p:stCondLst>
                                        </p:cTn>
                                        <p:tgtEl>
                                          <p:spTgt spid="1030"/>
                                        </p:tgtEl>
                                        <p:attrNameLst>
                                          <p:attrName>style.visibility</p:attrName>
                                        </p:attrNameLst>
                                      </p:cBhvr>
                                      <p:to>
                                        <p:strVal val="visible"/>
                                      </p:to>
                                    </p:set>
                                    <p:animEffect transition="in" filter="wipe(up)">
                                      <p:cBhvr>
                                        <p:cTn id="21" dur="750"/>
                                        <p:tgtEl>
                                          <p:spTgt spid="10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animBg="1"/>
      <p:bldP spid="2"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0" y="671683"/>
            <a:ext cx="12192000" cy="577850"/>
          </a:xfrm>
          <a:prstGeom prst="rect">
            <a:avLst/>
          </a:prstGeom>
        </p:spPr>
        <p:txBody>
          <a:bodyPr wrap="square">
            <a:spAutoFit/>
          </a:bodyPr>
          <a:lstStyle/>
          <a:p>
            <a:pPr algn="ctr">
              <a:lnSpc>
                <a:spcPct val="150000"/>
              </a:lnSpc>
            </a:pPr>
            <a:r>
              <a:rPr lang="nl-NL" sz="2400" b="1" i="1" dirty="0">
                <a:solidFill>
                  <a:srgbClr val="FF0000"/>
                </a:solidFill>
                <a:latin typeface="Arial" pitchFamily="34" charset="0"/>
                <a:cs typeface="Arial" pitchFamily="34" charset="0"/>
              </a:rPr>
              <a:t>1.2.2. Định hướng lớn phát triển văn hóa, con người </a:t>
            </a:r>
            <a:endParaRPr lang="en-US" sz="2400" dirty="0">
              <a:solidFill>
                <a:srgbClr val="FF0000"/>
              </a:solidFill>
              <a:latin typeface="Arial" pitchFamily="34" charset="0"/>
              <a:cs typeface="Arial" pitchFamily="34" charset="0"/>
            </a:endParaRPr>
          </a:p>
        </p:txBody>
      </p:sp>
      <p:sp>
        <p:nvSpPr>
          <p:cNvPr id="5" name="Rectangle 4"/>
          <p:cNvSpPr/>
          <p:nvPr/>
        </p:nvSpPr>
        <p:spPr>
          <a:xfrm>
            <a:off x="356006" y="1559047"/>
            <a:ext cx="4963188" cy="2239844"/>
          </a:xfrm>
          <a:prstGeom prst="rect">
            <a:avLst/>
          </a:prstGeom>
        </p:spPr>
        <p:style>
          <a:lnRef idx="2">
            <a:schemeClr val="accent1"/>
          </a:lnRef>
          <a:fillRef idx="1">
            <a:schemeClr val="lt1"/>
          </a:fillRef>
          <a:effectRef idx="0">
            <a:schemeClr val="accent1"/>
          </a:effectRef>
          <a:fontRef idx="minor">
            <a:schemeClr val="dk1"/>
          </a:fontRef>
        </p:style>
        <p:txBody>
          <a:bodyPr wrap="square">
            <a:spAutoFit/>
          </a:bodyPr>
          <a:lstStyle/>
          <a:p>
            <a:pPr algn="just" fontAlgn="base">
              <a:lnSpc>
                <a:spcPct val="150000"/>
              </a:lnSpc>
            </a:pPr>
            <a:r>
              <a:rPr lang="nl-NL" sz="2400" b="1" i="1" dirty="0">
                <a:solidFill>
                  <a:srgbClr val="FF0000"/>
                </a:solidFill>
                <a:latin typeface="Arial" panose="020B0604020202020204" pitchFamily="34" charset="0"/>
                <a:cs typeface="Arial" panose="020B0604020202020204" pitchFamily="34" charset="0"/>
              </a:rPr>
              <a:t>Hai là, </a:t>
            </a:r>
            <a:r>
              <a:rPr lang="nl-NL" sz="2400" dirty="0">
                <a:latin typeface="Arial" panose="020B0604020202020204" pitchFamily="34" charset="0"/>
                <a:cs typeface="Arial" panose="020B0604020202020204" pitchFamily="34" charset="0"/>
              </a:rPr>
              <a:t>con người là trung tâm của chiến lược phát triển, đồng thời là chủ thể phát triển. Tôn trọng và bảo vệ quyền con người, </a:t>
            </a:r>
            <a:endParaRPr lang="en-US" sz="2400" dirty="0">
              <a:latin typeface="Arial" panose="020B0604020202020204" pitchFamily="34" charset="0"/>
              <a:cs typeface="Arial" pitchFamily="34" charset="0"/>
            </a:endParaRPr>
          </a:p>
        </p:txBody>
      </p:sp>
      <p:pic>
        <p:nvPicPr>
          <p:cNvPr id="1032" name="Picture 8" descr="Đấu tranh phòng, chống âm mưu “diễn biến hòa bình” và những biểu hiện “tự  diễn biến”, “tự chuyển hóa” trên lĩnh vực văn hóa hiện nay"/>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b="7205"/>
          <a:stretch/>
        </p:blipFill>
        <p:spPr bwMode="auto">
          <a:xfrm flipH="1">
            <a:off x="5474930" y="1558890"/>
            <a:ext cx="3446383" cy="2239844"/>
          </a:xfrm>
          <a:prstGeom prst="rect">
            <a:avLst/>
          </a:prstGeom>
          <a:noFill/>
          <a:extLst>
            <a:ext uri="{909E8E84-426E-40DD-AFC4-6F175D3DCCD1}">
              <a14:hiddenFill xmlns:a14="http://schemas.microsoft.com/office/drawing/2010/main">
                <a:solidFill>
                  <a:srgbClr val="FFFFFF"/>
                </a:solidFill>
              </a14:hiddenFill>
            </a:ext>
          </a:extLst>
        </p:spPr>
      </p:pic>
      <p:pic>
        <p:nvPicPr>
          <p:cNvPr id="1034" name="Picture 10" descr="Hệ giá trị chuẩn mực con người Việt Nam hội nhập | Chính trị - Xã hội"/>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474930" y="3882965"/>
            <a:ext cx="4412014" cy="2090099"/>
          </a:xfrm>
          <a:prstGeom prst="rect">
            <a:avLst/>
          </a:prstGeom>
          <a:noFill/>
          <a:extLst>
            <a:ext uri="{909E8E84-426E-40DD-AFC4-6F175D3DCCD1}">
              <a14:hiddenFill xmlns:a14="http://schemas.microsoft.com/office/drawing/2010/main">
                <a:solidFill>
                  <a:srgbClr val="FFFFFF"/>
                </a:solidFill>
              </a14:hiddenFill>
            </a:ext>
          </a:extLst>
        </p:spPr>
      </p:pic>
      <p:pic>
        <p:nvPicPr>
          <p:cNvPr id="1038" name="Picture 14" descr="Tinh thần xung kích, sáng tạo - Báo Điện Tử Đại Biểu Nhân Dân"/>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004634" y="1558890"/>
            <a:ext cx="2831360" cy="2239844"/>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356006" y="4287218"/>
            <a:ext cx="4963189" cy="1685846"/>
          </a:xfrm>
          <a:prstGeom prst="rect">
            <a:avLst/>
          </a:prstGeom>
        </p:spPr>
        <p:style>
          <a:lnRef idx="2">
            <a:schemeClr val="accent1"/>
          </a:lnRef>
          <a:fillRef idx="1">
            <a:schemeClr val="lt1"/>
          </a:fillRef>
          <a:effectRef idx="0">
            <a:schemeClr val="accent1"/>
          </a:effectRef>
          <a:fontRef idx="minor">
            <a:schemeClr val="dk1"/>
          </a:fontRef>
        </p:style>
        <p:txBody>
          <a:bodyPr wrap="square">
            <a:spAutoFit/>
          </a:bodyPr>
          <a:lstStyle/>
          <a:p>
            <a:pPr algn="just" fontAlgn="base">
              <a:lnSpc>
                <a:spcPct val="150000"/>
              </a:lnSpc>
            </a:pPr>
            <a:r>
              <a:rPr lang="nl-NL" sz="2400" dirty="0">
                <a:latin typeface="Arial" panose="020B0604020202020204" pitchFamily="34" charset="0"/>
                <a:cs typeface="Arial" panose="020B0604020202020204" pitchFamily="34" charset="0"/>
              </a:rPr>
              <a:t>Gắn quyền con người với quyền và lợi ích của dân tộc, đất nước và quyền làm chủ của nhân dân...</a:t>
            </a:r>
            <a:endParaRPr lang="en-US" sz="2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8247147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up)">
                                      <p:cBhvr>
                                        <p:cTn id="7" dur="750"/>
                                        <p:tgtEl>
                                          <p:spTgt spid="4"/>
                                        </p:tgtEl>
                                      </p:cBhvr>
                                    </p:animEffect>
                                  </p:childTnLst>
                                </p:cTn>
                              </p:par>
                            </p:childTnLst>
                          </p:cTn>
                        </p:par>
                        <p:par>
                          <p:cTn id="8" fill="hold">
                            <p:stCondLst>
                              <p:cond delay="750"/>
                            </p:stCondLst>
                            <p:childTnLst>
                              <p:par>
                                <p:cTn id="9" presetID="22" presetClass="entr" presetSubtype="1" fill="hold" grpId="0"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wipe(up)">
                                      <p:cBhvr>
                                        <p:cTn id="11" dur="750"/>
                                        <p:tgtEl>
                                          <p:spTgt spid="5"/>
                                        </p:tgtEl>
                                      </p:cBhvr>
                                    </p:animEffect>
                                  </p:childTnLst>
                                </p:cTn>
                              </p:par>
                              <p:par>
                                <p:cTn id="12" presetID="22" presetClass="entr" presetSubtype="1" fill="hold" nodeType="withEffect">
                                  <p:stCondLst>
                                    <p:cond delay="0"/>
                                  </p:stCondLst>
                                  <p:childTnLst>
                                    <p:set>
                                      <p:cBhvr>
                                        <p:cTn id="13" dur="1" fill="hold">
                                          <p:stCondLst>
                                            <p:cond delay="0"/>
                                          </p:stCondLst>
                                        </p:cTn>
                                        <p:tgtEl>
                                          <p:spTgt spid="1032"/>
                                        </p:tgtEl>
                                        <p:attrNameLst>
                                          <p:attrName>style.visibility</p:attrName>
                                        </p:attrNameLst>
                                      </p:cBhvr>
                                      <p:to>
                                        <p:strVal val="visible"/>
                                      </p:to>
                                    </p:set>
                                    <p:animEffect transition="in" filter="wipe(up)">
                                      <p:cBhvr>
                                        <p:cTn id="14" dur="750"/>
                                        <p:tgtEl>
                                          <p:spTgt spid="1032"/>
                                        </p:tgtEl>
                                      </p:cBhvr>
                                    </p:animEffect>
                                  </p:childTnLst>
                                </p:cTn>
                              </p:par>
                              <p:par>
                                <p:cTn id="15" presetID="22" presetClass="entr" presetSubtype="1" fill="hold" nodeType="withEffect">
                                  <p:stCondLst>
                                    <p:cond delay="0"/>
                                  </p:stCondLst>
                                  <p:childTnLst>
                                    <p:set>
                                      <p:cBhvr>
                                        <p:cTn id="16" dur="1" fill="hold">
                                          <p:stCondLst>
                                            <p:cond delay="0"/>
                                          </p:stCondLst>
                                        </p:cTn>
                                        <p:tgtEl>
                                          <p:spTgt spid="1038"/>
                                        </p:tgtEl>
                                        <p:attrNameLst>
                                          <p:attrName>style.visibility</p:attrName>
                                        </p:attrNameLst>
                                      </p:cBhvr>
                                      <p:to>
                                        <p:strVal val="visible"/>
                                      </p:to>
                                    </p:set>
                                    <p:animEffect transition="in" filter="wipe(up)">
                                      <p:cBhvr>
                                        <p:cTn id="17" dur="750"/>
                                        <p:tgtEl>
                                          <p:spTgt spid="1038"/>
                                        </p:tgtEl>
                                      </p:cBhvr>
                                    </p:animEffect>
                                  </p:childTnLst>
                                </p:cTn>
                              </p:par>
                            </p:childTnLst>
                          </p:cTn>
                        </p:par>
                        <p:par>
                          <p:cTn id="18" fill="hold">
                            <p:stCondLst>
                              <p:cond delay="1500"/>
                            </p:stCondLst>
                            <p:childTnLst>
                              <p:par>
                                <p:cTn id="19" presetID="22" presetClass="entr" presetSubtype="1" fill="hold" grpId="0" nodeType="afterEffect">
                                  <p:stCondLst>
                                    <p:cond delay="0"/>
                                  </p:stCondLst>
                                  <p:childTnLst>
                                    <p:set>
                                      <p:cBhvr>
                                        <p:cTn id="20" dur="1" fill="hold">
                                          <p:stCondLst>
                                            <p:cond delay="0"/>
                                          </p:stCondLst>
                                        </p:cTn>
                                        <p:tgtEl>
                                          <p:spTgt spid="2"/>
                                        </p:tgtEl>
                                        <p:attrNameLst>
                                          <p:attrName>style.visibility</p:attrName>
                                        </p:attrNameLst>
                                      </p:cBhvr>
                                      <p:to>
                                        <p:strVal val="visible"/>
                                      </p:to>
                                    </p:set>
                                    <p:animEffect transition="in" filter="wipe(up)">
                                      <p:cBhvr>
                                        <p:cTn id="21" dur="750"/>
                                        <p:tgtEl>
                                          <p:spTgt spid="2"/>
                                        </p:tgtEl>
                                      </p:cBhvr>
                                    </p:animEffect>
                                  </p:childTnLst>
                                </p:cTn>
                              </p:par>
                              <p:par>
                                <p:cTn id="22" presetID="22" presetClass="entr" presetSubtype="1" fill="hold" nodeType="withEffect">
                                  <p:stCondLst>
                                    <p:cond delay="0"/>
                                  </p:stCondLst>
                                  <p:childTnLst>
                                    <p:set>
                                      <p:cBhvr>
                                        <p:cTn id="23" dur="1" fill="hold">
                                          <p:stCondLst>
                                            <p:cond delay="0"/>
                                          </p:stCondLst>
                                        </p:cTn>
                                        <p:tgtEl>
                                          <p:spTgt spid="1034"/>
                                        </p:tgtEl>
                                        <p:attrNameLst>
                                          <p:attrName>style.visibility</p:attrName>
                                        </p:attrNameLst>
                                      </p:cBhvr>
                                      <p:to>
                                        <p:strVal val="visible"/>
                                      </p:to>
                                    </p:set>
                                    <p:animEffect transition="in" filter="wipe(up)">
                                      <p:cBhvr>
                                        <p:cTn id="24" dur="750"/>
                                        <p:tgtEl>
                                          <p:spTgt spid="10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animBg="1"/>
      <p:bldP spid="2"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533697"/>
            <a:ext cx="12192000" cy="461665"/>
          </a:xfrm>
          <a:prstGeom prst="rect">
            <a:avLst/>
          </a:prstGeom>
        </p:spPr>
        <p:txBody>
          <a:bodyPr wrap="square">
            <a:spAutoFit/>
          </a:bodyPr>
          <a:lstStyle/>
          <a:p>
            <a:pPr algn="ctr"/>
            <a:r>
              <a:rPr lang="nl-NL" sz="2400" b="1" i="1" dirty="0">
                <a:solidFill>
                  <a:srgbClr val="FF0000"/>
                </a:solidFill>
                <a:latin typeface="Arial" pitchFamily="34" charset="0"/>
                <a:cs typeface="Arial" pitchFamily="34" charset="0"/>
              </a:rPr>
              <a:t>1.2.2. Định hướng lớn phát triển văn hóa, con người </a:t>
            </a:r>
            <a:endParaRPr lang="en-US" sz="2400" dirty="0">
              <a:solidFill>
                <a:srgbClr val="FF0000"/>
              </a:solidFill>
              <a:latin typeface="Arial" pitchFamily="34" charset="0"/>
              <a:cs typeface="Arial" pitchFamily="34" charset="0"/>
            </a:endParaRPr>
          </a:p>
        </p:txBody>
      </p:sp>
      <p:grpSp>
        <p:nvGrpSpPr>
          <p:cNvPr id="10" name="Group 9">
            <a:extLst>
              <a:ext uri="{FF2B5EF4-FFF2-40B4-BE49-F238E27FC236}">
                <a16:creationId xmlns:a16="http://schemas.microsoft.com/office/drawing/2014/main" id="{345563ED-2E35-0EBE-E782-E10FC4DA3AE9}"/>
              </a:ext>
            </a:extLst>
          </p:cNvPr>
          <p:cNvGrpSpPr/>
          <p:nvPr/>
        </p:nvGrpSpPr>
        <p:grpSpPr>
          <a:xfrm>
            <a:off x="479286" y="1293141"/>
            <a:ext cx="7192032" cy="4788056"/>
            <a:chOff x="465218" y="1391615"/>
            <a:chExt cx="7192032" cy="4788056"/>
          </a:xfrm>
        </p:grpSpPr>
        <p:sp>
          <p:nvSpPr>
            <p:cNvPr id="3" name="Rectangle 2"/>
            <p:cNvSpPr/>
            <p:nvPr/>
          </p:nvSpPr>
          <p:spPr>
            <a:xfrm>
              <a:off x="465218" y="3000813"/>
              <a:ext cx="1900454" cy="156966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wrap="square">
              <a:spAutoFit/>
            </a:bodyPr>
            <a:lstStyle/>
            <a:p>
              <a:pPr algn="ctr" fontAlgn="base"/>
              <a:r>
                <a:rPr lang="nl-NL" sz="2400" b="1" dirty="0">
                  <a:latin typeface="Arial" panose="020B0604020202020204" pitchFamily="34" charset="0"/>
                  <a:cs typeface="Arial" panose="020B0604020202020204" pitchFamily="34" charset="0"/>
                </a:rPr>
                <a:t>Chăm lo xây dựng con người Việt Nam</a:t>
              </a:r>
              <a:endParaRPr lang="en-US" sz="2400" b="1" dirty="0">
                <a:latin typeface="Arial" panose="020B0604020202020204" pitchFamily="34" charset="0"/>
                <a:cs typeface="Arial" panose="020B0604020202020204" pitchFamily="34" charset="0"/>
              </a:endParaRPr>
            </a:p>
          </p:txBody>
        </p:sp>
        <p:sp>
          <p:nvSpPr>
            <p:cNvPr id="4" name="Rectangle 3"/>
            <p:cNvSpPr/>
            <p:nvPr/>
          </p:nvSpPr>
          <p:spPr>
            <a:xfrm>
              <a:off x="3194169" y="3868512"/>
              <a:ext cx="2941831" cy="477054"/>
            </a:xfrm>
            <a:prstGeom prst="rect">
              <a:avLst/>
            </a:prstGeom>
          </p:spPr>
          <p:style>
            <a:lnRef idx="2">
              <a:schemeClr val="accent2">
                <a:shade val="50000"/>
              </a:schemeClr>
            </a:lnRef>
            <a:fillRef idx="1">
              <a:schemeClr val="accent2"/>
            </a:fillRef>
            <a:effectRef idx="0">
              <a:schemeClr val="accent2"/>
            </a:effectRef>
            <a:fontRef idx="minor">
              <a:schemeClr val="lt1"/>
            </a:fontRef>
          </p:style>
          <p:txBody>
            <a:bodyPr wrap="none">
              <a:spAutoFit/>
            </a:bodyPr>
            <a:lstStyle/>
            <a:p>
              <a:r>
                <a:rPr lang="nl-NL" sz="2400" dirty="0">
                  <a:latin typeface="Arial" panose="020B0604020202020204" pitchFamily="34" charset="0"/>
                  <a:cs typeface="Arial" panose="020B0604020202020204" pitchFamily="34" charset="0"/>
                </a:rPr>
                <a:t>giàu lòng yêu nước</a:t>
              </a:r>
              <a:endParaRPr lang="en-US" sz="2400" dirty="0">
                <a:latin typeface="Arial" panose="020B0604020202020204" pitchFamily="34" charset="0"/>
                <a:cs typeface="Arial" panose="020B0604020202020204" pitchFamily="34" charset="0"/>
              </a:endParaRPr>
            </a:p>
          </p:txBody>
        </p:sp>
        <p:sp>
          <p:nvSpPr>
            <p:cNvPr id="5" name="Rectangle 4"/>
            <p:cNvSpPr/>
            <p:nvPr/>
          </p:nvSpPr>
          <p:spPr>
            <a:xfrm>
              <a:off x="3191477" y="2029444"/>
              <a:ext cx="2717411" cy="477054"/>
            </a:xfrm>
            <a:prstGeom prst="rect">
              <a:avLst/>
            </a:prstGeom>
          </p:spPr>
          <p:style>
            <a:lnRef idx="2">
              <a:schemeClr val="accent2">
                <a:shade val="50000"/>
              </a:schemeClr>
            </a:lnRef>
            <a:fillRef idx="1">
              <a:schemeClr val="accent2"/>
            </a:fillRef>
            <a:effectRef idx="0">
              <a:schemeClr val="accent2"/>
            </a:effectRef>
            <a:fontRef idx="minor">
              <a:schemeClr val="lt1"/>
            </a:fontRef>
          </p:style>
          <p:txBody>
            <a:bodyPr wrap="none">
              <a:spAutoFit/>
            </a:bodyPr>
            <a:lstStyle/>
            <a:p>
              <a:r>
                <a:rPr lang="nl-NL" sz="2400" dirty="0">
                  <a:latin typeface="Arial" panose="020B0604020202020204" pitchFamily="34" charset="0"/>
                  <a:cs typeface="Arial" panose="020B0604020202020204" pitchFamily="34" charset="0"/>
                </a:rPr>
                <a:t>có ý thức làm chủ</a:t>
              </a:r>
              <a:endParaRPr lang="en-US" sz="2400" dirty="0">
                <a:latin typeface="Arial" panose="020B0604020202020204" pitchFamily="34" charset="0"/>
                <a:cs typeface="Arial" panose="020B0604020202020204" pitchFamily="34" charset="0"/>
              </a:endParaRPr>
            </a:p>
          </p:txBody>
        </p:sp>
        <p:sp>
          <p:nvSpPr>
            <p:cNvPr id="6" name="Rectangle 5"/>
            <p:cNvSpPr/>
            <p:nvPr/>
          </p:nvSpPr>
          <p:spPr>
            <a:xfrm>
              <a:off x="3191477" y="3256045"/>
              <a:ext cx="3267241" cy="477054"/>
            </a:xfrm>
            <a:prstGeom prst="rect">
              <a:avLst/>
            </a:prstGeom>
          </p:spPr>
          <p:style>
            <a:lnRef idx="2">
              <a:schemeClr val="accent2">
                <a:shade val="50000"/>
              </a:schemeClr>
            </a:lnRef>
            <a:fillRef idx="1">
              <a:schemeClr val="accent2"/>
            </a:fillRef>
            <a:effectRef idx="0">
              <a:schemeClr val="accent2"/>
            </a:effectRef>
            <a:fontRef idx="minor">
              <a:schemeClr val="lt1"/>
            </a:fontRef>
          </p:style>
          <p:txBody>
            <a:bodyPr wrap="none">
              <a:spAutoFit/>
            </a:bodyPr>
            <a:lstStyle/>
            <a:p>
              <a:r>
                <a:rPr lang="nl-NL" sz="2400" dirty="0">
                  <a:latin typeface="Arial" panose="020B0604020202020204" pitchFamily="34" charset="0"/>
                  <a:cs typeface="Arial" panose="020B0604020202020204" pitchFamily="34" charset="0"/>
                </a:rPr>
                <a:t>trách nhiệm công dân</a:t>
              </a:r>
              <a:endParaRPr lang="en-US" sz="2400" dirty="0">
                <a:latin typeface="Arial" panose="020B0604020202020204" pitchFamily="34" charset="0"/>
                <a:cs typeface="Arial" panose="020B0604020202020204" pitchFamily="34" charset="0"/>
              </a:endParaRPr>
            </a:p>
          </p:txBody>
        </p:sp>
        <p:sp>
          <p:nvSpPr>
            <p:cNvPr id="7" name="Rectangle 6"/>
            <p:cNvSpPr/>
            <p:nvPr/>
          </p:nvSpPr>
          <p:spPr>
            <a:xfrm>
              <a:off x="3194169" y="5093446"/>
              <a:ext cx="1612942" cy="477054"/>
            </a:xfrm>
            <a:prstGeom prst="rect">
              <a:avLst/>
            </a:prstGeom>
          </p:spPr>
          <p:style>
            <a:lnRef idx="2">
              <a:schemeClr val="accent2">
                <a:shade val="50000"/>
              </a:schemeClr>
            </a:lnRef>
            <a:fillRef idx="1">
              <a:schemeClr val="accent2"/>
            </a:fillRef>
            <a:effectRef idx="0">
              <a:schemeClr val="accent2"/>
            </a:effectRef>
            <a:fontRef idx="minor">
              <a:schemeClr val="lt1"/>
            </a:fontRef>
          </p:style>
          <p:txBody>
            <a:bodyPr wrap="none">
              <a:spAutoFit/>
            </a:bodyPr>
            <a:lstStyle/>
            <a:p>
              <a:r>
                <a:rPr lang="nl-NL" sz="2400" dirty="0">
                  <a:latin typeface="Arial" panose="020B0604020202020204" pitchFamily="34" charset="0"/>
                  <a:cs typeface="Arial" panose="020B0604020202020204" pitchFamily="34" charset="0"/>
                </a:rPr>
                <a:t>có tri thức</a:t>
              </a:r>
              <a:endParaRPr lang="en-US" sz="2400" dirty="0">
                <a:latin typeface="Arial" panose="020B0604020202020204" pitchFamily="34" charset="0"/>
                <a:cs typeface="Arial" panose="020B0604020202020204" pitchFamily="34" charset="0"/>
              </a:endParaRPr>
            </a:p>
          </p:txBody>
        </p:sp>
        <p:sp>
          <p:nvSpPr>
            <p:cNvPr id="8" name="Rectangle 7"/>
            <p:cNvSpPr/>
            <p:nvPr/>
          </p:nvSpPr>
          <p:spPr>
            <a:xfrm>
              <a:off x="3194169" y="4480979"/>
              <a:ext cx="1503938" cy="477054"/>
            </a:xfrm>
            <a:prstGeom prst="rect">
              <a:avLst/>
            </a:prstGeom>
          </p:spPr>
          <p:style>
            <a:lnRef idx="2">
              <a:schemeClr val="accent2">
                <a:shade val="50000"/>
              </a:schemeClr>
            </a:lnRef>
            <a:fillRef idx="1">
              <a:schemeClr val="accent2"/>
            </a:fillRef>
            <a:effectRef idx="0">
              <a:schemeClr val="accent2"/>
            </a:effectRef>
            <a:fontRef idx="minor">
              <a:schemeClr val="lt1"/>
            </a:fontRef>
          </p:style>
          <p:txBody>
            <a:bodyPr wrap="none">
              <a:spAutoFit/>
            </a:bodyPr>
            <a:lstStyle/>
            <a:p>
              <a:r>
                <a:rPr lang="nl-NL" sz="2400" dirty="0">
                  <a:latin typeface="Arial" panose="020B0604020202020204" pitchFamily="34" charset="0"/>
                  <a:cs typeface="Arial" panose="020B0604020202020204" pitchFamily="34" charset="0"/>
                </a:rPr>
                <a:t>sức khoẻ</a:t>
              </a:r>
              <a:endParaRPr lang="en-US" sz="2400" dirty="0">
                <a:latin typeface="Arial" panose="020B0604020202020204" pitchFamily="34" charset="0"/>
                <a:cs typeface="Arial" panose="020B0604020202020204" pitchFamily="34" charset="0"/>
              </a:endParaRPr>
            </a:p>
          </p:txBody>
        </p:sp>
        <p:sp>
          <p:nvSpPr>
            <p:cNvPr id="9" name="Rectangle 8"/>
            <p:cNvSpPr/>
            <p:nvPr/>
          </p:nvSpPr>
          <p:spPr>
            <a:xfrm>
              <a:off x="3191477" y="2650431"/>
              <a:ext cx="2089033" cy="477054"/>
            </a:xfrm>
            <a:prstGeom prst="rect">
              <a:avLst/>
            </a:prstGeom>
          </p:spPr>
          <p:style>
            <a:lnRef idx="2">
              <a:schemeClr val="accent2">
                <a:shade val="50000"/>
              </a:schemeClr>
            </a:lnRef>
            <a:fillRef idx="1">
              <a:schemeClr val="accent2"/>
            </a:fillRef>
            <a:effectRef idx="0">
              <a:schemeClr val="accent2"/>
            </a:effectRef>
            <a:fontRef idx="minor">
              <a:schemeClr val="lt1"/>
            </a:fontRef>
          </p:style>
          <p:txBody>
            <a:bodyPr wrap="none">
              <a:spAutoFit/>
            </a:bodyPr>
            <a:lstStyle/>
            <a:p>
              <a:r>
                <a:rPr lang="nl-NL" sz="2400" dirty="0">
                  <a:latin typeface="Arial" panose="020B0604020202020204" pitchFamily="34" charset="0"/>
                  <a:cs typeface="Arial" panose="020B0604020202020204" pitchFamily="34" charset="0"/>
                </a:rPr>
                <a:t>lao động giỏi;</a:t>
              </a:r>
              <a:endParaRPr lang="en-US" sz="2400" dirty="0">
                <a:latin typeface="Arial" panose="020B0604020202020204" pitchFamily="34" charset="0"/>
                <a:cs typeface="Arial" panose="020B0604020202020204" pitchFamily="34" charset="0"/>
              </a:endParaRPr>
            </a:p>
          </p:txBody>
        </p:sp>
        <p:sp>
          <p:nvSpPr>
            <p:cNvPr id="11" name="Rectangle 10"/>
            <p:cNvSpPr/>
            <p:nvPr/>
          </p:nvSpPr>
          <p:spPr>
            <a:xfrm>
              <a:off x="3191477" y="1426591"/>
              <a:ext cx="4142481" cy="477054"/>
            </a:xfrm>
            <a:prstGeom prst="rect">
              <a:avLst/>
            </a:prstGeom>
          </p:spPr>
          <p:style>
            <a:lnRef idx="2">
              <a:schemeClr val="accent2">
                <a:shade val="50000"/>
              </a:schemeClr>
            </a:lnRef>
            <a:fillRef idx="1">
              <a:schemeClr val="accent2"/>
            </a:fillRef>
            <a:effectRef idx="0">
              <a:schemeClr val="accent2"/>
            </a:effectRef>
            <a:fontRef idx="minor">
              <a:schemeClr val="lt1"/>
            </a:fontRef>
          </p:style>
          <p:txBody>
            <a:bodyPr wrap="none">
              <a:spAutoFit/>
            </a:bodyPr>
            <a:lstStyle/>
            <a:p>
              <a:r>
                <a:rPr lang="nl-NL" sz="2400" dirty="0">
                  <a:latin typeface="Arial" panose="020B0604020202020204" pitchFamily="34" charset="0"/>
                  <a:cs typeface="Arial" panose="020B0604020202020204" pitchFamily="34" charset="0"/>
                </a:rPr>
                <a:t>sống có văn hoá, nghĩa tình</a:t>
              </a:r>
              <a:endParaRPr lang="en-US" sz="2400" dirty="0">
                <a:latin typeface="Arial" panose="020B0604020202020204" pitchFamily="34" charset="0"/>
                <a:cs typeface="Arial" panose="020B0604020202020204" pitchFamily="34" charset="0"/>
              </a:endParaRPr>
            </a:p>
          </p:txBody>
        </p:sp>
        <p:sp>
          <p:nvSpPr>
            <p:cNvPr id="12" name="Rectangle 11"/>
            <p:cNvSpPr/>
            <p:nvPr/>
          </p:nvSpPr>
          <p:spPr>
            <a:xfrm>
              <a:off x="3194169" y="5705913"/>
              <a:ext cx="4463081" cy="461665"/>
            </a:xfrm>
            <a:prstGeom prst="rect">
              <a:avLst/>
            </a:prstGeom>
          </p:spPr>
          <p:style>
            <a:lnRef idx="2">
              <a:schemeClr val="accent2">
                <a:shade val="50000"/>
              </a:schemeClr>
            </a:lnRef>
            <a:fillRef idx="1">
              <a:schemeClr val="accent2"/>
            </a:fillRef>
            <a:effectRef idx="0">
              <a:schemeClr val="accent2"/>
            </a:effectRef>
            <a:fontRef idx="minor">
              <a:schemeClr val="lt1"/>
            </a:fontRef>
          </p:style>
          <p:txBody>
            <a:bodyPr wrap="none">
              <a:spAutoFit/>
            </a:bodyPr>
            <a:lstStyle/>
            <a:p>
              <a:r>
                <a:rPr lang="nl-NL" sz="2400" dirty="0">
                  <a:latin typeface="Arial" panose="020B0604020202020204" pitchFamily="34" charset="0"/>
                  <a:cs typeface="Arial" panose="020B0604020202020204" pitchFamily="34" charset="0"/>
                </a:rPr>
                <a:t>có tinh thần quốc tế chân chính</a:t>
              </a:r>
              <a:endParaRPr lang="en-US" sz="2400" dirty="0">
                <a:latin typeface="Arial" panose="020B0604020202020204" pitchFamily="34" charset="0"/>
                <a:cs typeface="Arial" panose="020B0604020202020204" pitchFamily="34" charset="0"/>
              </a:endParaRPr>
            </a:p>
          </p:txBody>
        </p:sp>
        <p:sp>
          <p:nvSpPr>
            <p:cNvPr id="13" name="Left Brace 12"/>
            <p:cNvSpPr/>
            <p:nvPr/>
          </p:nvSpPr>
          <p:spPr>
            <a:xfrm>
              <a:off x="2484783" y="1391615"/>
              <a:ext cx="546652" cy="4788056"/>
            </a:xfrm>
            <a:prstGeom prst="leftBrace">
              <a:avLst/>
            </a:prstGeom>
            <a:ln w="44450"/>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sz="2400">
                <a:latin typeface="Arial" panose="020B0604020202020204" pitchFamily="34" charset="0"/>
                <a:cs typeface="Arial" panose="020B0604020202020204" pitchFamily="34" charset="0"/>
              </a:endParaRPr>
            </a:p>
          </p:txBody>
        </p:sp>
      </p:grpSp>
      <p:pic>
        <p:nvPicPr>
          <p:cNvPr id="3074" name="Picture 2" descr="Tuổi trẻ Ninh Bình xung kích trong phát triển kinh tế"/>
          <p:cNvPicPr>
            <a:picLocks noChangeAspect="1" noChangeArrowheads="1"/>
          </p:cNvPicPr>
          <p:nvPr/>
        </p:nvPicPr>
        <p:blipFill rotWithShape="1">
          <a:blip r:embed="rId2">
            <a:extLst>
              <a:ext uri="{28A0092B-C50C-407E-A947-70E740481C1C}">
                <a14:useLocalDpi xmlns:a14="http://schemas.microsoft.com/office/drawing/2010/main" val="0"/>
              </a:ext>
            </a:extLst>
          </a:blip>
          <a:srcRect t="7266"/>
          <a:stretch/>
        </p:blipFill>
        <p:spPr bwMode="auto">
          <a:xfrm>
            <a:off x="7983907" y="1294781"/>
            <a:ext cx="3707706" cy="2364165"/>
          </a:xfrm>
          <a:prstGeom prst="rect">
            <a:avLst/>
          </a:prstGeom>
          <a:noFill/>
          <a:extLst>
            <a:ext uri="{909E8E84-426E-40DD-AFC4-6F175D3DCCD1}">
              <a14:hiddenFill xmlns:a14="http://schemas.microsoft.com/office/drawing/2010/main">
                <a:solidFill>
                  <a:srgbClr val="FFFFFF"/>
                </a:solidFill>
              </a14:hiddenFill>
            </a:ext>
          </a:extLst>
        </p:spPr>
      </p:pic>
      <p:pic>
        <p:nvPicPr>
          <p:cNvPr id="14" name="Picture 4" descr="Áo xanh tình nguyện giúp dân xây dựng nông thôn mới - TIN TỨC"/>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983907" y="3763651"/>
            <a:ext cx="3707705" cy="236416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848714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10"/>
                                        </p:tgtEl>
                                        <p:attrNameLst>
                                          <p:attrName>style.visibility</p:attrName>
                                        </p:attrNameLst>
                                      </p:cBhvr>
                                      <p:to>
                                        <p:strVal val="visible"/>
                                      </p:to>
                                    </p:set>
                                    <p:animEffect transition="in" filter="wipe(left)">
                                      <p:cBhvr>
                                        <p:cTn id="11" dur="1500"/>
                                        <p:tgtEl>
                                          <p:spTgt spid="10"/>
                                        </p:tgtEl>
                                      </p:cBhvr>
                                    </p:animEffect>
                                  </p:childTnLst>
                                </p:cTn>
                              </p:par>
                            </p:childTnLst>
                          </p:cTn>
                        </p:par>
                        <p:par>
                          <p:cTn id="12" fill="hold">
                            <p:stCondLst>
                              <p:cond delay="2000"/>
                            </p:stCondLst>
                            <p:childTnLst>
                              <p:par>
                                <p:cTn id="13" presetID="22" presetClass="entr" presetSubtype="8" fill="hold" nodeType="afterEffect">
                                  <p:stCondLst>
                                    <p:cond delay="0"/>
                                  </p:stCondLst>
                                  <p:childTnLst>
                                    <p:set>
                                      <p:cBhvr>
                                        <p:cTn id="14" dur="1" fill="hold">
                                          <p:stCondLst>
                                            <p:cond delay="0"/>
                                          </p:stCondLst>
                                        </p:cTn>
                                        <p:tgtEl>
                                          <p:spTgt spid="3074"/>
                                        </p:tgtEl>
                                        <p:attrNameLst>
                                          <p:attrName>style.visibility</p:attrName>
                                        </p:attrNameLst>
                                      </p:cBhvr>
                                      <p:to>
                                        <p:strVal val="visible"/>
                                      </p:to>
                                    </p:set>
                                    <p:animEffect transition="in" filter="wipe(left)">
                                      <p:cBhvr>
                                        <p:cTn id="15" dur="1000"/>
                                        <p:tgtEl>
                                          <p:spTgt spid="3074"/>
                                        </p:tgtEl>
                                      </p:cBhvr>
                                    </p:animEffect>
                                  </p:childTnLst>
                                </p:cTn>
                              </p:par>
                              <p:par>
                                <p:cTn id="16" presetID="22" presetClass="entr" presetSubtype="8" fill="hold" nodeType="withEffect">
                                  <p:stCondLst>
                                    <p:cond delay="0"/>
                                  </p:stCondLst>
                                  <p:childTnLst>
                                    <p:set>
                                      <p:cBhvr>
                                        <p:cTn id="17" dur="1" fill="hold">
                                          <p:stCondLst>
                                            <p:cond delay="0"/>
                                          </p:stCondLst>
                                        </p:cTn>
                                        <p:tgtEl>
                                          <p:spTgt spid="14"/>
                                        </p:tgtEl>
                                        <p:attrNameLst>
                                          <p:attrName>style.visibility</p:attrName>
                                        </p:attrNameLst>
                                      </p:cBhvr>
                                      <p:to>
                                        <p:strVal val="visible"/>
                                      </p:to>
                                    </p:set>
                                    <p:animEffect transition="in" filter="wipe(left)">
                                      <p:cBhvr>
                                        <p:cTn id="18" dur="10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6194434" y="602934"/>
            <a:ext cx="5680642" cy="2015936"/>
          </a:xfrm>
          <a:prstGeom prst="rect">
            <a:avLst/>
          </a:prstGeom>
        </p:spPr>
        <p:style>
          <a:lnRef idx="2">
            <a:schemeClr val="accent6"/>
          </a:lnRef>
          <a:fillRef idx="1">
            <a:schemeClr val="lt1"/>
          </a:fillRef>
          <a:effectRef idx="0">
            <a:schemeClr val="accent6"/>
          </a:effectRef>
          <a:fontRef idx="minor">
            <a:schemeClr val="dk1"/>
          </a:fontRef>
        </p:style>
        <p:txBody>
          <a:bodyPr wrap="square">
            <a:spAutoFit/>
          </a:bodyPr>
          <a:lstStyle/>
          <a:p>
            <a:pPr algn="just"/>
            <a:r>
              <a:rPr lang="nl-NL" sz="2500" dirty="0">
                <a:latin typeface="Arial" panose="020B0604020202020204" pitchFamily="34" charset="0"/>
                <a:cs typeface="Arial" panose="020B0604020202020204" pitchFamily="34" charset="0"/>
              </a:rPr>
              <a:t>Xây dựng gia đình no ấm, tiến bộ, hạnh phúc, thật sự là tế bào lành mạnh của XH, là môi trường quan trọng, trực tiếp giáo dục nếp sống và hình thành nhân cách. </a:t>
            </a:r>
            <a:endParaRPr lang="en-US" sz="2500" dirty="0">
              <a:latin typeface="Arial" panose="020B0604020202020204" pitchFamily="34" charset="0"/>
              <a:cs typeface="Arial" panose="020B0604020202020204" pitchFamily="34" charset="0"/>
            </a:endParaRPr>
          </a:p>
        </p:txBody>
      </p:sp>
      <p:sp>
        <p:nvSpPr>
          <p:cNvPr id="5" name="Rectangle 4"/>
          <p:cNvSpPr/>
          <p:nvPr/>
        </p:nvSpPr>
        <p:spPr>
          <a:xfrm>
            <a:off x="316753" y="3998918"/>
            <a:ext cx="5554129" cy="2308324"/>
          </a:xfrm>
          <a:prstGeom prst="rect">
            <a:avLst/>
          </a:prstGeom>
        </p:spPr>
        <p:style>
          <a:lnRef idx="2">
            <a:schemeClr val="accent1"/>
          </a:lnRef>
          <a:fillRef idx="1">
            <a:schemeClr val="lt1"/>
          </a:fillRef>
          <a:effectRef idx="0">
            <a:schemeClr val="accent1"/>
          </a:effectRef>
          <a:fontRef idx="minor">
            <a:schemeClr val="dk1"/>
          </a:fontRef>
        </p:style>
        <p:txBody>
          <a:bodyPr wrap="square">
            <a:spAutoFit/>
          </a:bodyPr>
          <a:lstStyle/>
          <a:p>
            <a:pPr algn="just" fontAlgn="base"/>
            <a:r>
              <a:rPr lang="nl-NL" sz="2400" dirty="0">
                <a:latin typeface="Arial" panose="020B0604020202020204" pitchFamily="34" charset="0"/>
                <a:cs typeface="Arial" panose="020B0604020202020204" pitchFamily="34" charset="0"/>
              </a:rPr>
              <a:t>Đơn vị sản xuất, học tập phải là môi trường rèn luyện phong cách làm việc có kỷ luật, có kỹ thuật, có năng suất và hiệu quả cao, bồi đắp tình bạn, bè, đồng nghiệp, hình thành nhân cách con người và nền văn hoá VN.</a:t>
            </a:r>
            <a:endParaRPr lang="en-US" sz="2400" dirty="0">
              <a:latin typeface="Arial" panose="020B0604020202020204" pitchFamily="34" charset="0"/>
              <a:cs typeface="Arial" panose="020B0604020202020204" pitchFamily="34" charset="0"/>
            </a:endParaRPr>
          </a:p>
        </p:txBody>
      </p:sp>
      <p:pic>
        <p:nvPicPr>
          <p:cNvPr id="2050" name="Picture 2" descr="999+ Stt hay về gia đình tràn ngập tình yêu thương, ấm áp nhấ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94434" y="2722887"/>
            <a:ext cx="5680642" cy="3591494"/>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https://vandieuhay.net/wp-vdh/uploads/2018/09/b%E1%BA%A1n-b%C3%A8.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918765" y="602935"/>
            <a:ext cx="2952117" cy="1647669"/>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descr="http://sokhcn.vinhphuc.gov.vn/noidung/tintuc/kinhte-vanhoa-xahoi/PublishingImages/huonkbmghmfg.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16924" y="602934"/>
            <a:ext cx="2450213" cy="3239247"/>
          </a:xfrm>
          <a:prstGeom prst="rect">
            <a:avLst/>
          </a:prstGeom>
          <a:noFill/>
          <a:extLst>
            <a:ext uri="{909E8E84-426E-40DD-AFC4-6F175D3DCCD1}">
              <a14:hiddenFill xmlns:a14="http://schemas.microsoft.com/office/drawing/2010/main">
                <a:solidFill>
                  <a:srgbClr val="FFFFFF"/>
                </a:solidFill>
              </a14:hiddenFill>
            </a:ext>
          </a:extLst>
        </p:spPr>
      </p:pic>
      <p:pic>
        <p:nvPicPr>
          <p:cNvPr id="2056" name="Picture 8" descr="Thay đổi thái độ sống với 25 thành ngữ tiếng Anh về sự giúp đỡ | Edu2Review"/>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918767" y="2247616"/>
            <a:ext cx="2952116" cy="159456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349750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2056"/>
                                        </p:tgtEl>
                                        <p:attrNameLst>
                                          <p:attrName>style.visibility</p:attrName>
                                        </p:attrNameLst>
                                      </p:cBhvr>
                                      <p:to>
                                        <p:strVal val="visible"/>
                                      </p:to>
                                    </p:set>
                                    <p:anim calcmode="lin" valueType="num">
                                      <p:cBhvr additive="base">
                                        <p:cTn id="7" dur="1000" fill="hold"/>
                                        <p:tgtEl>
                                          <p:spTgt spid="2056"/>
                                        </p:tgtEl>
                                        <p:attrNameLst>
                                          <p:attrName>ppt_x</p:attrName>
                                        </p:attrNameLst>
                                      </p:cBhvr>
                                      <p:tavLst>
                                        <p:tav tm="0">
                                          <p:val>
                                            <p:strVal val="0-#ppt_w/2"/>
                                          </p:val>
                                        </p:tav>
                                        <p:tav tm="100000">
                                          <p:val>
                                            <p:strVal val="#ppt_x"/>
                                          </p:val>
                                        </p:tav>
                                      </p:tavLst>
                                    </p:anim>
                                    <p:anim calcmode="lin" valueType="num">
                                      <p:cBhvr additive="base">
                                        <p:cTn id="8" dur="1000" fill="hold"/>
                                        <p:tgtEl>
                                          <p:spTgt spid="2056"/>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0"/>
                                  </p:stCondLst>
                                  <p:childTnLst>
                                    <p:set>
                                      <p:cBhvr>
                                        <p:cTn id="10" dur="1" fill="hold">
                                          <p:stCondLst>
                                            <p:cond delay="0"/>
                                          </p:stCondLst>
                                        </p:cTn>
                                        <p:tgtEl>
                                          <p:spTgt spid="2052"/>
                                        </p:tgtEl>
                                        <p:attrNameLst>
                                          <p:attrName>style.visibility</p:attrName>
                                        </p:attrNameLst>
                                      </p:cBhvr>
                                      <p:to>
                                        <p:strVal val="visible"/>
                                      </p:to>
                                    </p:set>
                                    <p:anim calcmode="lin" valueType="num">
                                      <p:cBhvr additive="base">
                                        <p:cTn id="11" dur="1000" fill="hold"/>
                                        <p:tgtEl>
                                          <p:spTgt spid="2052"/>
                                        </p:tgtEl>
                                        <p:attrNameLst>
                                          <p:attrName>ppt_x</p:attrName>
                                        </p:attrNameLst>
                                      </p:cBhvr>
                                      <p:tavLst>
                                        <p:tav tm="0">
                                          <p:val>
                                            <p:strVal val="0-#ppt_w/2"/>
                                          </p:val>
                                        </p:tav>
                                        <p:tav tm="100000">
                                          <p:val>
                                            <p:strVal val="#ppt_x"/>
                                          </p:val>
                                        </p:tav>
                                      </p:tavLst>
                                    </p:anim>
                                    <p:anim calcmode="lin" valueType="num">
                                      <p:cBhvr additive="base">
                                        <p:cTn id="12" dur="1000" fill="hold"/>
                                        <p:tgtEl>
                                          <p:spTgt spid="2052"/>
                                        </p:tgtEl>
                                        <p:attrNameLst>
                                          <p:attrName>ppt_y</p:attrName>
                                        </p:attrNameLst>
                                      </p:cBhvr>
                                      <p:tavLst>
                                        <p:tav tm="0">
                                          <p:val>
                                            <p:strVal val="#ppt_y"/>
                                          </p:val>
                                        </p:tav>
                                        <p:tav tm="100000">
                                          <p:val>
                                            <p:strVal val="#ppt_y"/>
                                          </p:val>
                                        </p:tav>
                                      </p:tavLst>
                                    </p:anim>
                                  </p:childTnLst>
                                </p:cTn>
                              </p:par>
                              <p:par>
                                <p:cTn id="13" presetID="2" presetClass="entr" presetSubtype="8" fill="hold" nodeType="withEffect">
                                  <p:stCondLst>
                                    <p:cond delay="250"/>
                                  </p:stCondLst>
                                  <p:childTnLst>
                                    <p:set>
                                      <p:cBhvr>
                                        <p:cTn id="14" dur="1" fill="hold">
                                          <p:stCondLst>
                                            <p:cond delay="0"/>
                                          </p:stCondLst>
                                        </p:cTn>
                                        <p:tgtEl>
                                          <p:spTgt spid="2054"/>
                                        </p:tgtEl>
                                        <p:attrNameLst>
                                          <p:attrName>style.visibility</p:attrName>
                                        </p:attrNameLst>
                                      </p:cBhvr>
                                      <p:to>
                                        <p:strVal val="visible"/>
                                      </p:to>
                                    </p:set>
                                    <p:anim calcmode="lin" valueType="num">
                                      <p:cBhvr additive="base">
                                        <p:cTn id="15" dur="750" fill="hold"/>
                                        <p:tgtEl>
                                          <p:spTgt spid="2054"/>
                                        </p:tgtEl>
                                        <p:attrNameLst>
                                          <p:attrName>ppt_x</p:attrName>
                                        </p:attrNameLst>
                                      </p:cBhvr>
                                      <p:tavLst>
                                        <p:tav tm="0">
                                          <p:val>
                                            <p:strVal val="0-#ppt_w/2"/>
                                          </p:val>
                                        </p:tav>
                                        <p:tav tm="100000">
                                          <p:val>
                                            <p:strVal val="#ppt_x"/>
                                          </p:val>
                                        </p:tav>
                                      </p:tavLst>
                                    </p:anim>
                                    <p:anim calcmode="lin" valueType="num">
                                      <p:cBhvr additive="base">
                                        <p:cTn id="16" dur="750" fill="hold"/>
                                        <p:tgtEl>
                                          <p:spTgt spid="2054"/>
                                        </p:tgtEl>
                                        <p:attrNameLst>
                                          <p:attrName>ppt_y</p:attrName>
                                        </p:attrNameLst>
                                      </p:cBhvr>
                                      <p:tavLst>
                                        <p:tav tm="0">
                                          <p:val>
                                            <p:strVal val="#ppt_y"/>
                                          </p:val>
                                        </p:tav>
                                        <p:tav tm="100000">
                                          <p:val>
                                            <p:strVal val="#ppt_y"/>
                                          </p:val>
                                        </p:tav>
                                      </p:tavLst>
                                    </p:anim>
                                  </p:childTnLst>
                                </p:cTn>
                              </p:par>
                              <p:par>
                                <p:cTn id="17" presetID="2" presetClass="entr" presetSubtype="8" fill="hold" grpId="0" nodeType="with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1000" fill="hold"/>
                                        <p:tgtEl>
                                          <p:spTgt spid="5"/>
                                        </p:tgtEl>
                                        <p:attrNameLst>
                                          <p:attrName>ppt_x</p:attrName>
                                        </p:attrNameLst>
                                      </p:cBhvr>
                                      <p:tavLst>
                                        <p:tav tm="0">
                                          <p:val>
                                            <p:strVal val="0-#ppt_w/2"/>
                                          </p:val>
                                        </p:tav>
                                        <p:tav tm="100000">
                                          <p:val>
                                            <p:strVal val="#ppt_x"/>
                                          </p:val>
                                        </p:tav>
                                      </p:tavLst>
                                    </p:anim>
                                    <p:anim calcmode="lin" valueType="num">
                                      <p:cBhvr additive="base">
                                        <p:cTn id="20" dur="1000" fill="hold"/>
                                        <p:tgtEl>
                                          <p:spTgt spid="5"/>
                                        </p:tgtEl>
                                        <p:attrNameLst>
                                          <p:attrName>ppt_y</p:attrName>
                                        </p:attrNameLst>
                                      </p:cBhvr>
                                      <p:tavLst>
                                        <p:tav tm="0">
                                          <p:val>
                                            <p:strVal val="#ppt_y"/>
                                          </p:val>
                                        </p:tav>
                                        <p:tav tm="100000">
                                          <p:val>
                                            <p:strVal val="#ppt_y"/>
                                          </p:val>
                                        </p:tav>
                                      </p:tavLst>
                                    </p:anim>
                                  </p:childTnLst>
                                </p:cTn>
                              </p:par>
                              <p:par>
                                <p:cTn id="21" presetID="2" presetClass="entr" presetSubtype="2" fill="hold" nodeType="withEffect">
                                  <p:stCondLst>
                                    <p:cond delay="0"/>
                                  </p:stCondLst>
                                  <p:childTnLst>
                                    <p:set>
                                      <p:cBhvr>
                                        <p:cTn id="22" dur="1" fill="hold">
                                          <p:stCondLst>
                                            <p:cond delay="0"/>
                                          </p:stCondLst>
                                        </p:cTn>
                                        <p:tgtEl>
                                          <p:spTgt spid="2050"/>
                                        </p:tgtEl>
                                        <p:attrNameLst>
                                          <p:attrName>style.visibility</p:attrName>
                                        </p:attrNameLst>
                                      </p:cBhvr>
                                      <p:to>
                                        <p:strVal val="visible"/>
                                      </p:to>
                                    </p:set>
                                    <p:anim calcmode="lin" valueType="num">
                                      <p:cBhvr additive="base">
                                        <p:cTn id="23" dur="1000" fill="hold"/>
                                        <p:tgtEl>
                                          <p:spTgt spid="2050"/>
                                        </p:tgtEl>
                                        <p:attrNameLst>
                                          <p:attrName>ppt_x</p:attrName>
                                        </p:attrNameLst>
                                      </p:cBhvr>
                                      <p:tavLst>
                                        <p:tav tm="0">
                                          <p:val>
                                            <p:strVal val="1+#ppt_w/2"/>
                                          </p:val>
                                        </p:tav>
                                        <p:tav tm="100000">
                                          <p:val>
                                            <p:strVal val="#ppt_x"/>
                                          </p:val>
                                        </p:tav>
                                      </p:tavLst>
                                    </p:anim>
                                    <p:anim calcmode="lin" valueType="num">
                                      <p:cBhvr additive="base">
                                        <p:cTn id="24" dur="1000" fill="hold"/>
                                        <p:tgtEl>
                                          <p:spTgt spid="2050"/>
                                        </p:tgtEl>
                                        <p:attrNameLst>
                                          <p:attrName>ppt_y</p:attrName>
                                        </p:attrNameLst>
                                      </p:cBhvr>
                                      <p:tavLst>
                                        <p:tav tm="0">
                                          <p:val>
                                            <p:strVal val="#ppt_y"/>
                                          </p:val>
                                        </p:tav>
                                        <p:tav tm="100000">
                                          <p:val>
                                            <p:strVal val="#ppt_y"/>
                                          </p:val>
                                        </p:tav>
                                      </p:tavLst>
                                    </p:anim>
                                  </p:childTnLst>
                                </p:cTn>
                              </p:par>
                              <p:par>
                                <p:cTn id="25" presetID="2" presetClass="entr" presetSubtype="2" fill="hold" grpId="0" nodeType="withEffect">
                                  <p:stCondLst>
                                    <p:cond delay="0"/>
                                  </p:stCondLst>
                                  <p:childTnLst>
                                    <p:set>
                                      <p:cBhvr>
                                        <p:cTn id="26" dur="1" fill="hold">
                                          <p:stCondLst>
                                            <p:cond delay="0"/>
                                          </p:stCondLst>
                                        </p:cTn>
                                        <p:tgtEl>
                                          <p:spTgt spid="4"/>
                                        </p:tgtEl>
                                        <p:attrNameLst>
                                          <p:attrName>style.visibility</p:attrName>
                                        </p:attrNameLst>
                                      </p:cBhvr>
                                      <p:to>
                                        <p:strVal val="visible"/>
                                      </p:to>
                                    </p:set>
                                    <p:anim calcmode="lin" valueType="num">
                                      <p:cBhvr additive="base">
                                        <p:cTn id="27" dur="1000" fill="hold"/>
                                        <p:tgtEl>
                                          <p:spTgt spid="4"/>
                                        </p:tgtEl>
                                        <p:attrNameLst>
                                          <p:attrName>ppt_x</p:attrName>
                                        </p:attrNameLst>
                                      </p:cBhvr>
                                      <p:tavLst>
                                        <p:tav tm="0">
                                          <p:val>
                                            <p:strVal val="1+#ppt_w/2"/>
                                          </p:val>
                                        </p:tav>
                                        <p:tav tm="100000">
                                          <p:val>
                                            <p:strVal val="#ppt_x"/>
                                          </p:val>
                                        </p:tav>
                                      </p:tavLst>
                                    </p:anim>
                                    <p:anim calcmode="lin" valueType="num">
                                      <p:cBhvr additive="base">
                                        <p:cTn id="28"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30493" y="1529737"/>
            <a:ext cx="3978966" cy="445583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wrap="square">
            <a:spAutoFit/>
          </a:bodyPr>
          <a:lstStyle/>
          <a:p>
            <a:pPr algn="just" fontAlgn="base">
              <a:lnSpc>
                <a:spcPct val="150000"/>
              </a:lnSpc>
            </a:pPr>
            <a:r>
              <a:rPr lang="nl-NL" sz="2400" b="1" dirty="0">
                <a:solidFill>
                  <a:srgbClr val="FF0000"/>
                </a:solidFill>
                <a:latin typeface="Arial" panose="020B0604020202020204" pitchFamily="34" charset="0"/>
                <a:cs typeface="Arial" panose="020B0604020202020204" pitchFamily="34" charset="0"/>
              </a:rPr>
              <a:t>Ba là, </a:t>
            </a:r>
            <a:r>
              <a:rPr lang="nl-NL" sz="2400" b="1" dirty="0">
                <a:solidFill>
                  <a:schemeClr val="lt1"/>
                </a:solidFill>
                <a:latin typeface="Arial" panose="020B0604020202020204" pitchFamily="34" charset="0"/>
                <a:cs typeface="Arial" panose="020B0604020202020204" pitchFamily="34" charset="0"/>
              </a:rPr>
              <a:t>giáo dục và đào tạo có sứ mệnh nâng cao dân trí, phát triển nguồn nhân lực, bồi dưỡng nhân tài, góp phần quan trọng phát triển đất nước, xây dựng nền văn hoá và con người Việt Nam.</a:t>
            </a:r>
            <a:endParaRPr lang="en-US" sz="2400" b="1" dirty="0">
              <a:solidFill>
                <a:schemeClr val="lt1"/>
              </a:solidFill>
              <a:latin typeface="Arial" panose="020B0604020202020204" pitchFamily="34" charset="0"/>
              <a:cs typeface="Arial" panose="020B0604020202020204" pitchFamily="34" charset="0"/>
            </a:endParaRPr>
          </a:p>
        </p:txBody>
      </p:sp>
      <p:sp>
        <p:nvSpPr>
          <p:cNvPr id="3" name="Rectangle 2"/>
          <p:cNvSpPr/>
          <p:nvPr/>
        </p:nvSpPr>
        <p:spPr>
          <a:xfrm>
            <a:off x="0" y="671061"/>
            <a:ext cx="12192000" cy="577850"/>
          </a:xfrm>
          <a:prstGeom prst="rect">
            <a:avLst/>
          </a:prstGeom>
        </p:spPr>
        <p:txBody>
          <a:bodyPr wrap="square">
            <a:spAutoFit/>
          </a:bodyPr>
          <a:lstStyle/>
          <a:p>
            <a:pPr algn="ctr">
              <a:lnSpc>
                <a:spcPct val="150000"/>
              </a:lnSpc>
            </a:pPr>
            <a:r>
              <a:rPr lang="nl-NL" sz="2400" b="1" i="1" dirty="0">
                <a:solidFill>
                  <a:srgbClr val="FF0000"/>
                </a:solidFill>
                <a:latin typeface="Arial" pitchFamily="34" charset="0"/>
                <a:cs typeface="Arial" pitchFamily="34" charset="0"/>
              </a:rPr>
              <a:t>1.2.2. Định hướng lớn phát triển văn hóa, con người </a:t>
            </a:r>
            <a:endParaRPr lang="en-US" sz="2400" dirty="0">
              <a:solidFill>
                <a:srgbClr val="FF0000"/>
              </a:solidFill>
              <a:latin typeface="Arial" pitchFamily="34" charset="0"/>
              <a:cs typeface="Arial" pitchFamily="34" charset="0"/>
            </a:endParaRPr>
          </a:p>
        </p:txBody>
      </p:sp>
      <p:pic>
        <p:nvPicPr>
          <p:cNvPr id="5122" name="Picture 2" descr="Sẽ có tiêu chí đánh giá, xếp loại “Đơn vị học tập”"/>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882540" y="1529737"/>
            <a:ext cx="3978967" cy="2146057"/>
          </a:xfrm>
          <a:prstGeom prst="rect">
            <a:avLst/>
          </a:prstGeom>
          <a:noFill/>
          <a:extLst>
            <a:ext uri="{909E8E84-426E-40DD-AFC4-6F175D3DCCD1}">
              <a14:hiddenFill xmlns:a14="http://schemas.microsoft.com/office/drawing/2010/main">
                <a:solidFill>
                  <a:srgbClr val="FFFFFF"/>
                </a:solidFill>
              </a14:hiddenFill>
            </a:ext>
          </a:extLst>
        </p:spPr>
      </p:pic>
      <p:pic>
        <p:nvPicPr>
          <p:cNvPr id="5124" name="Picture 4" descr="Tự học - kỹ năng học tập cần thiết đối với sinh viên trong đào tạo theo hệ  thống tín chỉ"/>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480102" y="3786574"/>
            <a:ext cx="4240774" cy="219899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5408124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grpId="0" nodeType="after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fade">
                                      <p:cBhvr>
                                        <p:cTn id="13" dur="1000"/>
                                        <p:tgtEl>
                                          <p:spTgt spid="2"/>
                                        </p:tgtEl>
                                      </p:cBhvr>
                                    </p:animEffect>
                                    <p:anim calcmode="lin" valueType="num">
                                      <p:cBhvr>
                                        <p:cTn id="14" dur="1000" fill="hold"/>
                                        <p:tgtEl>
                                          <p:spTgt spid="2"/>
                                        </p:tgtEl>
                                        <p:attrNameLst>
                                          <p:attrName>ppt_x</p:attrName>
                                        </p:attrNameLst>
                                      </p:cBhvr>
                                      <p:tavLst>
                                        <p:tav tm="0">
                                          <p:val>
                                            <p:strVal val="#ppt_x"/>
                                          </p:val>
                                        </p:tav>
                                        <p:tav tm="100000">
                                          <p:val>
                                            <p:strVal val="#ppt_x"/>
                                          </p:val>
                                        </p:tav>
                                      </p:tavLst>
                                    </p:anim>
                                    <p:anim calcmode="lin" valueType="num">
                                      <p:cBhvr>
                                        <p:cTn id="15" dur="1000" fill="hold"/>
                                        <p:tgtEl>
                                          <p:spTgt spid="2"/>
                                        </p:tgtEl>
                                        <p:attrNameLst>
                                          <p:attrName>ppt_y</p:attrName>
                                        </p:attrNameLst>
                                      </p:cBhvr>
                                      <p:tavLst>
                                        <p:tav tm="0">
                                          <p:val>
                                            <p:strVal val="#ppt_y+.1"/>
                                          </p:val>
                                        </p:tav>
                                        <p:tav tm="100000">
                                          <p:val>
                                            <p:strVal val="#ppt_y"/>
                                          </p:val>
                                        </p:tav>
                                      </p:tavLst>
                                    </p:anim>
                                  </p:childTnLst>
                                </p:cTn>
                              </p:par>
                              <p:par>
                                <p:cTn id="16" presetID="42" presetClass="entr" presetSubtype="0" fill="hold" nodeType="withEffect">
                                  <p:stCondLst>
                                    <p:cond delay="0"/>
                                  </p:stCondLst>
                                  <p:childTnLst>
                                    <p:set>
                                      <p:cBhvr>
                                        <p:cTn id="17" dur="1" fill="hold">
                                          <p:stCondLst>
                                            <p:cond delay="0"/>
                                          </p:stCondLst>
                                        </p:cTn>
                                        <p:tgtEl>
                                          <p:spTgt spid="5122"/>
                                        </p:tgtEl>
                                        <p:attrNameLst>
                                          <p:attrName>style.visibility</p:attrName>
                                        </p:attrNameLst>
                                      </p:cBhvr>
                                      <p:to>
                                        <p:strVal val="visible"/>
                                      </p:to>
                                    </p:set>
                                    <p:animEffect transition="in" filter="fade">
                                      <p:cBhvr>
                                        <p:cTn id="18" dur="750"/>
                                        <p:tgtEl>
                                          <p:spTgt spid="5122"/>
                                        </p:tgtEl>
                                      </p:cBhvr>
                                    </p:animEffect>
                                    <p:anim calcmode="lin" valueType="num">
                                      <p:cBhvr>
                                        <p:cTn id="19" dur="750" fill="hold"/>
                                        <p:tgtEl>
                                          <p:spTgt spid="5122"/>
                                        </p:tgtEl>
                                        <p:attrNameLst>
                                          <p:attrName>ppt_x</p:attrName>
                                        </p:attrNameLst>
                                      </p:cBhvr>
                                      <p:tavLst>
                                        <p:tav tm="0">
                                          <p:val>
                                            <p:strVal val="#ppt_x"/>
                                          </p:val>
                                        </p:tav>
                                        <p:tav tm="100000">
                                          <p:val>
                                            <p:strVal val="#ppt_x"/>
                                          </p:val>
                                        </p:tav>
                                      </p:tavLst>
                                    </p:anim>
                                    <p:anim calcmode="lin" valueType="num">
                                      <p:cBhvr>
                                        <p:cTn id="20" dur="750" fill="hold"/>
                                        <p:tgtEl>
                                          <p:spTgt spid="5122"/>
                                        </p:tgtEl>
                                        <p:attrNameLst>
                                          <p:attrName>ppt_y</p:attrName>
                                        </p:attrNameLst>
                                      </p:cBhvr>
                                      <p:tavLst>
                                        <p:tav tm="0">
                                          <p:val>
                                            <p:strVal val="#ppt_y+.1"/>
                                          </p:val>
                                        </p:tav>
                                        <p:tav tm="100000">
                                          <p:val>
                                            <p:strVal val="#ppt_y"/>
                                          </p:val>
                                        </p:tav>
                                      </p:tavLst>
                                    </p:anim>
                                  </p:childTnLst>
                                </p:cTn>
                              </p:par>
                              <p:par>
                                <p:cTn id="21" presetID="42" presetClass="entr" presetSubtype="0" fill="hold" nodeType="withEffect">
                                  <p:stCondLst>
                                    <p:cond delay="250"/>
                                  </p:stCondLst>
                                  <p:childTnLst>
                                    <p:set>
                                      <p:cBhvr>
                                        <p:cTn id="22" dur="1" fill="hold">
                                          <p:stCondLst>
                                            <p:cond delay="0"/>
                                          </p:stCondLst>
                                        </p:cTn>
                                        <p:tgtEl>
                                          <p:spTgt spid="5124"/>
                                        </p:tgtEl>
                                        <p:attrNameLst>
                                          <p:attrName>style.visibility</p:attrName>
                                        </p:attrNameLst>
                                      </p:cBhvr>
                                      <p:to>
                                        <p:strVal val="visible"/>
                                      </p:to>
                                    </p:set>
                                    <p:animEffect transition="in" filter="fade">
                                      <p:cBhvr>
                                        <p:cTn id="23" dur="750"/>
                                        <p:tgtEl>
                                          <p:spTgt spid="5124"/>
                                        </p:tgtEl>
                                      </p:cBhvr>
                                    </p:animEffect>
                                    <p:anim calcmode="lin" valueType="num">
                                      <p:cBhvr>
                                        <p:cTn id="24" dur="750" fill="hold"/>
                                        <p:tgtEl>
                                          <p:spTgt spid="5124"/>
                                        </p:tgtEl>
                                        <p:attrNameLst>
                                          <p:attrName>ppt_x</p:attrName>
                                        </p:attrNameLst>
                                      </p:cBhvr>
                                      <p:tavLst>
                                        <p:tav tm="0">
                                          <p:val>
                                            <p:strVal val="#ppt_x"/>
                                          </p:val>
                                        </p:tav>
                                        <p:tav tm="100000">
                                          <p:val>
                                            <p:strVal val="#ppt_x"/>
                                          </p:val>
                                        </p:tav>
                                      </p:tavLst>
                                    </p:anim>
                                    <p:anim calcmode="lin" valueType="num">
                                      <p:cBhvr>
                                        <p:cTn id="25" dur="750" fill="hold"/>
                                        <p:tgtEl>
                                          <p:spTgt spid="512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reeform: Shape 3">
            <a:extLst>
              <a:ext uri="{FF2B5EF4-FFF2-40B4-BE49-F238E27FC236}">
                <a16:creationId xmlns:a16="http://schemas.microsoft.com/office/drawing/2014/main" id="{90BC4AD2-BC9E-1685-B0DF-04D1160CDAE2}"/>
              </a:ext>
            </a:extLst>
          </p:cNvPr>
          <p:cNvSpPr/>
          <p:nvPr/>
        </p:nvSpPr>
        <p:spPr>
          <a:xfrm rot="16200000" flipV="1">
            <a:off x="5668504" y="1994026"/>
            <a:ext cx="793109" cy="61881"/>
          </a:xfrm>
          <a:custGeom>
            <a:avLst/>
            <a:gdLst/>
            <a:ahLst/>
            <a:cxnLst/>
            <a:rect l="0" t="0" r="0" b="0"/>
            <a:pathLst>
              <a:path>
                <a:moveTo>
                  <a:pt x="0" y="0"/>
                </a:moveTo>
                <a:lnTo>
                  <a:pt x="794252" y="0"/>
                </a:lnTo>
              </a:path>
            </a:pathLst>
          </a:custGeom>
          <a:noFill/>
          <a:ln w="41275"/>
        </p:spPr>
        <p:style>
          <a:lnRef idx="2">
            <a:scrgbClr r="0" g="0" b="0"/>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sp>
      <p:sp>
        <p:nvSpPr>
          <p:cNvPr id="6" name="Freeform: Shape 5">
            <a:extLst>
              <a:ext uri="{FF2B5EF4-FFF2-40B4-BE49-F238E27FC236}">
                <a16:creationId xmlns:a16="http://schemas.microsoft.com/office/drawing/2014/main" id="{165F6939-9686-8739-1688-E8A92CE30FF1}"/>
              </a:ext>
            </a:extLst>
          </p:cNvPr>
          <p:cNvSpPr/>
          <p:nvPr/>
        </p:nvSpPr>
        <p:spPr>
          <a:xfrm>
            <a:off x="3434239" y="372531"/>
            <a:ext cx="5323521" cy="1383794"/>
          </a:xfrm>
          <a:custGeom>
            <a:avLst/>
            <a:gdLst>
              <a:gd name="connsiteX0" fmla="*/ 0 w 5323521"/>
              <a:gd name="connsiteY0" fmla="*/ 230637 h 1383794"/>
              <a:gd name="connsiteX1" fmla="*/ 230637 w 5323521"/>
              <a:gd name="connsiteY1" fmla="*/ 0 h 1383794"/>
              <a:gd name="connsiteX2" fmla="*/ 5092884 w 5323521"/>
              <a:gd name="connsiteY2" fmla="*/ 0 h 1383794"/>
              <a:gd name="connsiteX3" fmla="*/ 5323521 w 5323521"/>
              <a:gd name="connsiteY3" fmla="*/ 230637 h 1383794"/>
              <a:gd name="connsiteX4" fmla="*/ 5323521 w 5323521"/>
              <a:gd name="connsiteY4" fmla="*/ 1153157 h 1383794"/>
              <a:gd name="connsiteX5" fmla="*/ 5092884 w 5323521"/>
              <a:gd name="connsiteY5" fmla="*/ 1383794 h 1383794"/>
              <a:gd name="connsiteX6" fmla="*/ 230637 w 5323521"/>
              <a:gd name="connsiteY6" fmla="*/ 1383794 h 1383794"/>
              <a:gd name="connsiteX7" fmla="*/ 0 w 5323521"/>
              <a:gd name="connsiteY7" fmla="*/ 1153157 h 1383794"/>
              <a:gd name="connsiteX8" fmla="*/ 0 w 5323521"/>
              <a:gd name="connsiteY8" fmla="*/ 230637 h 13837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323521" h="1383794">
                <a:moveTo>
                  <a:pt x="0" y="230637"/>
                </a:moveTo>
                <a:cubicBezTo>
                  <a:pt x="0" y="103260"/>
                  <a:pt x="103260" y="0"/>
                  <a:pt x="230637" y="0"/>
                </a:cubicBezTo>
                <a:lnTo>
                  <a:pt x="5092884" y="0"/>
                </a:lnTo>
                <a:cubicBezTo>
                  <a:pt x="5220261" y="0"/>
                  <a:pt x="5323521" y="103260"/>
                  <a:pt x="5323521" y="230637"/>
                </a:cubicBezTo>
                <a:lnTo>
                  <a:pt x="5323521" y="1153157"/>
                </a:lnTo>
                <a:cubicBezTo>
                  <a:pt x="5323521" y="1280534"/>
                  <a:pt x="5220261" y="1383794"/>
                  <a:pt x="5092884" y="1383794"/>
                </a:cubicBezTo>
                <a:lnTo>
                  <a:pt x="230637" y="1383794"/>
                </a:lnTo>
                <a:cubicBezTo>
                  <a:pt x="103260" y="1383794"/>
                  <a:pt x="0" y="1280534"/>
                  <a:pt x="0" y="1153157"/>
                </a:cubicBezTo>
                <a:lnTo>
                  <a:pt x="0" y="230637"/>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28511" tIns="128511" rIns="128511" bIns="128511" numCol="1" spcCol="1270" anchor="ctr" anchorCtr="0">
            <a:noAutofit/>
          </a:bodyPr>
          <a:lstStyle/>
          <a:p>
            <a:pPr marL="0" lvl="0" indent="0" algn="ctr" defTabSz="1066800">
              <a:lnSpc>
                <a:spcPct val="90000"/>
              </a:lnSpc>
              <a:spcBef>
                <a:spcPct val="0"/>
              </a:spcBef>
              <a:spcAft>
                <a:spcPct val="35000"/>
              </a:spcAft>
              <a:buNone/>
            </a:pPr>
            <a:r>
              <a:rPr lang="nl-NL" sz="2400" b="1" kern="1200" dirty="0">
                <a:latin typeface="Arial" panose="020B0604020202020204" pitchFamily="34" charset="0"/>
                <a:cs typeface="Arial" panose="020B0604020202020204" pitchFamily="34" charset="0"/>
              </a:rPr>
              <a:t>Phát triển giáo dục và đào tạo cùng với phát triển khoa học và công nghệ là quốc sách hàng đầu </a:t>
            </a:r>
            <a:endParaRPr lang="en-US" sz="2400" b="1" kern="1200" dirty="0">
              <a:latin typeface="Arial" panose="020B0604020202020204" pitchFamily="34" charset="0"/>
              <a:cs typeface="Arial" panose="020B0604020202020204" pitchFamily="34" charset="0"/>
            </a:endParaRPr>
          </a:p>
        </p:txBody>
      </p:sp>
      <p:sp>
        <p:nvSpPr>
          <p:cNvPr id="7" name="Freeform: Shape 6">
            <a:extLst>
              <a:ext uri="{FF2B5EF4-FFF2-40B4-BE49-F238E27FC236}">
                <a16:creationId xmlns:a16="http://schemas.microsoft.com/office/drawing/2014/main" id="{67C5F475-BA78-3830-AD80-A62396B441F2}"/>
              </a:ext>
            </a:extLst>
          </p:cNvPr>
          <p:cNvSpPr/>
          <p:nvPr/>
        </p:nvSpPr>
        <p:spPr>
          <a:xfrm rot="2429571">
            <a:off x="6885859" y="4686562"/>
            <a:ext cx="1258096" cy="0"/>
          </a:xfrm>
          <a:custGeom>
            <a:avLst/>
            <a:gdLst/>
            <a:ahLst/>
            <a:cxnLst/>
            <a:rect l="0" t="0" r="0" b="0"/>
            <a:pathLst>
              <a:path>
                <a:moveTo>
                  <a:pt x="0" y="0"/>
                </a:moveTo>
                <a:lnTo>
                  <a:pt x="1258096" y="0"/>
                </a:lnTo>
              </a:path>
            </a:pathLst>
          </a:custGeom>
          <a:noFill/>
          <a:ln w="50800"/>
        </p:spPr>
        <p:style>
          <a:lnRef idx="2">
            <a:scrgbClr r="0" g="0" b="0"/>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sp>
      <p:sp>
        <p:nvSpPr>
          <p:cNvPr id="8" name="Freeform: Shape 7">
            <a:extLst>
              <a:ext uri="{FF2B5EF4-FFF2-40B4-BE49-F238E27FC236}">
                <a16:creationId xmlns:a16="http://schemas.microsoft.com/office/drawing/2014/main" id="{D4BF6948-6168-B5D0-E9DA-3ED794AD8111}"/>
              </a:ext>
            </a:extLst>
          </p:cNvPr>
          <p:cNvSpPr/>
          <p:nvPr/>
        </p:nvSpPr>
        <p:spPr>
          <a:xfrm>
            <a:off x="6168238" y="5034848"/>
            <a:ext cx="5516833" cy="1212616"/>
          </a:xfrm>
          <a:custGeom>
            <a:avLst/>
            <a:gdLst>
              <a:gd name="connsiteX0" fmla="*/ 0 w 5516833"/>
              <a:gd name="connsiteY0" fmla="*/ 201081 h 1206461"/>
              <a:gd name="connsiteX1" fmla="*/ 201081 w 5516833"/>
              <a:gd name="connsiteY1" fmla="*/ 0 h 1206461"/>
              <a:gd name="connsiteX2" fmla="*/ 5315752 w 5516833"/>
              <a:gd name="connsiteY2" fmla="*/ 0 h 1206461"/>
              <a:gd name="connsiteX3" fmla="*/ 5516833 w 5516833"/>
              <a:gd name="connsiteY3" fmla="*/ 201081 h 1206461"/>
              <a:gd name="connsiteX4" fmla="*/ 5516833 w 5516833"/>
              <a:gd name="connsiteY4" fmla="*/ 1005380 h 1206461"/>
              <a:gd name="connsiteX5" fmla="*/ 5315752 w 5516833"/>
              <a:gd name="connsiteY5" fmla="*/ 1206461 h 1206461"/>
              <a:gd name="connsiteX6" fmla="*/ 201081 w 5516833"/>
              <a:gd name="connsiteY6" fmla="*/ 1206461 h 1206461"/>
              <a:gd name="connsiteX7" fmla="*/ 0 w 5516833"/>
              <a:gd name="connsiteY7" fmla="*/ 1005380 h 1206461"/>
              <a:gd name="connsiteX8" fmla="*/ 0 w 5516833"/>
              <a:gd name="connsiteY8" fmla="*/ 201081 h 12064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516833" h="1206461">
                <a:moveTo>
                  <a:pt x="0" y="201081"/>
                </a:moveTo>
                <a:cubicBezTo>
                  <a:pt x="0" y="90027"/>
                  <a:pt x="90027" y="0"/>
                  <a:pt x="201081" y="0"/>
                </a:cubicBezTo>
                <a:lnTo>
                  <a:pt x="5315752" y="0"/>
                </a:lnTo>
                <a:cubicBezTo>
                  <a:pt x="5426806" y="0"/>
                  <a:pt x="5516833" y="90027"/>
                  <a:pt x="5516833" y="201081"/>
                </a:cubicBezTo>
                <a:lnTo>
                  <a:pt x="5516833" y="1005380"/>
                </a:lnTo>
                <a:cubicBezTo>
                  <a:pt x="5516833" y="1116434"/>
                  <a:pt x="5426806" y="1206461"/>
                  <a:pt x="5315752" y="1206461"/>
                </a:cubicBezTo>
                <a:lnTo>
                  <a:pt x="201081" y="1206461"/>
                </a:lnTo>
                <a:cubicBezTo>
                  <a:pt x="90027" y="1206461"/>
                  <a:pt x="0" y="1116434"/>
                  <a:pt x="0" y="1005380"/>
                </a:cubicBezTo>
                <a:lnTo>
                  <a:pt x="0" y="201081"/>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19855" tIns="119855" rIns="119855" bIns="119855" numCol="1" spcCol="1270" anchor="ctr" anchorCtr="0">
            <a:noAutofit/>
          </a:bodyPr>
          <a:lstStyle/>
          <a:p>
            <a:pPr marL="0" lvl="0" indent="0" algn="ctr" defTabSz="1066800">
              <a:lnSpc>
                <a:spcPct val="90000"/>
              </a:lnSpc>
              <a:spcBef>
                <a:spcPct val="0"/>
              </a:spcBef>
              <a:spcAft>
                <a:spcPct val="35000"/>
              </a:spcAft>
              <a:buNone/>
            </a:pPr>
            <a:r>
              <a:rPr lang="nl-NL" sz="2400" b="1" kern="1200" dirty="0">
                <a:latin typeface="Arial" panose="020B0604020202020204" pitchFamily="34" charset="0"/>
                <a:cs typeface="Arial" panose="020B0604020202020204" pitchFamily="34" charset="0"/>
              </a:rPr>
              <a:t>Đẩy mạnh xây dựng XH học tập, tạo cơ hội và điều kiện cho mọi công dân được học tập suốt đời.</a:t>
            </a:r>
            <a:endParaRPr lang="en-US" sz="2400" b="1" kern="1200" dirty="0">
              <a:latin typeface="Arial" panose="020B0604020202020204" pitchFamily="34" charset="0"/>
              <a:cs typeface="Arial" panose="020B0604020202020204" pitchFamily="34" charset="0"/>
            </a:endParaRPr>
          </a:p>
        </p:txBody>
      </p:sp>
      <p:sp>
        <p:nvSpPr>
          <p:cNvPr id="9" name="Freeform: Shape 8">
            <a:extLst>
              <a:ext uri="{FF2B5EF4-FFF2-40B4-BE49-F238E27FC236}">
                <a16:creationId xmlns:a16="http://schemas.microsoft.com/office/drawing/2014/main" id="{87409DF2-208A-CF0C-5A88-6DF51F0C975D}"/>
              </a:ext>
            </a:extLst>
          </p:cNvPr>
          <p:cNvSpPr/>
          <p:nvPr/>
        </p:nvSpPr>
        <p:spPr>
          <a:xfrm rot="8194632">
            <a:off x="3466274" y="5007672"/>
            <a:ext cx="1426000" cy="0"/>
          </a:xfrm>
          <a:custGeom>
            <a:avLst/>
            <a:gdLst/>
            <a:ahLst/>
            <a:cxnLst/>
            <a:rect l="0" t="0" r="0" b="0"/>
            <a:pathLst>
              <a:path>
                <a:moveTo>
                  <a:pt x="0" y="0"/>
                </a:moveTo>
                <a:lnTo>
                  <a:pt x="1426000" y="0"/>
                </a:lnTo>
              </a:path>
            </a:pathLst>
          </a:custGeom>
          <a:noFill/>
          <a:ln w="50800"/>
        </p:spPr>
        <p:style>
          <a:lnRef idx="2">
            <a:scrgbClr r="0" g="0" b="0"/>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sp>
      <p:sp>
        <p:nvSpPr>
          <p:cNvPr id="10" name="Freeform: Shape 9">
            <a:extLst>
              <a:ext uri="{FF2B5EF4-FFF2-40B4-BE49-F238E27FC236}">
                <a16:creationId xmlns:a16="http://schemas.microsoft.com/office/drawing/2014/main" id="{A25B2741-E1EA-F89A-B405-72BB6C7A938D}"/>
              </a:ext>
            </a:extLst>
          </p:cNvPr>
          <p:cNvSpPr/>
          <p:nvPr/>
        </p:nvSpPr>
        <p:spPr>
          <a:xfrm>
            <a:off x="506929" y="5034848"/>
            <a:ext cx="5003994" cy="1212616"/>
          </a:xfrm>
          <a:custGeom>
            <a:avLst/>
            <a:gdLst>
              <a:gd name="connsiteX0" fmla="*/ 0 w 5003994"/>
              <a:gd name="connsiteY0" fmla="*/ 202107 h 1212616"/>
              <a:gd name="connsiteX1" fmla="*/ 202107 w 5003994"/>
              <a:gd name="connsiteY1" fmla="*/ 0 h 1212616"/>
              <a:gd name="connsiteX2" fmla="*/ 4801887 w 5003994"/>
              <a:gd name="connsiteY2" fmla="*/ 0 h 1212616"/>
              <a:gd name="connsiteX3" fmla="*/ 5003994 w 5003994"/>
              <a:gd name="connsiteY3" fmla="*/ 202107 h 1212616"/>
              <a:gd name="connsiteX4" fmla="*/ 5003994 w 5003994"/>
              <a:gd name="connsiteY4" fmla="*/ 1010509 h 1212616"/>
              <a:gd name="connsiteX5" fmla="*/ 4801887 w 5003994"/>
              <a:gd name="connsiteY5" fmla="*/ 1212616 h 1212616"/>
              <a:gd name="connsiteX6" fmla="*/ 202107 w 5003994"/>
              <a:gd name="connsiteY6" fmla="*/ 1212616 h 1212616"/>
              <a:gd name="connsiteX7" fmla="*/ 0 w 5003994"/>
              <a:gd name="connsiteY7" fmla="*/ 1010509 h 1212616"/>
              <a:gd name="connsiteX8" fmla="*/ 0 w 5003994"/>
              <a:gd name="connsiteY8" fmla="*/ 202107 h 12126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003994" h="1212616">
                <a:moveTo>
                  <a:pt x="0" y="202107"/>
                </a:moveTo>
                <a:cubicBezTo>
                  <a:pt x="0" y="90486"/>
                  <a:pt x="90486" y="0"/>
                  <a:pt x="202107" y="0"/>
                </a:cubicBezTo>
                <a:lnTo>
                  <a:pt x="4801887" y="0"/>
                </a:lnTo>
                <a:cubicBezTo>
                  <a:pt x="4913508" y="0"/>
                  <a:pt x="5003994" y="90486"/>
                  <a:pt x="5003994" y="202107"/>
                </a:cubicBezTo>
                <a:lnTo>
                  <a:pt x="5003994" y="1010509"/>
                </a:lnTo>
                <a:cubicBezTo>
                  <a:pt x="5003994" y="1122130"/>
                  <a:pt x="4913508" y="1212616"/>
                  <a:pt x="4801887" y="1212616"/>
                </a:cubicBezTo>
                <a:lnTo>
                  <a:pt x="202107" y="1212616"/>
                </a:lnTo>
                <a:cubicBezTo>
                  <a:pt x="90486" y="1212616"/>
                  <a:pt x="0" y="1122130"/>
                  <a:pt x="0" y="1010509"/>
                </a:cubicBezTo>
                <a:lnTo>
                  <a:pt x="0" y="202107"/>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20155" tIns="120155" rIns="120155" bIns="120155" numCol="1" spcCol="1270" anchor="ctr" anchorCtr="0">
            <a:noAutofit/>
          </a:bodyPr>
          <a:lstStyle/>
          <a:p>
            <a:pPr marL="0" lvl="0" indent="0" algn="ctr" defTabSz="1066800">
              <a:lnSpc>
                <a:spcPct val="90000"/>
              </a:lnSpc>
              <a:spcBef>
                <a:spcPct val="0"/>
              </a:spcBef>
              <a:spcAft>
                <a:spcPct val="35000"/>
              </a:spcAft>
              <a:buNone/>
            </a:pPr>
            <a:r>
              <a:rPr lang="nl-NL" sz="2400" b="1" kern="1200" dirty="0">
                <a:latin typeface="Arial" panose="020B0604020202020204" pitchFamily="34" charset="0"/>
                <a:cs typeface="Arial" panose="020B0604020202020204" pitchFamily="34" charset="0"/>
              </a:rPr>
              <a:t>Đổi mới căn bản và toàn diện giáo dục và đào tạo theo nhu cầu phát triển của xã hội</a:t>
            </a:r>
            <a:endParaRPr lang="en-US" sz="2400" b="1" kern="1200" dirty="0">
              <a:latin typeface="Arial" panose="020B0604020202020204" pitchFamily="34" charset="0"/>
              <a:cs typeface="Arial" panose="020B0604020202020204" pitchFamily="34" charset="0"/>
            </a:endParaRPr>
          </a:p>
        </p:txBody>
      </p:sp>
      <p:grpSp>
        <p:nvGrpSpPr>
          <p:cNvPr id="2" name="Group 1">
            <a:extLst>
              <a:ext uri="{FF2B5EF4-FFF2-40B4-BE49-F238E27FC236}">
                <a16:creationId xmlns:a16="http://schemas.microsoft.com/office/drawing/2014/main" id="{037E70C4-344C-1BC4-6290-A0DB32316FD9}"/>
              </a:ext>
            </a:extLst>
          </p:cNvPr>
          <p:cNvGrpSpPr/>
          <p:nvPr/>
        </p:nvGrpSpPr>
        <p:grpSpPr>
          <a:xfrm>
            <a:off x="548161" y="1901731"/>
            <a:ext cx="11095678" cy="2615841"/>
            <a:chOff x="480293" y="1901731"/>
            <a:chExt cx="11095678" cy="2615841"/>
          </a:xfrm>
        </p:grpSpPr>
        <p:pic>
          <p:nvPicPr>
            <p:cNvPr id="5" name="Picture 2" descr="Trường CĐ Lý Tự Trọng TP.HCM chỉ xét tuyển bằng điểm học bạ lớp 12 | Giáo  dục | Thanh Niên"/>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094301" y="2337026"/>
              <a:ext cx="3898989" cy="2180546"/>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6" descr="Top 10 trường cao đẳng ở TPHCM có chất lượng tốt nhất hiện nay"/>
            <p:cNvPicPr>
              <a:picLocks noChangeAspect="1" noChangeArrowheads="1"/>
            </p:cNvPicPr>
            <p:nvPr/>
          </p:nvPicPr>
          <p:blipFill rotWithShape="1">
            <a:blip r:embed="rId3">
              <a:extLst>
                <a:ext uri="{28A0092B-C50C-407E-A947-70E740481C1C}">
                  <a14:useLocalDpi xmlns:a14="http://schemas.microsoft.com/office/drawing/2010/main" val="0"/>
                </a:ext>
              </a:extLst>
            </a:blip>
            <a:srcRect r="9633"/>
            <a:stretch/>
          </p:blipFill>
          <p:spPr bwMode="auto">
            <a:xfrm>
              <a:off x="8170992" y="1901731"/>
              <a:ext cx="3404979" cy="2615839"/>
            </a:xfrm>
            <a:prstGeom prst="rect">
              <a:avLst/>
            </a:prstGeom>
            <a:noFill/>
            <a:extLst>
              <a:ext uri="{909E8E84-426E-40DD-AFC4-6F175D3DCCD1}">
                <a14:hiddenFill xmlns:a14="http://schemas.microsoft.com/office/drawing/2010/main">
                  <a:solidFill>
                    <a:srgbClr val="FFFFFF"/>
                  </a:solidFill>
                </a14:hiddenFill>
              </a:ext>
            </a:extLst>
          </p:spPr>
        </p:pic>
        <p:pic>
          <p:nvPicPr>
            <p:cNvPr id="14" name="Picture 8" descr="Doanh nghiệp đến tận trường tuyển dụng sinh viên tốt nghiệp cao đẳng | Giáo  dục | Thanh Niên"/>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80293" y="1901732"/>
              <a:ext cx="3431615" cy="2615839"/>
            </a:xfrm>
            <a:prstGeom prst="rect">
              <a:avLst/>
            </a:prstGeom>
            <a:noFill/>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4230713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up)">
                                      <p:cBhvr>
                                        <p:cTn id="7" dur="750"/>
                                        <p:tgtEl>
                                          <p:spTgt spid="6"/>
                                        </p:tgtEl>
                                      </p:cBhvr>
                                    </p:animEffect>
                                  </p:childTnLst>
                                </p:cTn>
                              </p:par>
                            </p:childTnLst>
                          </p:cTn>
                        </p:par>
                        <p:par>
                          <p:cTn id="8" fill="hold">
                            <p:stCondLst>
                              <p:cond delay="750"/>
                            </p:stCondLst>
                            <p:childTnLst>
                              <p:par>
                                <p:cTn id="9" presetID="22" presetClass="entr" presetSubtype="1" fill="hold"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wipe(up)">
                                      <p:cBhvr>
                                        <p:cTn id="11" dur="500"/>
                                        <p:tgtEl>
                                          <p:spTgt spid="4"/>
                                        </p:tgtEl>
                                      </p:cBhvr>
                                    </p:animEffect>
                                  </p:childTnLst>
                                </p:cTn>
                              </p:par>
                            </p:childTnLst>
                          </p:cTn>
                        </p:par>
                        <p:par>
                          <p:cTn id="12" fill="hold">
                            <p:stCondLst>
                              <p:cond delay="1250"/>
                            </p:stCondLst>
                            <p:childTnLst>
                              <p:par>
                                <p:cTn id="13" presetID="16" presetClass="entr" presetSubtype="37" fill="hold" nodeType="after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barn(outVertical)">
                                      <p:cBhvr>
                                        <p:cTn id="15" dur="1000"/>
                                        <p:tgtEl>
                                          <p:spTgt spid="2"/>
                                        </p:tgtEl>
                                      </p:cBhvr>
                                    </p:animEffect>
                                  </p:childTnLst>
                                </p:cTn>
                              </p:par>
                            </p:childTnLst>
                          </p:cTn>
                        </p:par>
                        <p:par>
                          <p:cTn id="16" fill="hold">
                            <p:stCondLst>
                              <p:cond delay="2250"/>
                            </p:stCondLst>
                            <p:childTnLst>
                              <p:par>
                                <p:cTn id="17" presetID="22" presetClass="entr" presetSubtype="1" fill="hold" nodeType="after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wipe(up)">
                                      <p:cBhvr>
                                        <p:cTn id="19" dur="500"/>
                                        <p:tgtEl>
                                          <p:spTgt spid="7"/>
                                        </p:tgtEl>
                                      </p:cBhvr>
                                    </p:animEffect>
                                  </p:childTnLst>
                                </p:cTn>
                              </p:par>
                              <p:par>
                                <p:cTn id="20" presetID="22" presetClass="entr" presetSubtype="1" fill="hold" nodeType="with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wipe(up)">
                                      <p:cBhvr>
                                        <p:cTn id="22" dur="500"/>
                                        <p:tgtEl>
                                          <p:spTgt spid="9"/>
                                        </p:tgtEl>
                                      </p:cBhvr>
                                    </p:animEffect>
                                  </p:childTnLst>
                                </p:cTn>
                              </p:par>
                            </p:childTnLst>
                          </p:cTn>
                        </p:par>
                        <p:par>
                          <p:cTn id="23" fill="hold">
                            <p:stCondLst>
                              <p:cond delay="2750"/>
                            </p:stCondLst>
                            <p:childTnLst>
                              <p:par>
                                <p:cTn id="24" presetID="22" presetClass="entr" presetSubtype="1" fill="hold" grpId="0" nodeType="afterEffect">
                                  <p:stCondLst>
                                    <p:cond delay="0"/>
                                  </p:stCondLst>
                                  <p:childTnLst>
                                    <p:set>
                                      <p:cBhvr>
                                        <p:cTn id="25" dur="1" fill="hold">
                                          <p:stCondLst>
                                            <p:cond delay="0"/>
                                          </p:stCondLst>
                                        </p:cTn>
                                        <p:tgtEl>
                                          <p:spTgt spid="8"/>
                                        </p:tgtEl>
                                        <p:attrNameLst>
                                          <p:attrName>style.visibility</p:attrName>
                                        </p:attrNameLst>
                                      </p:cBhvr>
                                      <p:to>
                                        <p:strVal val="visible"/>
                                      </p:to>
                                    </p:set>
                                    <p:animEffect transition="in" filter="wipe(up)">
                                      <p:cBhvr>
                                        <p:cTn id="26" dur="750"/>
                                        <p:tgtEl>
                                          <p:spTgt spid="8"/>
                                        </p:tgtEl>
                                      </p:cBhvr>
                                    </p:animEffect>
                                  </p:childTnLst>
                                </p:cTn>
                              </p:par>
                              <p:par>
                                <p:cTn id="27" presetID="22" presetClass="entr" presetSubtype="1" fill="hold" grpId="0" nodeType="withEffect">
                                  <p:stCondLst>
                                    <p:cond delay="0"/>
                                  </p:stCondLst>
                                  <p:childTnLst>
                                    <p:set>
                                      <p:cBhvr>
                                        <p:cTn id="28" dur="1" fill="hold">
                                          <p:stCondLst>
                                            <p:cond delay="0"/>
                                          </p:stCondLst>
                                        </p:cTn>
                                        <p:tgtEl>
                                          <p:spTgt spid="10"/>
                                        </p:tgtEl>
                                        <p:attrNameLst>
                                          <p:attrName>style.visibility</p:attrName>
                                        </p:attrNameLst>
                                      </p:cBhvr>
                                      <p:to>
                                        <p:strVal val="visible"/>
                                      </p:to>
                                    </p:set>
                                    <p:animEffect transition="in" filter="wipe(up)">
                                      <p:cBhvr>
                                        <p:cTn id="29" dur="75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8" grpId="0" animBg="1"/>
      <p:bldP spid="10"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8C30CA6F-7CCC-8338-A4FB-1825439E383C}"/>
              </a:ext>
            </a:extLst>
          </p:cNvPr>
          <p:cNvGrpSpPr/>
          <p:nvPr/>
        </p:nvGrpSpPr>
        <p:grpSpPr>
          <a:xfrm>
            <a:off x="556736" y="563614"/>
            <a:ext cx="10929223" cy="5678471"/>
            <a:chOff x="556736" y="563614"/>
            <a:chExt cx="10929223" cy="5678471"/>
          </a:xfrm>
        </p:grpSpPr>
        <p:sp>
          <p:nvSpPr>
            <p:cNvPr id="5" name="Rectangle 4"/>
            <p:cNvSpPr/>
            <p:nvPr/>
          </p:nvSpPr>
          <p:spPr>
            <a:xfrm>
              <a:off x="556736" y="563614"/>
              <a:ext cx="5187950" cy="1131848"/>
            </a:xfrm>
            <a:prstGeom prst="rect">
              <a:avLst/>
            </a:prstGeom>
          </p:spPr>
          <p:txBody>
            <a:bodyPr wrap="square">
              <a:spAutoFit/>
            </a:bodyPr>
            <a:lstStyle/>
            <a:p>
              <a:pPr algn="just">
                <a:lnSpc>
                  <a:spcPct val="150000"/>
                </a:lnSpc>
              </a:pPr>
              <a:r>
                <a:rPr lang="nl-NL" sz="2400" b="1" i="1" dirty="0">
                  <a:solidFill>
                    <a:srgbClr val="FF0000"/>
                  </a:solidFill>
                  <a:latin typeface="Arial" pitchFamily="34" charset="0"/>
                  <a:cs typeface="Arial" pitchFamily="34" charset="0"/>
                </a:rPr>
                <a:t>1.2.2. Định hướng lớn phát triển văn hóa, con người </a:t>
              </a:r>
              <a:endParaRPr lang="en-US" sz="2400" dirty="0">
                <a:solidFill>
                  <a:srgbClr val="FF0000"/>
                </a:solidFill>
                <a:latin typeface="Arial" pitchFamily="34" charset="0"/>
                <a:cs typeface="Arial" pitchFamily="34" charset="0"/>
              </a:endParaRPr>
            </a:p>
          </p:txBody>
        </p:sp>
        <p:sp>
          <p:nvSpPr>
            <p:cNvPr id="4" name="Rectangle 3"/>
            <p:cNvSpPr/>
            <p:nvPr/>
          </p:nvSpPr>
          <p:spPr>
            <a:xfrm>
              <a:off x="706041" y="1786250"/>
              <a:ext cx="4889340" cy="445583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wrap="square">
              <a:spAutoFit/>
            </a:bodyPr>
            <a:lstStyle/>
            <a:p>
              <a:pPr algn="just">
                <a:lnSpc>
                  <a:spcPct val="150000"/>
                </a:lnSpc>
              </a:pPr>
              <a:r>
                <a:rPr lang="nl-NL" sz="2400" b="1" i="1" dirty="0">
                  <a:solidFill>
                    <a:srgbClr val="FF0000"/>
                  </a:solidFill>
                  <a:latin typeface="Arial" panose="020B0604020202020204" pitchFamily="34" charset="0"/>
                  <a:cs typeface="Arial" panose="020B0604020202020204" pitchFamily="34" charset="0"/>
                </a:rPr>
                <a:t>Bốn là, </a:t>
              </a:r>
              <a:r>
                <a:rPr lang="nl-NL" sz="2400" b="1" dirty="0">
                  <a:latin typeface="Arial" panose="020B0604020202020204" pitchFamily="34" charset="0"/>
                  <a:cs typeface="Arial" panose="020B0604020202020204" pitchFamily="34" charset="0"/>
                </a:rPr>
                <a:t>khoa học và công nghệ giữ vai trò then chốt trong việc phát triển lực lượng sản xuất hiện đại, bảo vệ tài nguyên và môi trường, nâng cao năng suất, chất lượng, hiệu quả, tốc độ phát triển và sức cạnh tranh của nền kinh tế. </a:t>
              </a:r>
              <a:endParaRPr lang="en-US" sz="2400" b="1" dirty="0">
                <a:latin typeface="Arial" panose="020B0604020202020204" pitchFamily="34" charset="0"/>
                <a:cs typeface="Arial" panose="020B0604020202020204" pitchFamily="34" charset="0"/>
              </a:endParaRPr>
            </a:p>
          </p:txBody>
        </p:sp>
        <p:pic>
          <p:nvPicPr>
            <p:cNvPr id="6146" name="Picture 2" descr="Mỏ neo cho khoa học – Nghiên cứu quốc tế"/>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975207" y="805695"/>
              <a:ext cx="5510752" cy="2577384"/>
            </a:xfrm>
            <a:prstGeom prst="rect">
              <a:avLst/>
            </a:prstGeom>
            <a:noFill/>
            <a:extLst>
              <a:ext uri="{909E8E84-426E-40DD-AFC4-6F175D3DCCD1}">
                <a14:hiddenFill xmlns:a14="http://schemas.microsoft.com/office/drawing/2010/main">
                  <a:solidFill>
                    <a:srgbClr val="FFFFFF"/>
                  </a:solidFill>
                </a14:hiddenFill>
              </a:ext>
            </a:extLst>
          </p:spPr>
        </p:pic>
        <p:pic>
          <p:nvPicPr>
            <p:cNvPr id="6148" name="Picture 4" descr="Sinh viên Đại học Hùng Vương tích cực nghiên cứu khoa học | Trường Đại học  Hùng Vươ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975207" y="3591921"/>
              <a:ext cx="5510752" cy="2650164"/>
            </a:xfrm>
            <a:prstGeom prst="rect">
              <a:avLst/>
            </a:prstGeom>
            <a:noFill/>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376939665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outVertical)">
                                      <p:cBhvr>
                                        <p:cTn id="7"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F22DBD37-74B4-FD24-C4B9-7D23957CD05E}"/>
              </a:ext>
            </a:extLst>
          </p:cNvPr>
          <p:cNvGrpSpPr/>
          <p:nvPr/>
        </p:nvGrpSpPr>
        <p:grpSpPr>
          <a:xfrm>
            <a:off x="1856325" y="768155"/>
            <a:ext cx="8322988" cy="4799445"/>
            <a:chOff x="1856325" y="768155"/>
            <a:chExt cx="8322988" cy="4799445"/>
          </a:xfrm>
        </p:grpSpPr>
        <p:sp>
          <p:nvSpPr>
            <p:cNvPr id="3" name="Freeform: Shape 2">
              <a:extLst>
                <a:ext uri="{FF2B5EF4-FFF2-40B4-BE49-F238E27FC236}">
                  <a16:creationId xmlns:a16="http://schemas.microsoft.com/office/drawing/2014/main" id="{0E15733D-F1C5-AC49-294A-00585CE9EADF}"/>
                </a:ext>
              </a:extLst>
            </p:cNvPr>
            <p:cNvSpPr/>
            <p:nvPr/>
          </p:nvSpPr>
          <p:spPr>
            <a:xfrm>
              <a:off x="5362566" y="2483566"/>
              <a:ext cx="4816747" cy="1368623"/>
            </a:xfrm>
            <a:custGeom>
              <a:avLst/>
              <a:gdLst>
                <a:gd name="connsiteX0" fmla="*/ 0 w 4816747"/>
                <a:gd name="connsiteY0" fmla="*/ 0 h 1336811"/>
                <a:gd name="connsiteX1" fmla="*/ 4816747 w 4816747"/>
                <a:gd name="connsiteY1" fmla="*/ 0 h 1336811"/>
                <a:gd name="connsiteX2" fmla="*/ 4816747 w 4816747"/>
                <a:gd name="connsiteY2" fmla="*/ 1336811 h 1336811"/>
                <a:gd name="connsiteX3" fmla="*/ 0 w 4816747"/>
                <a:gd name="connsiteY3" fmla="*/ 1336811 h 1336811"/>
                <a:gd name="connsiteX4" fmla="*/ 0 w 4816747"/>
                <a:gd name="connsiteY4" fmla="*/ 0 h 133681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816747" h="1336811">
                  <a:moveTo>
                    <a:pt x="0" y="0"/>
                  </a:moveTo>
                  <a:lnTo>
                    <a:pt x="4816747" y="0"/>
                  </a:lnTo>
                  <a:lnTo>
                    <a:pt x="4816747" y="1336811"/>
                  </a:lnTo>
                  <a:lnTo>
                    <a:pt x="0" y="1336811"/>
                  </a:lnTo>
                  <a:lnTo>
                    <a:pt x="0" y="0"/>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91440" tIns="91440" rIns="91440" bIns="91440" numCol="1" spcCol="1270" anchor="ctr" anchorCtr="0">
              <a:noAutofit/>
            </a:bodyPr>
            <a:lstStyle/>
            <a:p>
              <a:pPr marL="0" lvl="0" indent="0" algn="ctr" defTabSz="1066800">
                <a:lnSpc>
                  <a:spcPct val="150000"/>
                </a:lnSpc>
                <a:spcBef>
                  <a:spcPct val="0"/>
                </a:spcBef>
                <a:spcAft>
                  <a:spcPct val="35000"/>
                </a:spcAft>
                <a:buNone/>
              </a:pPr>
              <a:r>
                <a:rPr lang="nl-NL" sz="2400" b="1" kern="1200" dirty="0">
                  <a:latin typeface="Arial" panose="020B0604020202020204" pitchFamily="34" charset="0"/>
                  <a:cs typeface="Arial" panose="020B0604020202020204" pitchFamily="34" charset="0"/>
                </a:rPr>
                <a:t>Đưa KHCN vươn lên trình độ</a:t>
              </a:r>
            </a:p>
            <a:p>
              <a:pPr marL="0" lvl="0" indent="0" algn="ctr" defTabSz="1066800">
                <a:lnSpc>
                  <a:spcPct val="150000"/>
                </a:lnSpc>
                <a:spcBef>
                  <a:spcPct val="0"/>
                </a:spcBef>
                <a:spcAft>
                  <a:spcPct val="35000"/>
                </a:spcAft>
                <a:buNone/>
              </a:pPr>
              <a:r>
                <a:rPr lang="nl-NL" sz="2400" b="1" kern="1200" dirty="0">
                  <a:latin typeface="Arial" panose="020B0604020202020204" pitchFamily="34" charset="0"/>
                  <a:cs typeface="Arial" panose="020B0604020202020204" pitchFamily="34" charset="0"/>
                </a:rPr>
                <a:t>tiên tiến của thế giới</a:t>
              </a:r>
              <a:endParaRPr lang="en-US" sz="2400" b="1" kern="1200" dirty="0">
                <a:latin typeface="Arial" panose="020B0604020202020204" pitchFamily="34" charset="0"/>
                <a:cs typeface="Arial" panose="020B0604020202020204" pitchFamily="34" charset="0"/>
              </a:endParaRPr>
            </a:p>
          </p:txBody>
        </p:sp>
        <p:sp>
          <p:nvSpPr>
            <p:cNvPr id="5" name="Freeform: Shape 4">
              <a:extLst>
                <a:ext uri="{FF2B5EF4-FFF2-40B4-BE49-F238E27FC236}">
                  <a16:creationId xmlns:a16="http://schemas.microsoft.com/office/drawing/2014/main" id="{6E3522EF-3706-F609-515E-AD139605A60A}"/>
                </a:ext>
              </a:extLst>
            </p:cNvPr>
            <p:cNvSpPr/>
            <p:nvPr/>
          </p:nvSpPr>
          <p:spPr>
            <a:xfrm>
              <a:off x="5362565" y="768155"/>
              <a:ext cx="4816745" cy="1368623"/>
            </a:xfrm>
            <a:custGeom>
              <a:avLst/>
              <a:gdLst>
                <a:gd name="connsiteX0" fmla="*/ 0 w 4615420"/>
                <a:gd name="connsiteY0" fmla="*/ 0 h 1094539"/>
                <a:gd name="connsiteX1" fmla="*/ 4615420 w 4615420"/>
                <a:gd name="connsiteY1" fmla="*/ 0 h 1094539"/>
                <a:gd name="connsiteX2" fmla="*/ 4615420 w 4615420"/>
                <a:gd name="connsiteY2" fmla="*/ 1094539 h 1094539"/>
                <a:gd name="connsiteX3" fmla="*/ 0 w 4615420"/>
                <a:gd name="connsiteY3" fmla="*/ 1094539 h 1094539"/>
                <a:gd name="connsiteX4" fmla="*/ 0 w 4615420"/>
                <a:gd name="connsiteY4" fmla="*/ 0 h 109453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615420" h="1094539">
                  <a:moveTo>
                    <a:pt x="0" y="0"/>
                  </a:moveTo>
                  <a:lnTo>
                    <a:pt x="4615420" y="0"/>
                  </a:lnTo>
                  <a:lnTo>
                    <a:pt x="4615420" y="1094539"/>
                  </a:lnTo>
                  <a:lnTo>
                    <a:pt x="0" y="1094539"/>
                  </a:lnTo>
                  <a:lnTo>
                    <a:pt x="0" y="0"/>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91440" tIns="91440" rIns="91440" bIns="91440" numCol="1" spcCol="1270" anchor="ctr" anchorCtr="0">
              <a:noAutofit/>
            </a:bodyPr>
            <a:lstStyle/>
            <a:p>
              <a:pPr marL="0" lvl="0" indent="0" algn="ctr" defTabSz="1066800">
                <a:lnSpc>
                  <a:spcPct val="150000"/>
                </a:lnSpc>
                <a:spcBef>
                  <a:spcPct val="0"/>
                </a:spcBef>
                <a:spcAft>
                  <a:spcPct val="35000"/>
                </a:spcAft>
                <a:buNone/>
              </a:pPr>
              <a:r>
                <a:rPr lang="nl-NL" sz="2400" b="1" kern="1200" dirty="0">
                  <a:latin typeface="Arial" panose="020B0604020202020204" pitchFamily="34" charset="0"/>
                  <a:cs typeface="Arial" panose="020B0604020202020204" pitchFamily="34" charset="0"/>
                </a:rPr>
                <a:t>Đẩy mạnh công nghiệp hoá, hiện đại hoá đất nước</a:t>
              </a:r>
              <a:endParaRPr lang="en-US" sz="2400" b="1" kern="1200" dirty="0">
                <a:latin typeface="Arial" panose="020B0604020202020204" pitchFamily="34" charset="0"/>
                <a:cs typeface="Arial" panose="020B0604020202020204" pitchFamily="34" charset="0"/>
              </a:endParaRPr>
            </a:p>
          </p:txBody>
        </p:sp>
        <p:sp>
          <p:nvSpPr>
            <p:cNvPr id="9" name="Freeform: Shape 8">
              <a:extLst>
                <a:ext uri="{FF2B5EF4-FFF2-40B4-BE49-F238E27FC236}">
                  <a16:creationId xmlns:a16="http://schemas.microsoft.com/office/drawing/2014/main" id="{8564B59C-86EC-E572-78DF-2B9B84302F83}"/>
                </a:ext>
              </a:extLst>
            </p:cNvPr>
            <p:cNvSpPr/>
            <p:nvPr/>
          </p:nvSpPr>
          <p:spPr>
            <a:xfrm>
              <a:off x="5362566" y="4198977"/>
              <a:ext cx="4816746" cy="1368623"/>
            </a:xfrm>
            <a:custGeom>
              <a:avLst/>
              <a:gdLst>
                <a:gd name="connsiteX0" fmla="*/ 0 w 3968278"/>
                <a:gd name="connsiteY0" fmla="*/ 0 h 1368623"/>
                <a:gd name="connsiteX1" fmla="*/ 3968278 w 3968278"/>
                <a:gd name="connsiteY1" fmla="*/ 0 h 1368623"/>
                <a:gd name="connsiteX2" fmla="*/ 3968278 w 3968278"/>
                <a:gd name="connsiteY2" fmla="*/ 1368623 h 1368623"/>
                <a:gd name="connsiteX3" fmla="*/ 0 w 3968278"/>
                <a:gd name="connsiteY3" fmla="*/ 1368623 h 1368623"/>
                <a:gd name="connsiteX4" fmla="*/ 0 w 3968278"/>
                <a:gd name="connsiteY4" fmla="*/ 0 h 136862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968278" h="1368623">
                  <a:moveTo>
                    <a:pt x="0" y="0"/>
                  </a:moveTo>
                  <a:lnTo>
                    <a:pt x="3968278" y="0"/>
                  </a:lnTo>
                  <a:lnTo>
                    <a:pt x="3968278" y="1368623"/>
                  </a:lnTo>
                  <a:lnTo>
                    <a:pt x="0" y="1368623"/>
                  </a:lnTo>
                  <a:lnTo>
                    <a:pt x="0" y="0"/>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91440" tIns="91440" rIns="91440" bIns="91440" numCol="1" spcCol="1270" anchor="ctr" anchorCtr="0">
              <a:noAutofit/>
            </a:bodyPr>
            <a:lstStyle/>
            <a:p>
              <a:pPr marL="0" lvl="0" indent="0" algn="ctr" defTabSz="1066800">
                <a:lnSpc>
                  <a:spcPct val="150000"/>
                </a:lnSpc>
                <a:spcBef>
                  <a:spcPct val="0"/>
                </a:spcBef>
                <a:spcAft>
                  <a:spcPct val="35000"/>
                </a:spcAft>
                <a:buNone/>
              </a:pPr>
              <a:r>
                <a:rPr lang="nl-NL" sz="2400" b="1" kern="1200" dirty="0">
                  <a:latin typeface="Arial" panose="020B0604020202020204" pitchFamily="34" charset="0"/>
                  <a:cs typeface="Arial" panose="020B0604020202020204" pitchFamily="34" charset="0"/>
                </a:rPr>
                <a:t>Phát triển kinh tế tri thức</a:t>
              </a:r>
              <a:endParaRPr lang="en-US" sz="2400" b="1" kern="1200" dirty="0">
                <a:latin typeface="Arial" panose="020B0604020202020204" pitchFamily="34" charset="0"/>
                <a:cs typeface="Arial" panose="020B0604020202020204" pitchFamily="34" charset="0"/>
              </a:endParaRPr>
            </a:p>
          </p:txBody>
        </p:sp>
        <p:sp>
          <p:nvSpPr>
            <p:cNvPr id="7" name="Rectangle 6"/>
            <p:cNvSpPr/>
            <p:nvPr/>
          </p:nvSpPr>
          <p:spPr>
            <a:xfrm>
              <a:off x="1856325" y="2034954"/>
              <a:ext cx="2431545" cy="2290863"/>
            </a:xfrm>
            <a:prstGeom prst="rect">
              <a:avLst/>
            </a:pr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8" name="Rectangle 7"/>
            <p:cNvSpPr/>
            <p:nvPr/>
          </p:nvSpPr>
          <p:spPr>
            <a:xfrm>
              <a:off x="1856325" y="2034955"/>
              <a:ext cx="2431545" cy="2290862"/>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182880" tIns="182880" rIns="182880" bIns="182880" numCol="1" spcCol="1270" anchor="ctr" anchorCtr="0">
              <a:noAutofit/>
            </a:bodyPr>
            <a:lstStyle/>
            <a:p>
              <a:pPr lvl="0" algn="ctr" defTabSz="2133600">
                <a:lnSpc>
                  <a:spcPct val="150000"/>
                </a:lnSpc>
                <a:spcBef>
                  <a:spcPct val="0"/>
                </a:spcBef>
                <a:spcAft>
                  <a:spcPct val="35000"/>
                </a:spcAft>
              </a:pPr>
              <a:r>
                <a:rPr lang="nl-NL" sz="2400" b="1" kern="1200" dirty="0">
                  <a:solidFill>
                    <a:schemeClr val="bg1"/>
                  </a:solidFill>
                  <a:latin typeface="Arial" panose="020B0604020202020204" pitchFamily="34" charset="0"/>
                  <a:cs typeface="Arial" panose="020B0604020202020204" pitchFamily="34" charset="0"/>
                </a:rPr>
                <a:t>Phát triển khoa học và công nghệ nhằm</a:t>
              </a:r>
              <a:endParaRPr lang="en-US" sz="2400" b="1" kern="1200" dirty="0">
                <a:solidFill>
                  <a:schemeClr val="bg1"/>
                </a:solidFill>
                <a:latin typeface="Arial" panose="020B0604020202020204" pitchFamily="34" charset="0"/>
                <a:cs typeface="Arial" panose="020B0604020202020204" pitchFamily="34" charset="0"/>
              </a:endParaRPr>
            </a:p>
          </p:txBody>
        </p:sp>
        <p:sp>
          <p:nvSpPr>
            <p:cNvPr id="10" name="Left Brace 9">
              <a:extLst>
                <a:ext uri="{FF2B5EF4-FFF2-40B4-BE49-F238E27FC236}">
                  <a16:creationId xmlns:a16="http://schemas.microsoft.com/office/drawing/2014/main" id="{A17815A8-01C0-1DB7-4F3E-62806C2377CC}"/>
                </a:ext>
              </a:extLst>
            </p:cNvPr>
            <p:cNvSpPr/>
            <p:nvPr/>
          </p:nvSpPr>
          <p:spPr>
            <a:xfrm>
              <a:off x="4508695" y="1163231"/>
              <a:ext cx="633046" cy="4009292"/>
            </a:xfrm>
            <a:prstGeom prst="leftBrace">
              <a:avLst/>
            </a:prstGeom>
            <a:ln w="38100"/>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grpSp>
    </p:spTree>
    <p:extLst>
      <p:ext uri="{BB962C8B-B14F-4D97-AF65-F5344CB8AC3E}">
        <p14:creationId xmlns:p14="http://schemas.microsoft.com/office/powerpoint/2010/main" val="35872409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Group 4">
            <a:extLst>
              <a:ext uri="{FF2B5EF4-FFF2-40B4-BE49-F238E27FC236}">
                <a16:creationId xmlns:a16="http://schemas.microsoft.com/office/drawing/2014/main" id="{1D5757A8-FD06-9193-1BD6-8D937CCE25FD}"/>
              </a:ext>
            </a:extLst>
          </p:cNvPr>
          <p:cNvGrpSpPr/>
          <p:nvPr/>
        </p:nvGrpSpPr>
        <p:grpSpPr>
          <a:xfrm>
            <a:off x="560814" y="297174"/>
            <a:ext cx="11229722" cy="5648920"/>
            <a:chOff x="560814" y="297174"/>
            <a:chExt cx="11229722" cy="5648920"/>
          </a:xfrm>
        </p:grpSpPr>
        <p:sp>
          <p:nvSpPr>
            <p:cNvPr id="3" name="Rectangle 2"/>
            <p:cNvSpPr/>
            <p:nvPr/>
          </p:nvSpPr>
          <p:spPr>
            <a:xfrm>
              <a:off x="1962831" y="297174"/>
              <a:ext cx="9827705" cy="577850"/>
            </a:xfrm>
            <a:prstGeom prst="rect">
              <a:avLst/>
            </a:prstGeom>
          </p:spPr>
          <p:txBody>
            <a:bodyPr wrap="square">
              <a:spAutoFit/>
            </a:bodyPr>
            <a:lstStyle/>
            <a:p>
              <a:pPr algn="ctr">
                <a:lnSpc>
                  <a:spcPct val="150000"/>
                </a:lnSpc>
              </a:pPr>
              <a:r>
                <a:rPr lang="nl-NL" sz="2400" b="1" i="1" dirty="0">
                  <a:solidFill>
                    <a:srgbClr val="FF0000"/>
                  </a:solidFill>
                  <a:latin typeface="Arial" pitchFamily="34" charset="0"/>
                  <a:cs typeface="Arial" pitchFamily="34" charset="0"/>
                </a:rPr>
                <a:t>1.2.2. Định hướng lớn phát triển văn hóa, con người </a:t>
              </a:r>
              <a:endParaRPr lang="en-US" sz="2400" dirty="0">
                <a:solidFill>
                  <a:srgbClr val="FF0000"/>
                </a:solidFill>
                <a:latin typeface="Arial" pitchFamily="34" charset="0"/>
                <a:cs typeface="Arial" pitchFamily="34" charset="0"/>
              </a:endParaRPr>
            </a:p>
          </p:txBody>
        </p:sp>
        <p:sp>
          <p:nvSpPr>
            <p:cNvPr id="2" name="Rectangle 1"/>
            <p:cNvSpPr/>
            <p:nvPr/>
          </p:nvSpPr>
          <p:spPr>
            <a:xfrm>
              <a:off x="560814" y="1918462"/>
              <a:ext cx="3459487" cy="3347840"/>
            </a:xfrm>
            <a:prstGeom prst="rect">
              <a:avLst/>
            </a:prstGeom>
          </p:spPr>
          <p:style>
            <a:lnRef idx="2">
              <a:schemeClr val="accent6">
                <a:shade val="50000"/>
              </a:schemeClr>
            </a:lnRef>
            <a:fillRef idx="1">
              <a:schemeClr val="accent6"/>
            </a:fillRef>
            <a:effectRef idx="0">
              <a:schemeClr val="accent6"/>
            </a:effectRef>
            <a:fontRef idx="minor">
              <a:schemeClr val="lt1"/>
            </a:fontRef>
          </p:style>
          <p:txBody>
            <a:bodyPr wrap="square">
              <a:spAutoFit/>
            </a:bodyPr>
            <a:lstStyle/>
            <a:p>
              <a:pPr algn="ctr">
                <a:lnSpc>
                  <a:spcPct val="150000"/>
                </a:lnSpc>
              </a:pPr>
              <a:r>
                <a:rPr lang="nl-NL" sz="2400" b="1" i="1" dirty="0">
                  <a:solidFill>
                    <a:srgbClr val="FF0000"/>
                  </a:solidFill>
                  <a:latin typeface="Arial" panose="020B0604020202020204" pitchFamily="34" charset="0"/>
                  <a:cs typeface="Arial" panose="020B0604020202020204" pitchFamily="34" charset="0"/>
                </a:rPr>
                <a:t>Năm là, </a:t>
              </a:r>
              <a:r>
                <a:rPr lang="nl-NL" sz="2400" b="1" i="1" dirty="0">
                  <a:solidFill>
                    <a:schemeClr val="bg1"/>
                  </a:solidFill>
                  <a:latin typeface="Arial" panose="020B0604020202020204" pitchFamily="34" charset="0"/>
                  <a:cs typeface="Arial" panose="020B0604020202020204" pitchFamily="34" charset="0"/>
                </a:rPr>
                <a:t>bảo vệ môi trường là trách nhiệm của cả hệ thống  chính trị, của toàn xã hội và nghĩa vụ của mọi công dân. </a:t>
              </a:r>
              <a:endParaRPr lang="en-US" sz="2400" b="1" i="1" dirty="0">
                <a:solidFill>
                  <a:schemeClr val="bg1"/>
                </a:solidFill>
                <a:latin typeface="Arial" panose="020B0604020202020204" pitchFamily="34" charset="0"/>
                <a:cs typeface="Arial" panose="020B0604020202020204" pitchFamily="34" charset="0"/>
              </a:endParaRPr>
            </a:p>
          </p:txBody>
        </p:sp>
        <p:grpSp>
          <p:nvGrpSpPr>
            <p:cNvPr id="4" name="Group 3">
              <a:extLst>
                <a:ext uri="{FF2B5EF4-FFF2-40B4-BE49-F238E27FC236}">
                  <a16:creationId xmlns:a16="http://schemas.microsoft.com/office/drawing/2014/main" id="{92E0BD61-F352-85C2-7635-115FFD45FF99}"/>
                </a:ext>
              </a:extLst>
            </p:cNvPr>
            <p:cNvGrpSpPr/>
            <p:nvPr/>
          </p:nvGrpSpPr>
          <p:grpSpPr>
            <a:xfrm>
              <a:off x="4230553" y="1167217"/>
              <a:ext cx="7400632" cy="4778877"/>
              <a:chOff x="3911207" y="1251622"/>
              <a:chExt cx="7400632" cy="4778877"/>
            </a:xfrm>
          </p:grpSpPr>
          <p:pic>
            <p:nvPicPr>
              <p:cNvPr id="7170" name="Picture 2" descr="Vai trò của cộng đồng trong bảo vệ môi trường biển - Báo Nhân Dâ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487840" y="1301085"/>
                <a:ext cx="3823999" cy="2216662"/>
              </a:xfrm>
              <a:prstGeom prst="rect">
                <a:avLst/>
              </a:prstGeom>
              <a:noFill/>
              <a:extLst>
                <a:ext uri="{909E8E84-426E-40DD-AFC4-6F175D3DCCD1}">
                  <a14:hiddenFill xmlns:a14="http://schemas.microsoft.com/office/drawing/2010/main">
                    <a:solidFill>
                      <a:srgbClr val="FFFFFF"/>
                    </a:solidFill>
                  </a14:hiddenFill>
                </a:ext>
              </a:extLst>
            </p:spPr>
          </p:pic>
          <p:pic>
            <p:nvPicPr>
              <p:cNvPr id="7174" name="Picture 6" descr="Những cách bảo vệ môi trường sống - KhoaHoc.tv"/>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214564" y="1251622"/>
                <a:ext cx="2852772" cy="2266125"/>
              </a:xfrm>
              <a:prstGeom prst="rect">
                <a:avLst/>
              </a:prstGeom>
              <a:noFill/>
              <a:extLst>
                <a:ext uri="{909E8E84-426E-40DD-AFC4-6F175D3DCCD1}">
                  <a14:hiddenFill xmlns:a14="http://schemas.microsoft.com/office/drawing/2010/main">
                    <a:solidFill>
                      <a:srgbClr val="FFFFFF"/>
                    </a:solidFill>
                  </a14:hiddenFill>
                </a:ext>
              </a:extLst>
            </p:spPr>
          </p:pic>
          <p:pic>
            <p:nvPicPr>
              <p:cNvPr id="7176" name="Picture 8" descr="Trồng rừng và bảo vệ rừng bền vững - Tạp chí điện tử Bảo vệ Rừng và Môi  trườ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911207" y="3676787"/>
                <a:ext cx="3459486" cy="2353712"/>
              </a:xfrm>
              <a:prstGeom prst="rect">
                <a:avLst/>
              </a:prstGeom>
              <a:noFill/>
              <a:extLst>
                <a:ext uri="{909E8E84-426E-40DD-AFC4-6F175D3DCCD1}">
                  <a14:hiddenFill xmlns:a14="http://schemas.microsoft.com/office/drawing/2010/main">
                    <a:solidFill>
                      <a:srgbClr val="FFFFFF"/>
                    </a:solidFill>
                  </a14:hiddenFill>
                </a:ext>
              </a:extLst>
            </p:spPr>
          </p:pic>
          <p:pic>
            <p:nvPicPr>
              <p:cNvPr id="4098" name="Picture 2" descr="Hãy chung tay bảo vệ môi trườn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487840" y="3676787"/>
                <a:ext cx="3823999" cy="2353712"/>
              </a:xfrm>
              <a:prstGeom prst="rect">
                <a:avLst/>
              </a:prstGeom>
              <a:noFill/>
              <a:extLst>
                <a:ext uri="{909E8E84-426E-40DD-AFC4-6F175D3DCCD1}">
                  <a14:hiddenFill xmlns:a14="http://schemas.microsoft.com/office/drawing/2010/main">
                    <a:solidFill>
                      <a:srgbClr val="FFFFFF"/>
                    </a:solidFill>
                  </a14:hiddenFill>
                </a:ext>
              </a:extLst>
            </p:spPr>
          </p:pic>
        </p:grpSp>
      </p:grpSp>
    </p:spTree>
    <p:extLst>
      <p:ext uri="{BB962C8B-B14F-4D97-AF65-F5344CB8AC3E}">
        <p14:creationId xmlns:p14="http://schemas.microsoft.com/office/powerpoint/2010/main" val="407233670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up)">
                                      <p:cBhvr>
                                        <p:cTn id="7" dur="175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1C04D522-300F-07AD-3A2E-46C9F066D086}"/>
              </a:ext>
            </a:extLst>
          </p:cNvPr>
          <p:cNvGrpSpPr/>
          <p:nvPr/>
        </p:nvGrpSpPr>
        <p:grpSpPr>
          <a:xfrm>
            <a:off x="163286" y="157426"/>
            <a:ext cx="11691258" cy="6095668"/>
            <a:chOff x="163286" y="157426"/>
            <a:chExt cx="11691258" cy="6095668"/>
          </a:xfrm>
        </p:grpSpPr>
        <p:sp>
          <p:nvSpPr>
            <p:cNvPr id="4" name="Rectangle 3"/>
            <p:cNvSpPr/>
            <p:nvPr/>
          </p:nvSpPr>
          <p:spPr>
            <a:xfrm>
              <a:off x="163286" y="895280"/>
              <a:ext cx="5758544" cy="4893647"/>
            </a:xfrm>
            <a:prstGeom prst="rect">
              <a:avLst/>
            </a:prstGeom>
            <a:ln w="38100"/>
          </p:spPr>
          <p:style>
            <a:lnRef idx="2">
              <a:schemeClr val="accent2"/>
            </a:lnRef>
            <a:fillRef idx="1">
              <a:schemeClr val="lt1"/>
            </a:fillRef>
            <a:effectRef idx="0">
              <a:schemeClr val="accent2"/>
            </a:effectRef>
            <a:fontRef idx="minor">
              <a:schemeClr val="dk1"/>
            </a:fontRef>
          </p:style>
          <p:txBody>
            <a:bodyPr wrap="square">
              <a:spAutoFit/>
            </a:bodyPr>
            <a:lstStyle/>
            <a:p>
              <a:pPr algn="just" fontAlgn="base"/>
              <a:r>
                <a:rPr lang="nl-NL" sz="2400" dirty="0">
                  <a:latin typeface="Arial" panose="020B0604020202020204" pitchFamily="34" charset="0"/>
                  <a:cs typeface="Arial" panose="020B0604020202020204" pitchFamily="34" charset="0"/>
                </a:rPr>
                <a:t>Kiểm soát, ngăn ngừa, khắc phục ô nhiễm với khôi phục và bảo vệ môi trường sinh thái.</a:t>
              </a:r>
            </a:p>
            <a:p>
              <a:pPr algn="just" fontAlgn="base"/>
              <a:endParaRPr lang="nl-NL" sz="2400" dirty="0">
                <a:latin typeface="Arial" panose="020B0604020202020204" pitchFamily="34" charset="0"/>
                <a:cs typeface="Arial" panose="020B0604020202020204" pitchFamily="34" charset="0"/>
              </a:endParaRPr>
            </a:p>
            <a:p>
              <a:pPr algn="just" fontAlgn="base"/>
              <a:r>
                <a:rPr lang="nl-NL" sz="2400" dirty="0">
                  <a:latin typeface="Arial" panose="020B0604020202020204" pitchFamily="34" charset="0"/>
                  <a:cs typeface="Arial" panose="020B0604020202020204" pitchFamily="34" charset="0"/>
                </a:rPr>
                <a:t>Phát triển năng lượng sạch, sản xuất sạch và tiêu dùng sạch.</a:t>
              </a:r>
            </a:p>
            <a:p>
              <a:pPr algn="just" fontAlgn="base"/>
              <a:endParaRPr lang="nl-NL" sz="2400" dirty="0">
                <a:latin typeface="Arial" panose="020B0604020202020204" pitchFamily="34" charset="0"/>
                <a:cs typeface="Arial" panose="020B0604020202020204" pitchFamily="34" charset="0"/>
              </a:endParaRPr>
            </a:p>
            <a:p>
              <a:pPr algn="just" fontAlgn="base"/>
              <a:r>
                <a:rPr lang="nl-NL" sz="2400" dirty="0">
                  <a:latin typeface="Arial" panose="020B0604020202020204" pitchFamily="34" charset="0"/>
                  <a:cs typeface="Arial" panose="020B0604020202020204" pitchFamily="34" charset="0"/>
                </a:rPr>
                <a:t>Thực hiện các giải pháp ứng phó với quá trình biến đổi khí hậu và thảm họa thiên nhiên.</a:t>
              </a:r>
            </a:p>
            <a:p>
              <a:pPr algn="just" fontAlgn="base"/>
              <a:endParaRPr lang="nl-NL" sz="2400" dirty="0">
                <a:latin typeface="Arial" panose="020B0604020202020204" pitchFamily="34" charset="0"/>
                <a:cs typeface="Arial" panose="020B0604020202020204" pitchFamily="34" charset="0"/>
              </a:endParaRPr>
            </a:p>
            <a:p>
              <a:pPr algn="just" fontAlgn="base"/>
              <a:r>
                <a:rPr lang="nl-NL" sz="2400" dirty="0">
                  <a:latin typeface="Arial" panose="020B0604020202020204" pitchFamily="34" charset="0"/>
                  <a:cs typeface="Arial" panose="020B0604020202020204" pitchFamily="34" charset="0"/>
                </a:rPr>
                <a:t>Quản lý, bảo vệ, tái tạo và sử dụng hợp lý, có hiệu quả tài nguyên quốc gia.</a:t>
              </a:r>
              <a:endParaRPr lang="en-US" sz="2400" dirty="0">
                <a:latin typeface="Arial" panose="020B0604020202020204" pitchFamily="34" charset="0"/>
                <a:cs typeface="Arial" panose="020B0604020202020204" pitchFamily="34" charset="0"/>
              </a:endParaRPr>
            </a:p>
          </p:txBody>
        </p:sp>
        <p:pic>
          <p:nvPicPr>
            <p:cNvPr id="3074" name="Picture 2" descr="https://moitruong.com.vn/Upload/2020/cac%20nguon%20nang%20luong%20sach%20tai%20viet%20nam_moitruong_com_vn.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96000" y="157426"/>
              <a:ext cx="5758543" cy="2634343"/>
            </a:xfrm>
            <a:prstGeom prst="rect">
              <a:avLst/>
            </a:prstGeom>
            <a:noFill/>
            <a:extLst>
              <a:ext uri="{909E8E84-426E-40DD-AFC4-6F175D3DCCD1}">
                <a14:hiddenFill xmlns:a14="http://schemas.microsoft.com/office/drawing/2010/main">
                  <a:solidFill>
                    <a:srgbClr val="FFFFFF"/>
                  </a:solidFill>
                </a14:hiddenFill>
              </a:ext>
            </a:extLst>
          </p:spPr>
        </p:pic>
        <p:pic>
          <p:nvPicPr>
            <p:cNvPr id="3078" name="Picture 6" descr="Ô Nhiễm Môi Trường Là Gì? Nguyên Nhân, Phân Loại, Khắc phục ô nhiễm"/>
            <p:cNvPicPr>
              <a:picLocks noChangeAspect="1" noChangeArrowheads="1"/>
            </p:cNvPicPr>
            <p:nvPr/>
          </p:nvPicPr>
          <p:blipFill rotWithShape="1">
            <a:blip r:embed="rId3">
              <a:extLst>
                <a:ext uri="{28A0092B-C50C-407E-A947-70E740481C1C}">
                  <a14:useLocalDpi xmlns:a14="http://schemas.microsoft.com/office/drawing/2010/main" val="0"/>
                </a:ext>
              </a:extLst>
            </a:blip>
            <a:srcRect b="5909"/>
            <a:stretch/>
          </p:blipFill>
          <p:spPr bwMode="auto">
            <a:xfrm>
              <a:off x="6096000" y="2871613"/>
              <a:ext cx="5758544" cy="3381481"/>
            </a:xfrm>
            <a:prstGeom prst="rect">
              <a:avLst/>
            </a:prstGeom>
            <a:noFill/>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145438266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outVertical)">
                                      <p:cBhvr>
                                        <p:cTn id="7" dur="125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Group 4">
            <a:extLst>
              <a:ext uri="{FF2B5EF4-FFF2-40B4-BE49-F238E27FC236}">
                <a16:creationId xmlns:a16="http://schemas.microsoft.com/office/drawing/2014/main" id="{16205B3C-4552-414E-C5DB-2C21889A1881}"/>
              </a:ext>
            </a:extLst>
          </p:cNvPr>
          <p:cNvGrpSpPr/>
          <p:nvPr/>
        </p:nvGrpSpPr>
        <p:grpSpPr>
          <a:xfrm>
            <a:off x="1" y="873177"/>
            <a:ext cx="12192000" cy="5179433"/>
            <a:chOff x="1" y="873177"/>
            <a:chExt cx="12192000" cy="5179433"/>
          </a:xfrm>
        </p:grpSpPr>
        <p:sp>
          <p:nvSpPr>
            <p:cNvPr id="3" name="Rectangle 2"/>
            <p:cNvSpPr/>
            <p:nvPr/>
          </p:nvSpPr>
          <p:spPr>
            <a:xfrm>
              <a:off x="1" y="873177"/>
              <a:ext cx="12192000" cy="461665"/>
            </a:xfrm>
            <a:prstGeom prst="rect">
              <a:avLst/>
            </a:prstGeom>
          </p:spPr>
          <p:txBody>
            <a:bodyPr wrap="square">
              <a:spAutoFit/>
            </a:bodyPr>
            <a:lstStyle/>
            <a:p>
              <a:pPr algn="ctr"/>
              <a:r>
                <a:rPr lang="nl-NL" sz="2400" b="1" i="1" dirty="0">
                  <a:solidFill>
                    <a:srgbClr val="FF0000"/>
                  </a:solidFill>
                  <a:latin typeface="Arial" pitchFamily="34" charset="0"/>
                  <a:cs typeface="Arial" pitchFamily="34" charset="0"/>
                </a:rPr>
                <a:t>1.2.2. Định hướng lớn phát triển văn hóa, con người </a:t>
              </a:r>
              <a:endParaRPr lang="en-US" sz="2400" dirty="0">
                <a:solidFill>
                  <a:srgbClr val="FF0000"/>
                </a:solidFill>
                <a:latin typeface="Arial" pitchFamily="34" charset="0"/>
                <a:cs typeface="Arial" pitchFamily="34" charset="0"/>
              </a:endParaRPr>
            </a:p>
          </p:txBody>
        </p:sp>
        <p:sp>
          <p:nvSpPr>
            <p:cNvPr id="2" name="Rectangle 1"/>
            <p:cNvSpPr/>
            <p:nvPr/>
          </p:nvSpPr>
          <p:spPr>
            <a:xfrm>
              <a:off x="556893" y="1596775"/>
              <a:ext cx="3720075" cy="445583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wrap="square">
              <a:spAutoFit/>
            </a:bodyPr>
            <a:lstStyle/>
            <a:p>
              <a:pPr algn="just">
                <a:lnSpc>
                  <a:spcPct val="150000"/>
                </a:lnSpc>
              </a:pPr>
              <a:r>
                <a:rPr lang="en-US" sz="2400" b="1" i="1" dirty="0">
                  <a:solidFill>
                    <a:srgbClr val="FF0000"/>
                  </a:solidFill>
                </a:rPr>
                <a:t> </a:t>
              </a:r>
              <a:r>
                <a:rPr lang="nl-NL" sz="2400" b="1" i="1" dirty="0">
                  <a:solidFill>
                    <a:srgbClr val="FF0000"/>
                  </a:solidFill>
                  <a:latin typeface="Arial" panose="020B0604020202020204" pitchFamily="34" charset="0"/>
                  <a:cs typeface="Arial" panose="020B0604020202020204" pitchFamily="34" charset="0"/>
                </a:rPr>
                <a:t>Sáu là, </a:t>
              </a:r>
              <a:r>
                <a:rPr lang="nl-NL" sz="2400" b="1" i="1" dirty="0">
                  <a:solidFill>
                    <a:schemeClr val="bg1"/>
                  </a:solidFill>
                  <a:latin typeface="Arial" panose="020B0604020202020204" pitchFamily="34" charset="0"/>
                  <a:cs typeface="Arial" panose="020B0604020202020204" pitchFamily="34" charset="0"/>
                </a:rPr>
                <a:t>chính sách xã hội đúng đắn, công bằng vì con người là động lực mạnh mẽ phát huy mọi năng lực sáng tạo của nhân dân trong sự nghiệp xây dựng và bảo vệ Tổ quốc.</a:t>
              </a:r>
              <a:endParaRPr lang="en-US" sz="2400" b="1" i="1" dirty="0">
                <a:solidFill>
                  <a:schemeClr val="bg1"/>
                </a:solidFill>
                <a:latin typeface="Arial" panose="020B0604020202020204" pitchFamily="34" charset="0"/>
                <a:cs typeface="Arial" panose="020B0604020202020204" pitchFamily="34" charset="0"/>
              </a:endParaRPr>
            </a:p>
          </p:txBody>
        </p:sp>
        <p:pic>
          <p:nvPicPr>
            <p:cNvPr id="8194" name="Picture 2" descr="Tăng cường chăm sóc và nâng cao sức khỏe nhân dân trong tình hình mới"/>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35450" y="2105429"/>
              <a:ext cx="7099657" cy="3438526"/>
            </a:xfrm>
            <a:prstGeom prst="rect">
              <a:avLst/>
            </a:prstGeom>
            <a:noFill/>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4777469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up)">
                                      <p:cBhvr>
                                        <p:cTn id="7" dur="1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59856" y="759932"/>
            <a:ext cx="11472287" cy="1246495"/>
          </a:xfrm>
          <a:prstGeom prst="rect">
            <a:avLst/>
          </a:prstGeom>
        </p:spPr>
        <p:style>
          <a:lnRef idx="2">
            <a:schemeClr val="accent2"/>
          </a:lnRef>
          <a:fillRef idx="1">
            <a:schemeClr val="lt1"/>
          </a:fillRef>
          <a:effectRef idx="0">
            <a:schemeClr val="accent2"/>
          </a:effectRef>
          <a:fontRef idx="minor">
            <a:schemeClr val="dk1"/>
          </a:fontRef>
        </p:style>
        <p:txBody>
          <a:bodyPr wrap="square">
            <a:spAutoFit/>
          </a:bodyPr>
          <a:lstStyle/>
          <a:p>
            <a:pPr algn="ctr" fontAlgn="base"/>
            <a:r>
              <a:rPr lang="nl-NL" sz="2400" dirty="0">
                <a:latin typeface="Arial" panose="020B0604020202020204" pitchFamily="34" charset="0"/>
                <a:cs typeface="Arial" panose="020B0604020202020204" pitchFamily="34" charset="0"/>
              </a:rPr>
              <a:t>Không ngừng nâng cao đời sống của mọi thành viên trong xã hội về ăn, ở, đi lại, học tập, nghỉ ngơi, chữa bệnh và nâng cao thể chất, gắn nghĩa vụ với quyền lợi, cống hiến với hưởng thụ, lợi ích cá nhân với lợi ích tập thể và cộng đồng xã hội.</a:t>
            </a:r>
            <a:endParaRPr lang="en-US" sz="2400" dirty="0">
              <a:latin typeface="Arial" panose="020B0604020202020204" pitchFamily="34" charset="0"/>
              <a:cs typeface="Arial" panose="020B0604020202020204" pitchFamily="34" charset="0"/>
            </a:endParaRPr>
          </a:p>
        </p:txBody>
      </p:sp>
      <p:pic>
        <p:nvPicPr>
          <p:cNvPr id="5122" name="Picture 2" descr="50 năm thực hiện Di chúc của Chủ tịch Hồ Chí Minh: Khát vọng phát triển  kinh tế, nâng cao đời sống nhân dâ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40434" y="2151210"/>
            <a:ext cx="4640114" cy="4052366"/>
          </a:xfrm>
          <a:prstGeom prst="rect">
            <a:avLst/>
          </a:prstGeom>
          <a:noFill/>
          <a:extLst>
            <a:ext uri="{909E8E84-426E-40DD-AFC4-6F175D3DCCD1}">
              <a14:hiddenFill xmlns:a14="http://schemas.microsoft.com/office/drawing/2010/main">
                <a:solidFill>
                  <a:srgbClr val="FFFFFF"/>
                </a:solidFill>
              </a14:hiddenFill>
            </a:ext>
          </a:extLst>
        </p:spPr>
      </p:pic>
      <p:pic>
        <p:nvPicPr>
          <p:cNvPr id="5126" name="Picture 6" descr="http://baochinhphu.vn/Uploaded/nguyenminhdiem/2020_10_14/1.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639101" y="2151210"/>
            <a:ext cx="4812462" cy="405236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914410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nodeType="afterEffect">
                                  <p:stCondLst>
                                    <p:cond delay="0"/>
                                  </p:stCondLst>
                                  <p:childTnLst>
                                    <p:set>
                                      <p:cBhvr>
                                        <p:cTn id="12" dur="1" fill="hold">
                                          <p:stCondLst>
                                            <p:cond delay="0"/>
                                          </p:stCondLst>
                                        </p:cTn>
                                        <p:tgtEl>
                                          <p:spTgt spid="5122"/>
                                        </p:tgtEl>
                                        <p:attrNameLst>
                                          <p:attrName>style.visibility</p:attrName>
                                        </p:attrNameLst>
                                      </p:cBhvr>
                                      <p:to>
                                        <p:strVal val="visible"/>
                                      </p:to>
                                    </p:set>
                                    <p:animEffect transition="in" filter="fade">
                                      <p:cBhvr>
                                        <p:cTn id="13" dur="1000"/>
                                        <p:tgtEl>
                                          <p:spTgt spid="5122"/>
                                        </p:tgtEl>
                                      </p:cBhvr>
                                    </p:animEffect>
                                    <p:anim calcmode="lin" valueType="num">
                                      <p:cBhvr>
                                        <p:cTn id="14" dur="1000" fill="hold"/>
                                        <p:tgtEl>
                                          <p:spTgt spid="5122"/>
                                        </p:tgtEl>
                                        <p:attrNameLst>
                                          <p:attrName>ppt_x</p:attrName>
                                        </p:attrNameLst>
                                      </p:cBhvr>
                                      <p:tavLst>
                                        <p:tav tm="0">
                                          <p:val>
                                            <p:strVal val="#ppt_x"/>
                                          </p:val>
                                        </p:tav>
                                        <p:tav tm="100000">
                                          <p:val>
                                            <p:strVal val="#ppt_x"/>
                                          </p:val>
                                        </p:tav>
                                      </p:tavLst>
                                    </p:anim>
                                    <p:anim calcmode="lin" valueType="num">
                                      <p:cBhvr>
                                        <p:cTn id="15" dur="1000" fill="hold"/>
                                        <p:tgtEl>
                                          <p:spTgt spid="5122"/>
                                        </p:tgtEl>
                                        <p:attrNameLst>
                                          <p:attrName>ppt_y</p:attrName>
                                        </p:attrNameLst>
                                      </p:cBhvr>
                                      <p:tavLst>
                                        <p:tav tm="0">
                                          <p:val>
                                            <p:strVal val="#ppt_y+.1"/>
                                          </p:val>
                                        </p:tav>
                                        <p:tav tm="100000">
                                          <p:val>
                                            <p:strVal val="#ppt_y"/>
                                          </p:val>
                                        </p:tav>
                                      </p:tavLst>
                                    </p:anim>
                                  </p:childTnLst>
                                </p:cTn>
                              </p:par>
                              <p:par>
                                <p:cTn id="16" presetID="42" presetClass="entr" presetSubtype="0" fill="hold" nodeType="withEffect">
                                  <p:stCondLst>
                                    <p:cond delay="0"/>
                                  </p:stCondLst>
                                  <p:childTnLst>
                                    <p:set>
                                      <p:cBhvr>
                                        <p:cTn id="17" dur="1" fill="hold">
                                          <p:stCondLst>
                                            <p:cond delay="0"/>
                                          </p:stCondLst>
                                        </p:cTn>
                                        <p:tgtEl>
                                          <p:spTgt spid="5126"/>
                                        </p:tgtEl>
                                        <p:attrNameLst>
                                          <p:attrName>style.visibility</p:attrName>
                                        </p:attrNameLst>
                                      </p:cBhvr>
                                      <p:to>
                                        <p:strVal val="visible"/>
                                      </p:to>
                                    </p:set>
                                    <p:animEffect transition="in" filter="fade">
                                      <p:cBhvr>
                                        <p:cTn id="18" dur="1000"/>
                                        <p:tgtEl>
                                          <p:spTgt spid="5126"/>
                                        </p:tgtEl>
                                      </p:cBhvr>
                                    </p:animEffect>
                                    <p:anim calcmode="lin" valueType="num">
                                      <p:cBhvr>
                                        <p:cTn id="19" dur="1000" fill="hold"/>
                                        <p:tgtEl>
                                          <p:spTgt spid="5126"/>
                                        </p:tgtEl>
                                        <p:attrNameLst>
                                          <p:attrName>ppt_x</p:attrName>
                                        </p:attrNameLst>
                                      </p:cBhvr>
                                      <p:tavLst>
                                        <p:tav tm="0">
                                          <p:val>
                                            <p:strVal val="#ppt_x"/>
                                          </p:val>
                                        </p:tav>
                                        <p:tav tm="100000">
                                          <p:val>
                                            <p:strVal val="#ppt_x"/>
                                          </p:val>
                                        </p:tav>
                                      </p:tavLst>
                                    </p:anim>
                                    <p:anim calcmode="lin" valueType="num">
                                      <p:cBhvr>
                                        <p:cTn id="20" dur="1000" fill="hold"/>
                                        <p:tgtEl>
                                          <p:spTgt spid="512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818633" y="771979"/>
            <a:ext cx="5005028" cy="1246495"/>
          </a:xfrm>
          <a:prstGeom prst="rect">
            <a:avLst/>
          </a:prstGeom>
        </p:spPr>
        <p:style>
          <a:lnRef idx="2">
            <a:schemeClr val="accent2"/>
          </a:lnRef>
          <a:fillRef idx="1">
            <a:schemeClr val="lt1"/>
          </a:fillRef>
          <a:effectRef idx="0">
            <a:schemeClr val="accent2"/>
          </a:effectRef>
          <a:fontRef idx="minor">
            <a:schemeClr val="dk1"/>
          </a:fontRef>
        </p:style>
        <p:txBody>
          <a:bodyPr wrap="square">
            <a:spAutoFit/>
          </a:bodyPr>
          <a:lstStyle/>
          <a:p>
            <a:pPr algn="ctr" fontAlgn="base"/>
            <a:r>
              <a:rPr lang="nl-NL" sz="2400" dirty="0">
                <a:latin typeface="Arial" panose="020B0604020202020204" pitchFamily="34" charset="0"/>
                <a:cs typeface="Arial" panose="020B0604020202020204" pitchFamily="34" charset="0"/>
              </a:rPr>
              <a:t>Chăm lo đời sống những người cao tuổi, neo đơn, khuyết tật, mất sức lao động và trẻ mồ côi. </a:t>
            </a:r>
            <a:endParaRPr lang="en-US" sz="2400" dirty="0">
              <a:latin typeface="Arial" panose="020B0604020202020204" pitchFamily="34" charset="0"/>
              <a:cs typeface="Arial" panose="020B0604020202020204" pitchFamily="34" charset="0"/>
            </a:endParaRPr>
          </a:p>
        </p:txBody>
      </p:sp>
      <p:sp>
        <p:nvSpPr>
          <p:cNvPr id="5" name="Rectangle 4"/>
          <p:cNvSpPr/>
          <p:nvPr/>
        </p:nvSpPr>
        <p:spPr>
          <a:xfrm>
            <a:off x="6288229" y="134705"/>
            <a:ext cx="5085137" cy="861774"/>
          </a:xfrm>
          <a:prstGeom prst="rect">
            <a:avLst/>
          </a:prstGeom>
        </p:spPr>
        <p:style>
          <a:lnRef idx="2">
            <a:schemeClr val="accent2"/>
          </a:lnRef>
          <a:fillRef idx="1">
            <a:schemeClr val="lt1"/>
          </a:fillRef>
          <a:effectRef idx="0">
            <a:schemeClr val="accent2"/>
          </a:effectRef>
          <a:fontRef idx="minor">
            <a:schemeClr val="dk1"/>
          </a:fontRef>
        </p:style>
        <p:txBody>
          <a:bodyPr wrap="square">
            <a:spAutoFit/>
          </a:bodyPr>
          <a:lstStyle/>
          <a:p>
            <a:pPr algn="ctr" fontAlgn="base"/>
            <a:r>
              <a:rPr lang="nl-NL" sz="2400" dirty="0">
                <a:latin typeface="Arial" panose="020B0604020202020204" pitchFamily="34" charset="0"/>
                <a:cs typeface="Arial" panose="020B0604020202020204" pitchFamily="34" charset="0"/>
              </a:rPr>
              <a:t>Hạn chế, tiến tới đẩy lùi tội phạm và giảm tác hại của tệ nạn xã hội. </a:t>
            </a:r>
            <a:endParaRPr lang="en-US" sz="2400" dirty="0">
              <a:latin typeface="Arial" panose="020B0604020202020204" pitchFamily="34" charset="0"/>
              <a:cs typeface="Arial" panose="020B0604020202020204" pitchFamily="34" charset="0"/>
            </a:endParaRPr>
          </a:p>
        </p:txBody>
      </p:sp>
      <p:pic>
        <p:nvPicPr>
          <p:cNvPr id="6146" name="Picture 2" descr="Người cao tuổi phải có những kiến thức y tế cơ bản và chủ động chăm sóc sức  khoẻ - Tin tức sự kiện - Cổng thông tin điện tử Sở y"/>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21975" y="2229728"/>
            <a:ext cx="5001686" cy="3710491"/>
          </a:xfrm>
          <a:prstGeom prst="rect">
            <a:avLst/>
          </a:prstGeom>
          <a:noFill/>
          <a:extLst>
            <a:ext uri="{909E8E84-426E-40DD-AFC4-6F175D3DCCD1}">
              <a14:hiddenFill xmlns:a14="http://schemas.microsoft.com/office/drawing/2010/main">
                <a:solidFill>
                  <a:srgbClr val="FFFFFF"/>
                </a:solidFill>
              </a14:hiddenFill>
            </a:ext>
          </a:extLst>
        </p:spPr>
      </p:pic>
      <p:pic>
        <p:nvPicPr>
          <p:cNvPr id="6148" name="Picture 4" descr="Vai trò và trách nhiệm bảo đảm quyền con người trong đấu tranh phòng chống  tội phạm của Công an nhân dâ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288229" y="1123636"/>
            <a:ext cx="5085136" cy="2116979"/>
          </a:xfrm>
          <a:prstGeom prst="rect">
            <a:avLst/>
          </a:prstGeom>
          <a:noFill/>
          <a:extLst>
            <a:ext uri="{909E8E84-426E-40DD-AFC4-6F175D3DCCD1}">
              <a14:hiddenFill xmlns:a14="http://schemas.microsoft.com/office/drawing/2010/main">
                <a:solidFill>
                  <a:srgbClr val="FFFFFF"/>
                </a:solidFill>
              </a14:hiddenFill>
            </a:ext>
          </a:extLst>
        </p:spPr>
      </p:pic>
      <p:sp>
        <p:nvSpPr>
          <p:cNvPr id="11" name="Rectangle 10"/>
          <p:cNvSpPr/>
          <p:nvPr/>
        </p:nvSpPr>
        <p:spPr>
          <a:xfrm>
            <a:off x="6288227" y="3471745"/>
            <a:ext cx="5085137" cy="861774"/>
          </a:xfrm>
          <a:prstGeom prst="rect">
            <a:avLst/>
          </a:prstGeom>
        </p:spPr>
        <p:style>
          <a:lnRef idx="2">
            <a:schemeClr val="accent2"/>
          </a:lnRef>
          <a:fillRef idx="1">
            <a:schemeClr val="lt1"/>
          </a:fillRef>
          <a:effectRef idx="0">
            <a:schemeClr val="accent2"/>
          </a:effectRef>
          <a:fontRef idx="minor">
            <a:schemeClr val="dk1"/>
          </a:fontRef>
        </p:style>
        <p:txBody>
          <a:bodyPr wrap="square">
            <a:spAutoFit/>
          </a:bodyPr>
          <a:lstStyle/>
          <a:p>
            <a:pPr algn="ctr" fontAlgn="base"/>
            <a:r>
              <a:rPr lang="nl-NL" sz="2400" dirty="0">
                <a:latin typeface="Arial" panose="020B0604020202020204" pitchFamily="34" charset="0"/>
                <a:cs typeface="Arial" panose="020B0604020202020204" pitchFamily="34" charset="0"/>
              </a:rPr>
              <a:t>Bảo đảm quy mô hợp lý, cân bằng giới tính và chất lượng dân số.</a:t>
            </a:r>
            <a:endParaRPr lang="en-US" sz="2400" dirty="0">
              <a:latin typeface="Arial" panose="020B0604020202020204" pitchFamily="34" charset="0"/>
              <a:cs typeface="Arial" panose="020B0604020202020204" pitchFamily="34" charset="0"/>
            </a:endParaRPr>
          </a:p>
        </p:txBody>
      </p:sp>
      <p:pic>
        <p:nvPicPr>
          <p:cNvPr id="6152" name="Picture 8" descr="DSKHHGD.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288227" y="4467589"/>
            <a:ext cx="5085137" cy="177143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2610121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6146"/>
                                        </p:tgtEl>
                                        <p:attrNameLst>
                                          <p:attrName>style.visibility</p:attrName>
                                        </p:attrNameLst>
                                      </p:cBhvr>
                                      <p:to>
                                        <p:strVal val="visible"/>
                                      </p:to>
                                    </p:set>
                                    <p:animEffect transition="in" filter="fade">
                                      <p:cBhvr>
                                        <p:cTn id="12" dur="1000"/>
                                        <p:tgtEl>
                                          <p:spTgt spid="6146"/>
                                        </p:tgtEl>
                                      </p:cBhvr>
                                    </p:animEffect>
                                    <p:anim calcmode="lin" valueType="num">
                                      <p:cBhvr>
                                        <p:cTn id="13" dur="1000" fill="hold"/>
                                        <p:tgtEl>
                                          <p:spTgt spid="6146"/>
                                        </p:tgtEl>
                                        <p:attrNameLst>
                                          <p:attrName>ppt_x</p:attrName>
                                        </p:attrNameLst>
                                      </p:cBhvr>
                                      <p:tavLst>
                                        <p:tav tm="0">
                                          <p:val>
                                            <p:strVal val="#ppt_x"/>
                                          </p:val>
                                        </p:tav>
                                        <p:tav tm="100000">
                                          <p:val>
                                            <p:strVal val="#ppt_x"/>
                                          </p:val>
                                        </p:tav>
                                      </p:tavLst>
                                    </p:anim>
                                    <p:anim calcmode="lin" valueType="num">
                                      <p:cBhvr>
                                        <p:cTn id="14" dur="1000" fill="hold"/>
                                        <p:tgtEl>
                                          <p:spTgt spid="6146"/>
                                        </p:tgtEl>
                                        <p:attrNameLst>
                                          <p:attrName>ppt_y</p:attrName>
                                        </p:attrNameLst>
                                      </p:cBhvr>
                                      <p:tavLst>
                                        <p:tav tm="0">
                                          <p:val>
                                            <p:strVal val="#ppt_y+.1"/>
                                          </p:val>
                                        </p:tav>
                                        <p:tav tm="100000">
                                          <p:val>
                                            <p:strVal val="#ppt_y"/>
                                          </p:val>
                                        </p:tav>
                                      </p:tavLst>
                                    </p:anim>
                                  </p:childTnLst>
                                </p:cTn>
                              </p:par>
                            </p:childTnLst>
                          </p:cTn>
                        </p:par>
                        <p:par>
                          <p:cTn id="15" fill="hold">
                            <p:stCondLst>
                              <p:cond delay="1000"/>
                            </p:stCondLst>
                            <p:childTnLst>
                              <p:par>
                                <p:cTn id="16" presetID="42" presetClass="entr" presetSubtype="0" fill="hold" grpId="0" nodeType="after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fade">
                                      <p:cBhvr>
                                        <p:cTn id="18" dur="1000"/>
                                        <p:tgtEl>
                                          <p:spTgt spid="5"/>
                                        </p:tgtEl>
                                      </p:cBhvr>
                                    </p:animEffect>
                                    <p:anim calcmode="lin" valueType="num">
                                      <p:cBhvr>
                                        <p:cTn id="19" dur="1000" fill="hold"/>
                                        <p:tgtEl>
                                          <p:spTgt spid="5"/>
                                        </p:tgtEl>
                                        <p:attrNameLst>
                                          <p:attrName>ppt_x</p:attrName>
                                        </p:attrNameLst>
                                      </p:cBhvr>
                                      <p:tavLst>
                                        <p:tav tm="0">
                                          <p:val>
                                            <p:strVal val="#ppt_x"/>
                                          </p:val>
                                        </p:tav>
                                        <p:tav tm="100000">
                                          <p:val>
                                            <p:strVal val="#ppt_x"/>
                                          </p:val>
                                        </p:tav>
                                      </p:tavLst>
                                    </p:anim>
                                    <p:anim calcmode="lin" valueType="num">
                                      <p:cBhvr>
                                        <p:cTn id="20" dur="1000" fill="hold"/>
                                        <p:tgtEl>
                                          <p:spTgt spid="5"/>
                                        </p:tgtEl>
                                        <p:attrNameLst>
                                          <p:attrName>ppt_y</p:attrName>
                                        </p:attrNameLst>
                                      </p:cBhvr>
                                      <p:tavLst>
                                        <p:tav tm="0">
                                          <p:val>
                                            <p:strVal val="#ppt_y+.1"/>
                                          </p:val>
                                        </p:tav>
                                        <p:tav tm="100000">
                                          <p:val>
                                            <p:strVal val="#ppt_y"/>
                                          </p:val>
                                        </p:tav>
                                      </p:tavLst>
                                    </p:anim>
                                  </p:childTnLst>
                                </p:cTn>
                              </p:par>
                              <p:par>
                                <p:cTn id="21" presetID="42" presetClass="entr" presetSubtype="0" fill="hold" nodeType="withEffect">
                                  <p:stCondLst>
                                    <p:cond delay="0"/>
                                  </p:stCondLst>
                                  <p:childTnLst>
                                    <p:set>
                                      <p:cBhvr>
                                        <p:cTn id="22" dur="1" fill="hold">
                                          <p:stCondLst>
                                            <p:cond delay="0"/>
                                          </p:stCondLst>
                                        </p:cTn>
                                        <p:tgtEl>
                                          <p:spTgt spid="6148"/>
                                        </p:tgtEl>
                                        <p:attrNameLst>
                                          <p:attrName>style.visibility</p:attrName>
                                        </p:attrNameLst>
                                      </p:cBhvr>
                                      <p:to>
                                        <p:strVal val="visible"/>
                                      </p:to>
                                    </p:set>
                                    <p:animEffect transition="in" filter="fade">
                                      <p:cBhvr>
                                        <p:cTn id="23" dur="1000"/>
                                        <p:tgtEl>
                                          <p:spTgt spid="6148"/>
                                        </p:tgtEl>
                                      </p:cBhvr>
                                    </p:animEffect>
                                    <p:anim calcmode="lin" valueType="num">
                                      <p:cBhvr>
                                        <p:cTn id="24" dur="1000" fill="hold"/>
                                        <p:tgtEl>
                                          <p:spTgt spid="6148"/>
                                        </p:tgtEl>
                                        <p:attrNameLst>
                                          <p:attrName>ppt_x</p:attrName>
                                        </p:attrNameLst>
                                      </p:cBhvr>
                                      <p:tavLst>
                                        <p:tav tm="0">
                                          <p:val>
                                            <p:strVal val="#ppt_x"/>
                                          </p:val>
                                        </p:tav>
                                        <p:tav tm="100000">
                                          <p:val>
                                            <p:strVal val="#ppt_x"/>
                                          </p:val>
                                        </p:tav>
                                      </p:tavLst>
                                    </p:anim>
                                    <p:anim calcmode="lin" valueType="num">
                                      <p:cBhvr>
                                        <p:cTn id="25" dur="1000" fill="hold"/>
                                        <p:tgtEl>
                                          <p:spTgt spid="6148"/>
                                        </p:tgtEl>
                                        <p:attrNameLst>
                                          <p:attrName>ppt_y</p:attrName>
                                        </p:attrNameLst>
                                      </p:cBhvr>
                                      <p:tavLst>
                                        <p:tav tm="0">
                                          <p:val>
                                            <p:strVal val="#ppt_y+.1"/>
                                          </p:val>
                                        </p:tav>
                                        <p:tav tm="100000">
                                          <p:val>
                                            <p:strVal val="#ppt_y"/>
                                          </p:val>
                                        </p:tav>
                                      </p:tavLst>
                                    </p:anim>
                                  </p:childTnLst>
                                </p:cTn>
                              </p:par>
                            </p:childTnLst>
                          </p:cTn>
                        </p:par>
                        <p:par>
                          <p:cTn id="26" fill="hold">
                            <p:stCondLst>
                              <p:cond delay="2000"/>
                            </p:stCondLst>
                            <p:childTnLst>
                              <p:par>
                                <p:cTn id="27" presetID="42" presetClass="entr" presetSubtype="0" fill="hold" grpId="0" nodeType="afterEffect">
                                  <p:stCondLst>
                                    <p:cond delay="0"/>
                                  </p:stCondLst>
                                  <p:childTnLst>
                                    <p:set>
                                      <p:cBhvr>
                                        <p:cTn id="28" dur="1" fill="hold">
                                          <p:stCondLst>
                                            <p:cond delay="0"/>
                                          </p:stCondLst>
                                        </p:cTn>
                                        <p:tgtEl>
                                          <p:spTgt spid="11"/>
                                        </p:tgtEl>
                                        <p:attrNameLst>
                                          <p:attrName>style.visibility</p:attrName>
                                        </p:attrNameLst>
                                      </p:cBhvr>
                                      <p:to>
                                        <p:strVal val="visible"/>
                                      </p:to>
                                    </p:set>
                                    <p:animEffect transition="in" filter="fade">
                                      <p:cBhvr>
                                        <p:cTn id="29" dur="1000"/>
                                        <p:tgtEl>
                                          <p:spTgt spid="11"/>
                                        </p:tgtEl>
                                      </p:cBhvr>
                                    </p:animEffect>
                                    <p:anim calcmode="lin" valueType="num">
                                      <p:cBhvr>
                                        <p:cTn id="30" dur="1000" fill="hold"/>
                                        <p:tgtEl>
                                          <p:spTgt spid="11"/>
                                        </p:tgtEl>
                                        <p:attrNameLst>
                                          <p:attrName>ppt_x</p:attrName>
                                        </p:attrNameLst>
                                      </p:cBhvr>
                                      <p:tavLst>
                                        <p:tav tm="0">
                                          <p:val>
                                            <p:strVal val="#ppt_x"/>
                                          </p:val>
                                        </p:tav>
                                        <p:tav tm="100000">
                                          <p:val>
                                            <p:strVal val="#ppt_x"/>
                                          </p:val>
                                        </p:tav>
                                      </p:tavLst>
                                    </p:anim>
                                    <p:anim calcmode="lin" valueType="num">
                                      <p:cBhvr>
                                        <p:cTn id="31" dur="1000" fill="hold"/>
                                        <p:tgtEl>
                                          <p:spTgt spid="11"/>
                                        </p:tgtEl>
                                        <p:attrNameLst>
                                          <p:attrName>ppt_y</p:attrName>
                                        </p:attrNameLst>
                                      </p:cBhvr>
                                      <p:tavLst>
                                        <p:tav tm="0">
                                          <p:val>
                                            <p:strVal val="#ppt_y+.1"/>
                                          </p:val>
                                        </p:tav>
                                        <p:tav tm="100000">
                                          <p:val>
                                            <p:strVal val="#ppt_y"/>
                                          </p:val>
                                        </p:tav>
                                      </p:tavLst>
                                    </p:anim>
                                  </p:childTnLst>
                                </p:cTn>
                              </p:par>
                              <p:par>
                                <p:cTn id="32" presetID="42" presetClass="entr" presetSubtype="0" fill="hold" nodeType="withEffect">
                                  <p:stCondLst>
                                    <p:cond delay="0"/>
                                  </p:stCondLst>
                                  <p:childTnLst>
                                    <p:set>
                                      <p:cBhvr>
                                        <p:cTn id="33" dur="1" fill="hold">
                                          <p:stCondLst>
                                            <p:cond delay="0"/>
                                          </p:stCondLst>
                                        </p:cTn>
                                        <p:tgtEl>
                                          <p:spTgt spid="6152"/>
                                        </p:tgtEl>
                                        <p:attrNameLst>
                                          <p:attrName>style.visibility</p:attrName>
                                        </p:attrNameLst>
                                      </p:cBhvr>
                                      <p:to>
                                        <p:strVal val="visible"/>
                                      </p:to>
                                    </p:set>
                                    <p:animEffect transition="in" filter="fade">
                                      <p:cBhvr>
                                        <p:cTn id="34" dur="1000"/>
                                        <p:tgtEl>
                                          <p:spTgt spid="6152"/>
                                        </p:tgtEl>
                                      </p:cBhvr>
                                    </p:animEffect>
                                    <p:anim calcmode="lin" valueType="num">
                                      <p:cBhvr>
                                        <p:cTn id="35" dur="1000" fill="hold"/>
                                        <p:tgtEl>
                                          <p:spTgt spid="6152"/>
                                        </p:tgtEl>
                                        <p:attrNameLst>
                                          <p:attrName>ppt_x</p:attrName>
                                        </p:attrNameLst>
                                      </p:cBhvr>
                                      <p:tavLst>
                                        <p:tav tm="0">
                                          <p:val>
                                            <p:strVal val="#ppt_x"/>
                                          </p:val>
                                        </p:tav>
                                        <p:tav tm="100000">
                                          <p:val>
                                            <p:strVal val="#ppt_x"/>
                                          </p:val>
                                        </p:tav>
                                      </p:tavLst>
                                    </p:anim>
                                    <p:anim calcmode="lin" valueType="num">
                                      <p:cBhvr>
                                        <p:cTn id="36" dur="1000" fill="hold"/>
                                        <p:tgtEl>
                                          <p:spTgt spid="615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11"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663438" y="654466"/>
            <a:ext cx="10838458" cy="1200329"/>
          </a:xfrm>
          <a:prstGeom prst="rect">
            <a:avLst/>
          </a:prstGeom>
        </p:spPr>
        <p:txBody>
          <a:bodyPr wrap="square">
            <a:spAutoFit/>
          </a:bodyPr>
          <a:lstStyle/>
          <a:p>
            <a:pPr marL="344488" indent="-344488"/>
            <a:r>
              <a:rPr lang="nl-NL" sz="2400" b="1" i="1" dirty="0">
                <a:solidFill>
                  <a:srgbClr val="FF0000"/>
                </a:solidFill>
                <a:latin typeface="Arial" panose="020B0604020202020204" pitchFamily="34" charset="0"/>
                <a:cs typeface="Arial" panose="020B0604020202020204" pitchFamily="34" charset="0"/>
              </a:rPr>
              <a:t>2. GIẢI PHÁP PHÁT TRIỂN KINH TẾ, XÃ HỘI, VĂN HÓA, CON NGƯỜI Ở VIỆT NAM HIỆN NAY </a:t>
            </a:r>
            <a:endParaRPr lang="en-US" sz="2400" b="1" i="1" dirty="0">
              <a:solidFill>
                <a:srgbClr val="FF0000"/>
              </a:solidFill>
              <a:latin typeface="Arial" panose="020B0604020202020204" pitchFamily="34" charset="0"/>
              <a:cs typeface="Arial" panose="020B0604020202020204" pitchFamily="34" charset="0"/>
            </a:endParaRPr>
          </a:p>
          <a:p>
            <a:r>
              <a:rPr lang="nl-NL" sz="2400" b="1" dirty="0">
                <a:solidFill>
                  <a:srgbClr val="FF0000"/>
                </a:solidFill>
                <a:latin typeface="Arial" panose="020B0604020202020204" pitchFamily="34" charset="0"/>
                <a:cs typeface="Arial" panose="020B0604020202020204" pitchFamily="34" charset="0"/>
              </a:rPr>
              <a:t>2.1</a:t>
            </a:r>
            <a:r>
              <a:rPr lang="vi-VN" sz="2400" b="1" dirty="0">
                <a:solidFill>
                  <a:srgbClr val="FF0000"/>
                </a:solidFill>
                <a:latin typeface="Arial" panose="020B0604020202020204" pitchFamily="34" charset="0"/>
                <a:cs typeface="Arial" panose="020B0604020202020204" pitchFamily="34" charset="0"/>
              </a:rPr>
              <a:t>.</a:t>
            </a:r>
            <a:r>
              <a:rPr lang="nl-NL" sz="2400" b="1" dirty="0">
                <a:solidFill>
                  <a:srgbClr val="FF0000"/>
                </a:solidFill>
                <a:latin typeface="Arial" panose="020B0604020202020204" pitchFamily="34" charset="0"/>
                <a:cs typeface="Arial" panose="020B0604020202020204" pitchFamily="34" charset="0"/>
              </a:rPr>
              <a:t> Nội dung phát triển kinh tế, xã hội</a:t>
            </a:r>
            <a:endParaRPr lang="en-US" sz="2400" b="1" dirty="0">
              <a:solidFill>
                <a:srgbClr val="FF0000"/>
              </a:solidFill>
              <a:latin typeface="Arial" panose="020B0604020202020204" pitchFamily="34" charset="0"/>
              <a:cs typeface="Arial" panose="020B0604020202020204" pitchFamily="34" charset="0"/>
            </a:endParaRPr>
          </a:p>
        </p:txBody>
      </p:sp>
      <p:sp>
        <p:nvSpPr>
          <p:cNvPr id="5" name="Rectangle 4"/>
          <p:cNvSpPr/>
          <p:nvPr/>
        </p:nvSpPr>
        <p:spPr>
          <a:xfrm>
            <a:off x="123392" y="1934194"/>
            <a:ext cx="11918551" cy="120032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wrap="square">
            <a:spAutoFit/>
          </a:bodyPr>
          <a:lstStyle/>
          <a:p>
            <a:r>
              <a:rPr lang="nl-NL" sz="2400" b="1" dirty="0">
                <a:latin typeface="Arial" panose="020B0604020202020204" pitchFamily="34" charset="0"/>
                <a:cs typeface="Arial" panose="020B0604020202020204" pitchFamily="34" charset="0"/>
              </a:rPr>
              <a:t>2.1.1. Tập trung hoàn thiện, nâng cao chất lượng thể chế kinh tế thị trường định hướng xã hội chủ nghĩa, giải quyết tốt hơn quan hệ giữa Nhà nước, thị trường và xã hội</a:t>
            </a:r>
            <a:endParaRPr lang="en-US" sz="2400" dirty="0">
              <a:latin typeface="Arial" panose="020B0604020202020204" pitchFamily="34" charset="0"/>
              <a:cs typeface="Arial" panose="020B0604020202020204" pitchFamily="34" charset="0"/>
            </a:endParaRPr>
          </a:p>
        </p:txBody>
      </p:sp>
      <p:sp>
        <p:nvSpPr>
          <p:cNvPr id="6" name="Rectangle 5"/>
          <p:cNvSpPr/>
          <p:nvPr/>
        </p:nvSpPr>
        <p:spPr>
          <a:xfrm>
            <a:off x="123393" y="3203419"/>
            <a:ext cx="11918551" cy="830997"/>
          </a:xfrm>
          <a:prstGeom prst="rect">
            <a:avLst/>
          </a:prstGeom>
        </p:spPr>
        <p:style>
          <a:lnRef idx="3">
            <a:schemeClr val="lt1"/>
          </a:lnRef>
          <a:fillRef idx="1">
            <a:schemeClr val="accent2"/>
          </a:fillRef>
          <a:effectRef idx="1">
            <a:schemeClr val="accent2"/>
          </a:effectRef>
          <a:fontRef idx="minor">
            <a:schemeClr val="lt1"/>
          </a:fontRef>
        </p:style>
        <p:txBody>
          <a:bodyPr wrap="square">
            <a:spAutoFit/>
          </a:bodyPr>
          <a:lstStyle/>
          <a:p>
            <a:r>
              <a:rPr lang="nl-NL" sz="2400" b="1" dirty="0">
                <a:latin typeface="Arial" panose="020B0604020202020204" pitchFamily="34" charset="0"/>
                <a:cs typeface="Arial" panose="020B0604020202020204" pitchFamily="34" charset="0"/>
              </a:rPr>
              <a:t>2.1.2. Phát triển mạnh mẽ khoa học, công nghệ và đổi mới sáng tạo nhằm bứt phá nâng cao nâng suất, chất lượng, hiệu quả và sức cạnh tranh của nền kinh tế</a:t>
            </a:r>
            <a:endParaRPr lang="en-US" sz="2400" dirty="0">
              <a:latin typeface="Arial" panose="020B0604020202020204" pitchFamily="34" charset="0"/>
              <a:cs typeface="Arial" panose="020B0604020202020204" pitchFamily="34" charset="0"/>
            </a:endParaRPr>
          </a:p>
        </p:txBody>
      </p:sp>
      <p:sp>
        <p:nvSpPr>
          <p:cNvPr id="7" name="Rectangle 6"/>
          <p:cNvSpPr/>
          <p:nvPr/>
        </p:nvSpPr>
        <p:spPr>
          <a:xfrm>
            <a:off x="123393" y="4103312"/>
            <a:ext cx="11918551" cy="830997"/>
          </a:xfrm>
          <a:prstGeom prst="rect">
            <a:avLst/>
          </a:prstGeom>
        </p:spPr>
        <p:style>
          <a:lnRef idx="1">
            <a:schemeClr val="accent6"/>
          </a:lnRef>
          <a:fillRef idx="3">
            <a:schemeClr val="accent6"/>
          </a:fillRef>
          <a:effectRef idx="2">
            <a:schemeClr val="accent6"/>
          </a:effectRef>
          <a:fontRef idx="minor">
            <a:schemeClr val="lt1"/>
          </a:fontRef>
        </p:style>
        <p:txBody>
          <a:bodyPr wrap="square">
            <a:spAutoFit/>
          </a:bodyPr>
          <a:lstStyle/>
          <a:p>
            <a:r>
              <a:rPr lang="nl-NL" sz="2400" b="1" dirty="0">
                <a:latin typeface="Arial" panose="020B0604020202020204" pitchFamily="34" charset="0"/>
                <a:cs typeface="Arial" panose="020B0604020202020204" pitchFamily="34" charset="0"/>
              </a:rPr>
              <a:t>2.1.3. Phát triển nguồn nhân lực, giáo dục và đào tạo đáp ứng yêu cầu nhân lực chất lượng cao của cuộc Cách mạng công nghiệp lần thứ tư và hội nhập quốc tế</a:t>
            </a:r>
            <a:endParaRPr lang="en-US" sz="2400" dirty="0">
              <a:latin typeface="Arial" panose="020B0604020202020204" pitchFamily="34" charset="0"/>
              <a:cs typeface="Arial" panose="020B0604020202020204" pitchFamily="34" charset="0"/>
            </a:endParaRPr>
          </a:p>
        </p:txBody>
      </p:sp>
      <p:sp>
        <p:nvSpPr>
          <p:cNvPr id="8" name="Rectangle 7"/>
          <p:cNvSpPr/>
          <p:nvPr/>
        </p:nvSpPr>
        <p:spPr>
          <a:xfrm>
            <a:off x="123393" y="5003205"/>
            <a:ext cx="11918551" cy="1200329"/>
          </a:xfrm>
          <a:prstGeom prst="rect">
            <a:avLst/>
          </a:prstGeom>
        </p:spPr>
        <p:style>
          <a:lnRef idx="1">
            <a:schemeClr val="accent5"/>
          </a:lnRef>
          <a:fillRef idx="2">
            <a:schemeClr val="accent5"/>
          </a:fillRef>
          <a:effectRef idx="1">
            <a:schemeClr val="accent5"/>
          </a:effectRef>
          <a:fontRef idx="minor">
            <a:schemeClr val="dk1"/>
          </a:fontRef>
        </p:style>
        <p:txBody>
          <a:bodyPr wrap="square">
            <a:spAutoFit/>
          </a:bodyPr>
          <a:lstStyle/>
          <a:p>
            <a:r>
              <a:rPr lang="en-US" sz="2400" dirty="0">
                <a:latin typeface="Arial" panose="020B0604020202020204" pitchFamily="34" charset="0"/>
                <a:cs typeface="Arial" panose="020B0604020202020204" pitchFamily="34" charset="0"/>
              </a:rPr>
              <a:t> </a:t>
            </a:r>
            <a:r>
              <a:rPr lang="nl-NL" sz="2400" b="1" dirty="0">
                <a:latin typeface="Arial" panose="020B0604020202020204" pitchFamily="34" charset="0"/>
                <a:cs typeface="Arial" panose="020B0604020202020204" pitchFamily="34" charset="0"/>
              </a:rPr>
              <a:t>2.1.4. Đẩy mạnh công nghiệp hóa, hiện đại hóa, cơ cấu lại nền kinh tế gắn với đổi mới mô hình tăng trưởng, bảo đảm thực chất, hiệu quả; phát triển nền kinh tế số; thúc đẩy tăng trưởng nhanh, bền vững trên cơ sở ổn định kinh tế vĩ mô</a:t>
            </a:r>
            <a:endParaRPr lang="en-US" sz="2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2689255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750"/>
                                        <p:tgtEl>
                                          <p:spTgt spid="4"/>
                                        </p:tgtEl>
                                      </p:cBhvr>
                                    </p:animEffect>
                                    <p:anim calcmode="lin" valueType="num">
                                      <p:cBhvr>
                                        <p:cTn id="8" dur="750" fill="hold"/>
                                        <p:tgtEl>
                                          <p:spTgt spid="4"/>
                                        </p:tgtEl>
                                        <p:attrNameLst>
                                          <p:attrName>ppt_x</p:attrName>
                                        </p:attrNameLst>
                                      </p:cBhvr>
                                      <p:tavLst>
                                        <p:tav tm="0">
                                          <p:val>
                                            <p:strVal val="#ppt_x"/>
                                          </p:val>
                                        </p:tav>
                                        <p:tav tm="100000">
                                          <p:val>
                                            <p:strVal val="#ppt_x"/>
                                          </p:val>
                                        </p:tav>
                                      </p:tavLst>
                                    </p:anim>
                                    <p:anim calcmode="lin" valueType="num">
                                      <p:cBhvr>
                                        <p:cTn id="9" dur="75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750"/>
                            </p:stCondLst>
                            <p:childTnLst>
                              <p:par>
                                <p:cTn id="11" presetID="42" presetClass="entr" presetSubtype="0" fill="hold" grpId="0" nodeType="after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750"/>
                                        <p:tgtEl>
                                          <p:spTgt spid="5"/>
                                        </p:tgtEl>
                                      </p:cBhvr>
                                    </p:animEffect>
                                    <p:anim calcmode="lin" valueType="num">
                                      <p:cBhvr>
                                        <p:cTn id="14" dur="750" fill="hold"/>
                                        <p:tgtEl>
                                          <p:spTgt spid="5"/>
                                        </p:tgtEl>
                                        <p:attrNameLst>
                                          <p:attrName>ppt_x</p:attrName>
                                        </p:attrNameLst>
                                      </p:cBhvr>
                                      <p:tavLst>
                                        <p:tav tm="0">
                                          <p:val>
                                            <p:strVal val="#ppt_x"/>
                                          </p:val>
                                        </p:tav>
                                        <p:tav tm="100000">
                                          <p:val>
                                            <p:strVal val="#ppt_x"/>
                                          </p:val>
                                        </p:tav>
                                      </p:tavLst>
                                    </p:anim>
                                    <p:anim calcmode="lin" valueType="num">
                                      <p:cBhvr>
                                        <p:cTn id="15" dur="750" fill="hold"/>
                                        <p:tgtEl>
                                          <p:spTgt spid="5"/>
                                        </p:tgtEl>
                                        <p:attrNameLst>
                                          <p:attrName>ppt_y</p:attrName>
                                        </p:attrNameLst>
                                      </p:cBhvr>
                                      <p:tavLst>
                                        <p:tav tm="0">
                                          <p:val>
                                            <p:strVal val="#ppt_y+.1"/>
                                          </p:val>
                                        </p:tav>
                                        <p:tav tm="100000">
                                          <p:val>
                                            <p:strVal val="#ppt_y"/>
                                          </p:val>
                                        </p:tav>
                                      </p:tavLst>
                                    </p:anim>
                                  </p:childTnLst>
                                </p:cTn>
                              </p:par>
                            </p:childTnLst>
                          </p:cTn>
                        </p:par>
                        <p:par>
                          <p:cTn id="16" fill="hold">
                            <p:stCondLst>
                              <p:cond delay="1500"/>
                            </p:stCondLst>
                            <p:childTnLst>
                              <p:par>
                                <p:cTn id="17" presetID="42" presetClass="entr" presetSubtype="0" fill="hold" grpId="0" nodeType="after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fade">
                                      <p:cBhvr>
                                        <p:cTn id="19" dur="750"/>
                                        <p:tgtEl>
                                          <p:spTgt spid="6"/>
                                        </p:tgtEl>
                                      </p:cBhvr>
                                    </p:animEffect>
                                    <p:anim calcmode="lin" valueType="num">
                                      <p:cBhvr>
                                        <p:cTn id="20" dur="750" fill="hold"/>
                                        <p:tgtEl>
                                          <p:spTgt spid="6"/>
                                        </p:tgtEl>
                                        <p:attrNameLst>
                                          <p:attrName>ppt_x</p:attrName>
                                        </p:attrNameLst>
                                      </p:cBhvr>
                                      <p:tavLst>
                                        <p:tav tm="0">
                                          <p:val>
                                            <p:strVal val="#ppt_x"/>
                                          </p:val>
                                        </p:tav>
                                        <p:tav tm="100000">
                                          <p:val>
                                            <p:strVal val="#ppt_x"/>
                                          </p:val>
                                        </p:tav>
                                      </p:tavLst>
                                    </p:anim>
                                    <p:anim calcmode="lin" valueType="num">
                                      <p:cBhvr>
                                        <p:cTn id="21" dur="750" fill="hold"/>
                                        <p:tgtEl>
                                          <p:spTgt spid="6"/>
                                        </p:tgtEl>
                                        <p:attrNameLst>
                                          <p:attrName>ppt_y</p:attrName>
                                        </p:attrNameLst>
                                      </p:cBhvr>
                                      <p:tavLst>
                                        <p:tav tm="0">
                                          <p:val>
                                            <p:strVal val="#ppt_y+.1"/>
                                          </p:val>
                                        </p:tav>
                                        <p:tav tm="100000">
                                          <p:val>
                                            <p:strVal val="#ppt_y"/>
                                          </p:val>
                                        </p:tav>
                                      </p:tavLst>
                                    </p:anim>
                                  </p:childTnLst>
                                </p:cTn>
                              </p:par>
                            </p:childTnLst>
                          </p:cTn>
                        </p:par>
                        <p:par>
                          <p:cTn id="22" fill="hold">
                            <p:stCondLst>
                              <p:cond delay="2250"/>
                            </p:stCondLst>
                            <p:childTnLst>
                              <p:par>
                                <p:cTn id="23" presetID="42" presetClass="entr" presetSubtype="0" fill="hold" grpId="0" nodeType="afterEffect">
                                  <p:stCondLst>
                                    <p:cond delay="0"/>
                                  </p:stCondLst>
                                  <p:childTnLst>
                                    <p:set>
                                      <p:cBhvr>
                                        <p:cTn id="24" dur="1" fill="hold">
                                          <p:stCondLst>
                                            <p:cond delay="0"/>
                                          </p:stCondLst>
                                        </p:cTn>
                                        <p:tgtEl>
                                          <p:spTgt spid="7"/>
                                        </p:tgtEl>
                                        <p:attrNameLst>
                                          <p:attrName>style.visibility</p:attrName>
                                        </p:attrNameLst>
                                      </p:cBhvr>
                                      <p:to>
                                        <p:strVal val="visible"/>
                                      </p:to>
                                    </p:set>
                                    <p:animEffect transition="in" filter="fade">
                                      <p:cBhvr>
                                        <p:cTn id="25" dur="750"/>
                                        <p:tgtEl>
                                          <p:spTgt spid="7"/>
                                        </p:tgtEl>
                                      </p:cBhvr>
                                    </p:animEffect>
                                    <p:anim calcmode="lin" valueType="num">
                                      <p:cBhvr>
                                        <p:cTn id="26" dur="750" fill="hold"/>
                                        <p:tgtEl>
                                          <p:spTgt spid="7"/>
                                        </p:tgtEl>
                                        <p:attrNameLst>
                                          <p:attrName>ppt_x</p:attrName>
                                        </p:attrNameLst>
                                      </p:cBhvr>
                                      <p:tavLst>
                                        <p:tav tm="0">
                                          <p:val>
                                            <p:strVal val="#ppt_x"/>
                                          </p:val>
                                        </p:tav>
                                        <p:tav tm="100000">
                                          <p:val>
                                            <p:strVal val="#ppt_x"/>
                                          </p:val>
                                        </p:tav>
                                      </p:tavLst>
                                    </p:anim>
                                    <p:anim calcmode="lin" valueType="num">
                                      <p:cBhvr>
                                        <p:cTn id="27" dur="750" fill="hold"/>
                                        <p:tgtEl>
                                          <p:spTgt spid="7"/>
                                        </p:tgtEl>
                                        <p:attrNameLst>
                                          <p:attrName>ppt_y</p:attrName>
                                        </p:attrNameLst>
                                      </p:cBhvr>
                                      <p:tavLst>
                                        <p:tav tm="0">
                                          <p:val>
                                            <p:strVal val="#ppt_y+.1"/>
                                          </p:val>
                                        </p:tav>
                                        <p:tav tm="100000">
                                          <p:val>
                                            <p:strVal val="#ppt_y"/>
                                          </p:val>
                                        </p:tav>
                                      </p:tavLst>
                                    </p:anim>
                                  </p:childTnLst>
                                </p:cTn>
                              </p:par>
                            </p:childTnLst>
                          </p:cTn>
                        </p:par>
                        <p:par>
                          <p:cTn id="28" fill="hold">
                            <p:stCondLst>
                              <p:cond delay="3000"/>
                            </p:stCondLst>
                            <p:childTnLst>
                              <p:par>
                                <p:cTn id="29" presetID="42" presetClass="entr" presetSubtype="0" fill="hold" grpId="0" nodeType="afterEffect">
                                  <p:stCondLst>
                                    <p:cond delay="0"/>
                                  </p:stCondLst>
                                  <p:childTnLst>
                                    <p:set>
                                      <p:cBhvr>
                                        <p:cTn id="30" dur="1" fill="hold">
                                          <p:stCondLst>
                                            <p:cond delay="0"/>
                                          </p:stCondLst>
                                        </p:cTn>
                                        <p:tgtEl>
                                          <p:spTgt spid="8"/>
                                        </p:tgtEl>
                                        <p:attrNameLst>
                                          <p:attrName>style.visibility</p:attrName>
                                        </p:attrNameLst>
                                      </p:cBhvr>
                                      <p:to>
                                        <p:strVal val="visible"/>
                                      </p:to>
                                    </p:set>
                                    <p:animEffect transition="in" filter="fade">
                                      <p:cBhvr>
                                        <p:cTn id="31" dur="750"/>
                                        <p:tgtEl>
                                          <p:spTgt spid="8"/>
                                        </p:tgtEl>
                                      </p:cBhvr>
                                    </p:animEffect>
                                    <p:anim calcmode="lin" valueType="num">
                                      <p:cBhvr>
                                        <p:cTn id="32" dur="750" fill="hold"/>
                                        <p:tgtEl>
                                          <p:spTgt spid="8"/>
                                        </p:tgtEl>
                                        <p:attrNameLst>
                                          <p:attrName>ppt_x</p:attrName>
                                        </p:attrNameLst>
                                      </p:cBhvr>
                                      <p:tavLst>
                                        <p:tav tm="0">
                                          <p:val>
                                            <p:strVal val="#ppt_x"/>
                                          </p:val>
                                        </p:tav>
                                        <p:tav tm="100000">
                                          <p:val>
                                            <p:strVal val="#ppt_x"/>
                                          </p:val>
                                        </p:tav>
                                      </p:tavLst>
                                    </p:anim>
                                    <p:anim calcmode="lin" valueType="num">
                                      <p:cBhvr>
                                        <p:cTn id="33" dur="75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animBg="1"/>
      <p:bldP spid="6" grpId="0" animBg="1"/>
      <p:bldP spid="7" grpId="0" animBg="1"/>
      <p:bldP spid="8"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96311" y="859799"/>
            <a:ext cx="11599378" cy="461665"/>
          </a:xfrm>
          <a:prstGeom prst="rect">
            <a:avLst/>
          </a:prstGeom>
        </p:spPr>
        <p:txBody>
          <a:bodyPr wrap="square">
            <a:spAutoFit/>
          </a:bodyPr>
          <a:lstStyle/>
          <a:p>
            <a:r>
              <a:rPr lang="nl-NL" sz="2400" b="1" dirty="0">
                <a:solidFill>
                  <a:srgbClr val="FF0000"/>
                </a:solidFill>
                <a:latin typeface="Arial" panose="020B0604020202020204" pitchFamily="34" charset="0"/>
                <a:cs typeface="Arial" panose="020B0604020202020204" pitchFamily="34" charset="0"/>
              </a:rPr>
              <a:t>2.1</a:t>
            </a:r>
            <a:r>
              <a:rPr lang="vi-VN" sz="2400" b="1" dirty="0">
                <a:solidFill>
                  <a:srgbClr val="FF0000"/>
                </a:solidFill>
                <a:latin typeface="Arial" panose="020B0604020202020204" pitchFamily="34" charset="0"/>
                <a:cs typeface="Arial" panose="020B0604020202020204" pitchFamily="34" charset="0"/>
              </a:rPr>
              <a:t>.</a:t>
            </a:r>
            <a:r>
              <a:rPr lang="nl-NL" sz="2400" b="1" dirty="0">
                <a:solidFill>
                  <a:srgbClr val="FF0000"/>
                </a:solidFill>
                <a:latin typeface="Arial" panose="020B0604020202020204" pitchFamily="34" charset="0"/>
                <a:cs typeface="Arial" panose="020B0604020202020204" pitchFamily="34" charset="0"/>
              </a:rPr>
              <a:t> Nội dung phát triển kinh tế, xã hội</a:t>
            </a:r>
            <a:endParaRPr lang="en-US" sz="2400" b="1" dirty="0">
              <a:solidFill>
                <a:srgbClr val="FF0000"/>
              </a:solidFill>
              <a:latin typeface="Arial" panose="020B0604020202020204" pitchFamily="34" charset="0"/>
              <a:cs typeface="Arial" panose="020B0604020202020204" pitchFamily="34" charset="0"/>
            </a:endParaRPr>
          </a:p>
        </p:txBody>
      </p:sp>
      <p:sp>
        <p:nvSpPr>
          <p:cNvPr id="2" name="Rectangle 1"/>
          <p:cNvSpPr/>
          <p:nvPr/>
        </p:nvSpPr>
        <p:spPr>
          <a:xfrm>
            <a:off x="296311" y="1455945"/>
            <a:ext cx="11599378" cy="830997"/>
          </a:xfrm>
          <a:prstGeom prst="rect">
            <a:avLst/>
          </a:prstGeom>
        </p:spPr>
        <p:style>
          <a:lnRef idx="3">
            <a:schemeClr val="lt1"/>
          </a:lnRef>
          <a:fillRef idx="1">
            <a:schemeClr val="accent2"/>
          </a:fillRef>
          <a:effectRef idx="1">
            <a:schemeClr val="accent2"/>
          </a:effectRef>
          <a:fontRef idx="minor">
            <a:schemeClr val="lt1"/>
          </a:fontRef>
        </p:style>
        <p:txBody>
          <a:bodyPr wrap="square">
            <a:spAutoFit/>
          </a:bodyPr>
          <a:lstStyle/>
          <a:p>
            <a:r>
              <a:rPr lang="nl-NL" sz="2400" b="1" dirty="0">
                <a:latin typeface="Arial" panose="020B0604020202020204" pitchFamily="34" charset="0"/>
                <a:cs typeface="Arial" panose="020B0604020202020204" pitchFamily="34" charset="0"/>
              </a:rPr>
              <a:t>2.1.5. Phát triển kết cấu hạ tầng, kinh tế vùng, kinh tế biển, lấy các đô thị làm động lực phát triển vùng và đẩy mạnh xây dựng nông thôn mới</a:t>
            </a:r>
            <a:endParaRPr lang="en-US" sz="2400" b="1" dirty="0">
              <a:latin typeface="Arial" panose="020B0604020202020204" pitchFamily="34" charset="0"/>
              <a:cs typeface="Arial" panose="020B0604020202020204" pitchFamily="34" charset="0"/>
            </a:endParaRPr>
          </a:p>
        </p:txBody>
      </p:sp>
      <p:grpSp>
        <p:nvGrpSpPr>
          <p:cNvPr id="5" name="Group 4">
            <a:extLst>
              <a:ext uri="{FF2B5EF4-FFF2-40B4-BE49-F238E27FC236}">
                <a16:creationId xmlns:a16="http://schemas.microsoft.com/office/drawing/2014/main" id="{DAF51A19-F3F2-AF5F-DFE8-2A5E15054286}"/>
              </a:ext>
            </a:extLst>
          </p:cNvPr>
          <p:cNvGrpSpPr/>
          <p:nvPr/>
        </p:nvGrpSpPr>
        <p:grpSpPr>
          <a:xfrm>
            <a:off x="673219" y="2836991"/>
            <a:ext cx="4115229" cy="3025117"/>
            <a:chOff x="673219" y="2836991"/>
            <a:chExt cx="4115229" cy="3025117"/>
          </a:xfrm>
        </p:grpSpPr>
        <p:sp>
          <p:nvSpPr>
            <p:cNvPr id="3" name="Rectangle 2"/>
            <p:cNvSpPr/>
            <p:nvPr/>
          </p:nvSpPr>
          <p:spPr>
            <a:xfrm>
              <a:off x="673219" y="2836991"/>
              <a:ext cx="4115229" cy="461665"/>
            </a:xfrm>
            <a:prstGeom prst="rect">
              <a:avLst/>
            </a:prstGeom>
          </p:spPr>
          <p:txBody>
            <a:bodyPr wrap="none">
              <a:spAutoFit/>
            </a:bodyPr>
            <a:lstStyle/>
            <a:p>
              <a:r>
                <a:rPr lang="en-US" sz="2400" b="1" i="1" dirty="0" err="1">
                  <a:solidFill>
                    <a:srgbClr val="CC6600"/>
                  </a:solidFill>
                  <a:latin typeface="Arial" panose="020B0604020202020204" pitchFamily="34" charset="0"/>
                  <a:cs typeface="Arial" panose="020B0604020202020204" pitchFamily="34" charset="0"/>
                </a:rPr>
                <a:t>Phát</a:t>
              </a:r>
              <a:r>
                <a:rPr lang="en-US" sz="2400" b="1" i="1" dirty="0">
                  <a:solidFill>
                    <a:srgbClr val="CC6600"/>
                  </a:solidFill>
                  <a:latin typeface="Arial" panose="020B0604020202020204" pitchFamily="34" charset="0"/>
                  <a:cs typeface="Arial" panose="020B0604020202020204" pitchFamily="34" charset="0"/>
                </a:rPr>
                <a:t> </a:t>
              </a:r>
              <a:r>
                <a:rPr lang="en-US" sz="2400" b="1" i="1" dirty="0" err="1">
                  <a:solidFill>
                    <a:srgbClr val="CC6600"/>
                  </a:solidFill>
                  <a:latin typeface="Arial" panose="020B0604020202020204" pitchFamily="34" charset="0"/>
                  <a:cs typeface="Arial" panose="020B0604020202020204" pitchFamily="34" charset="0"/>
                </a:rPr>
                <a:t>triển</a:t>
              </a:r>
              <a:r>
                <a:rPr lang="en-US" sz="2400" b="1" i="1" dirty="0">
                  <a:solidFill>
                    <a:srgbClr val="CC6600"/>
                  </a:solidFill>
                  <a:latin typeface="Arial" panose="020B0604020202020204" pitchFamily="34" charset="0"/>
                  <a:cs typeface="Arial" panose="020B0604020202020204" pitchFamily="34" charset="0"/>
                </a:rPr>
                <a:t> </a:t>
              </a:r>
              <a:r>
                <a:rPr lang="en-US" sz="2400" b="1" i="1" dirty="0" err="1">
                  <a:solidFill>
                    <a:srgbClr val="CC6600"/>
                  </a:solidFill>
                  <a:latin typeface="Arial" panose="020B0604020202020204" pitchFamily="34" charset="0"/>
                  <a:cs typeface="Arial" panose="020B0604020202020204" pitchFamily="34" charset="0"/>
                </a:rPr>
                <a:t>kết</a:t>
              </a:r>
              <a:r>
                <a:rPr lang="en-US" sz="2400" b="1" i="1" dirty="0">
                  <a:solidFill>
                    <a:srgbClr val="CC6600"/>
                  </a:solidFill>
                  <a:latin typeface="Arial" panose="020B0604020202020204" pitchFamily="34" charset="0"/>
                  <a:cs typeface="Arial" panose="020B0604020202020204" pitchFamily="34" charset="0"/>
                </a:rPr>
                <a:t> </a:t>
              </a:r>
              <a:r>
                <a:rPr lang="en-US" sz="2400" b="1" i="1" dirty="0" err="1">
                  <a:solidFill>
                    <a:srgbClr val="CC6600"/>
                  </a:solidFill>
                  <a:latin typeface="Arial" panose="020B0604020202020204" pitchFamily="34" charset="0"/>
                  <a:cs typeface="Arial" panose="020B0604020202020204" pitchFamily="34" charset="0"/>
                </a:rPr>
                <a:t>cấu</a:t>
              </a:r>
              <a:r>
                <a:rPr lang="en-US" sz="2400" b="1" i="1" dirty="0">
                  <a:solidFill>
                    <a:srgbClr val="CC6600"/>
                  </a:solidFill>
                  <a:latin typeface="Arial" panose="020B0604020202020204" pitchFamily="34" charset="0"/>
                  <a:cs typeface="Arial" panose="020B0604020202020204" pitchFamily="34" charset="0"/>
                </a:rPr>
                <a:t> </a:t>
              </a:r>
              <a:r>
                <a:rPr lang="en-US" sz="2400" b="1" i="1" dirty="0" err="1">
                  <a:solidFill>
                    <a:srgbClr val="CC6600"/>
                  </a:solidFill>
                  <a:latin typeface="Arial" panose="020B0604020202020204" pitchFamily="34" charset="0"/>
                  <a:cs typeface="Arial" panose="020B0604020202020204" pitchFamily="34" charset="0"/>
                </a:rPr>
                <a:t>hạ</a:t>
              </a:r>
              <a:r>
                <a:rPr lang="en-US" sz="2400" b="1" i="1" dirty="0">
                  <a:solidFill>
                    <a:srgbClr val="CC6600"/>
                  </a:solidFill>
                  <a:latin typeface="Arial" panose="020B0604020202020204" pitchFamily="34" charset="0"/>
                  <a:cs typeface="Arial" panose="020B0604020202020204" pitchFamily="34" charset="0"/>
                </a:rPr>
                <a:t> </a:t>
              </a:r>
              <a:r>
                <a:rPr lang="en-US" sz="2400" b="1" i="1" dirty="0" err="1">
                  <a:solidFill>
                    <a:srgbClr val="CC6600"/>
                  </a:solidFill>
                  <a:latin typeface="Arial" panose="020B0604020202020204" pitchFamily="34" charset="0"/>
                  <a:cs typeface="Arial" panose="020B0604020202020204" pitchFamily="34" charset="0"/>
                </a:rPr>
                <a:t>tầng</a:t>
              </a:r>
              <a:r>
                <a:rPr lang="en-US" sz="2400" b="1" i="1" dirty="0">
                  <a:solidFill>
                    <a:srgbClr val="CC6600"/>
                  </a:solidFill>
                  <a:latin typeface="Arial" panose="020B0604020202020204" pitchFamily="34" charset="0"/>
                  <a:cs typeface="Arial" panose="020B0604020202020204" pitchFamily="34" charset="0"/>
                </a:rPr>
                <a:t>: </a:t>
              </a:r>
            </a:p>
          </p:txBody>
        </p:sp>
        <p:sp>
          <p:nvSpPr>
            <p:cNvPr id="9" name="Rectangle 8"/>
            <p:cNvSpPr/>
            <p:nvPr/>
          </p:nvSpPr>
          <p:spPr>
            <a:xfrm>
              <a:off x="673219" y="3433137"/>
              <a:ext cx="3685624" cy="461665"/>
            </a:xfrm>
            <a:prstGeom prst="rect">
              <a:avLst/>
            </a:prstGeom>
          </p:spPr>
          <p:txBody>
            <a:bodyPr wrap="none">
              <a:spAutoFit/>
            </a:bodyPr>
            <a:lstStyle/>
            <a:p>
              <a:r>
                <a:rPr lang="en-US" sz="2400" b="1" i="1" dirty="0" err="1">
                  <a:solidFill>
                    <a:srgbClr val="CC6600"/>
                  </a:solidFill>
                  <a:latin typeface="Arial" panose="020B0604020202020204" pitchFamily="34" charset="0"/>
                  <a:cs typeface="Arial" panose="020B0604020202020204" pitchFamily="34" charset="0"/>
                </a:rPr>
                <a:t>Phát</a:t>
              </a:r>
              <a:r>
                <a:rPr lang="en-US" sz="2400" b="1" i="1" dirty="0">
                  <a:solidFill>
                    <a:srgbClr val="CC6600"/>
                  </a:solidFill>
                  <a:latin typeface="Arial" panose="020B0604020202020204" pitchFamily="34" charset="0"/>
                  <a:cs typeface="Arial" panose="020B0604020202020204" pitchFamily="34" charset="0"/>
                </a:rPr>
                <a:t> </a:t>
              </a:r>
              <a:r>
                <a:rPr lang="en-US" sz="2400" b="1" i="1" dirty="0" err="1">
                  <a:solidFill>
                    <a:srgbClr val="CC6600"/>
                  </a:solidFill>
                  <a:latin typeface="Arial" panose="020B0604020202020204" pitchFamily="34" charset="0"/>
                  <a:cs typeface="Arial" panose="020B0604020202020204" pitchFamily="34" charset="0"/>
                </a:rPr>
                <a:t>triển</a:t>
              </a:r>
              <a:r>
                <a:rPr lang="en-US" sz="2400" b="1" i="1" dirty="0">
                  <a:solidFill>
                    <a:srgbClr val="CC6600"/>
                  </a:solidFill>
                  <a:latin typeface="Arial" panose="020B0604020202020204" pitchFamily="34" charset="0"/>
                  <a:cs typeface="Arial" panose="020B0604020202020204" pitchFamily="34" charset="0"/>
                </a:rPr>
                <a:t> </a:t>
              </a:r>
              <a:r>
                <a:rPr lang="en-US" sz="2400" b="1" i="1" dirty="0" err="1">
                  <a:solidFill>
                    <a:srgbClr val="CC6600"/>
                  </a:solidFill>
                  <a:latin typeface="Arial" panose="020B0604020202020204" pitchFamily="34" charset="0"/>
                  <a:cs typeface="Arial" panose="020B0604020202020204" pitchFamily="34" charset="0"/>
                </a:rPr>
                <a:t>kinh</a:t>
              </a:r>
              <a:r>
                <a:rPr lang="en-US" sz="2400" b="1" i="1" dirty="0">
                  <a:solidFill>
                    <a:srgbClr val="CC6600"/>
                  </a:solidFill>
                  <a:latin typeface="Arial" panose="020B0604020202020204" pitchFamily="34" charset="0"/>
                  <a:cs typeface="Arial" panose="020B0604020202020204" pitchFamily="34" charset="0"/>
                </a:rPr>
                <a:t> </a:t>
              </a:r>
              <a:r>
                <a:rPr lang="en-US" sz="2400" b="1" i="1" dirty="0" err="1">
                  <a:solidFill>
                    <a:srgbClr val="CC6600"/>
                  </a:solidFill>
                  <a:latin typeface="Arial" panose="020B0604020202020204" pitchFamily="34" charset="0"/>
                  <a:cs typeface="Arial" panose="020B0604020202020204" pitchFamily="34" charset="0"/>
                </a:rPr>
                <a:t>tế</a:t>
              </a:r>
              <a:r>
                <a:rPr lang="en-US" sz="2400" b="1" i="1" dirty="0">
                  <a:solidFill>
                    <a:srgbClr val="CC6600"/>
                  </a:solidFill>
                  <a:latin typeface="Arial" panose="020B0604020202020204" pitchFamily="34" charset="0"/>
                  <a:cs typeface="Arial" panose="020B0604020202020204" pitchFamily="34" charset="0"/>
                </a:rPr>
                <a:t> </a:t>
              </a:r>
              <a:r>
                <a:rPr lang="en-US" sz="2400" b="1" i="1" dirty="0" err="1">
                  <a:solidFill>
                    <a:srgbClr val="CC6600"/>
                  </a:solidFill>
                  <a:latin typeface="Arial" panose="020B0604020202020204" pitchFamily="34" charset="0"/>
                  <a:cs typeface="Arial" panose="020B0604020202020204" pitchFamily="34" charset="0"/>
                </a:rPr>
                <a:t>vùng</a:t>
              </a:r>
              <a:r>
                <a:rPr lang="en-US" sz="2400" b="1" i="1" dirty="0">
                  <a:solidFill>
                    <a:srgbClr val="CC6600"/>
                  </a:solidFill>
                  <a:latin typeface="Arial" panose="020B0604020202020204" pitchFamily="34" charset="0"/>
                  <a:cs typeface="Arial" panose="020B0604020202020204" pitchFamily="34" charset="0"/>
                </a:rPr>
                <a:t>: </a:t>
              </a:r>
            </a:p>
          </p:txBody>
        </p:sp>
        <p:sp>
          <p:nvSpPr>
            <p:cNvPr id="10" name="Rectangle 9"/>
            <p:cNvSpPr/>
            <p:nvPr/>
          </p:nvSpPr>
          <p:spPr>
            <a:xfrm>
              <a:off x="673219" y="4106906"/>
              <a:ext cx="3583032" cy="461665"/>
            </a:xfrm>
            <a:prstGeom prst="rect">
              <a:avLst/>
            </a:prstGeom>
          </p:spPr>
          <p:txBody>
            <a:bodyPr wrap="none">
              <a:spAutoFit/>
            </a:bodyPr>
            <a:lstStyle/>
            <a:p>
              <a:r>
                <a:rPr lang="en-US" sz="2400" b="1" i="1" dirty="0" err="1">
                  <a:solidFill>
                    <a:srgbClr val="CC6600"/>
                  </a:solidFill>
                  <a:latin typeface="Arial" panose="020B0604020202020204" pitchFamily="34" charset="0"/>
                  <a:cs typeface="Arial" panose="020B0604020202020204" pitchFamily="34" charset="0"/>
                </a:rPr>
                <a:t>Phát</a:t>
              </a:r>
              <a:r>
                <a:rPr lang="en-US" sz="2400" b="1" i="1" dirty="0">
                  <a:solidFill>
                    <a:srgbClr val="CC6600"/>
                  </a:solidFill>
                  <a:latin typeface="Arial" panose="020B0604020202020204" pitchFamily="34" charset="0"/>
                  <a:cs typeface="Arial" panose="020B0604020202020204" pitchFamily="34" charset="0"/>
                </a:rPr>
                <a:t> </a:t>
              </a:r>
              <a:r>
                <a:rPr lang="en-US" sz="2400" b="1" i="1" dirty="0" err="1">
                  <a:solidFill>
                    <a:srgbClr val="CC6600"/>
                  </a:solidFill>
                  <a:latin typeface="Arial" panose="020B0604020202020204" pitchFamily="34" charset="0"/>
                  <a:cs typeface="Arial" panose="020B0604020202020204" pitchFamily="34" charset="0"/>
                </a:rPr>
                <a:t>triển</a:t>
              </a:r>
              <a:r>
                <a:rPr lang="en-US" sz="2400" b="1" i="1" dirty="0">
                  <a:solidFill>
                    <a:srgbClr val="CC6600"/>
                  </a:solidFill>
                  <a:latin typeface="Arial" panose="020B0604020202020204" pitchFamily="34" charset="0"/>
                  <a:cs typeface="Arial" panose="020B0604020202020204" pitchFamily="34" charset="0"/>
                </a:rPr>
                <a:t> </a:t>
              </a:r>
              <a:r>
                <a:rPr lang="en-US" sz="2400" b="1" i="1" dirty="0" err="1">
                  <a:solidFill>
                    <a:srgbClr val="CC6600"/>
                  </a:solidFill>
                  <a:latin typeface="Arial" panose="020B0604020202020204" pitchFamily="34" charset="0"/>
                  <a:cs typeface="Arial" panose="020B0604020202020204" pitchFamily="34" charset="0"/>
                </a:rPr>
                <a:t>kinh</a:t>
              </a:r>
              <a:r>
                <a:rPr lang="en-US" sz="2400" b="1" i="1" dirty="0">
                  <a:solidFill>
                    <a:srgbClr val="CC6600"/>
                  </a:solidFill>
                  <a:latin typeface="Arial" panose="020B0604020202020204" pitchFamily="34" charset="0"/>
                  <a:cs typeface="Arial" panose="020B0604020202020204" pitchFamily="34" charset="0"/>
                </a:rPr>
                <a:t> </a:t>
              </a:r>
              <a:r>
                <a:rPr lang="en-US" sz="2400" b="1" i="1" dirty="0" err="1">
                  <a:solidFill>
                    <a:srgbClr val="CC6600"/>
                  </a:solidFill>
                  <a:latin typeface="Arial" panose="020B0604020202020204" pitchFamily="34" charset="0"/>
                  <a:cs typeface="Arial" panose="020B0604020202020204" pitchFamily="34" charset="0"/>
                </a:rPr>
                <a:t>tế</a:t>
              </a:r>
              <a:r>
                <a:rPr lang="en-US" sz="2400" b="1" i="1" dirty="0">
                  <a:solidFill>
                    <a:srgbClr val="CC6600"/>
                  </a:solidFill>
                  <a:latin typeface="Arial" panose="020B0604020202020204" pitchFamily="34" charset="0"/>
                  <a:cs typeface="Arial" panose="020B0604020202020204" pitchFamily="34" charset="0"/>
                </a:rPr>
                <a:t> </a:t>
              </a:r>
              <a:r>
                <a:rPr lang="en-US" sz="2400" b="1" i="1" dirty="0" err="1">
                  <a:solidFill>
                    <a:srgbClr val="CC6600"/>
                  </a:solidFill>
                  <a:latin typeface="Arial" panose="020B0604020202020204" pitchFamily="34" charset="0"/>
                  <a:cs typeface="Arial" panose="020B0604020202020204" pitchFamily="34" charset="0"/>
                </a:rPr>
                <a:t>biển</a:t>
              </a:r>
              <a:r>
                <a:rPr lang="en-US" sz="2400" b="1" i="1" dirty="0">
                  <a:solidFill>
                    <a:srgbClr val="CC6600"/>
                  </a:solidFill>
                  <a:latin typeface="Arial" panose="020B0604020202020204" pitchFamily="34" charset="0"/>
                  <a:cs typeface="Arial" panose="020B0604020202020204" pitchFamily="34" charset="0"/>
                </a:rPr>
                <a:t>: </a:t>
              </a:r>
            </a:p>
          </p:txBody>
        </p:sp>
        <p:sp>
          <p:nvSpPr>
            <p:cNvPr id="11" name="Rectangle 10"/>
            <p:cNvSpPr/>
            <p:nvPr/>
          </p:nvSpPr>
          <p:spPr>
            <a:xfrm>
              <a:off x="673219" y="4790299"/>
              <a:ext cx="2710999" cy="461665"/>
            </a:xfrm>
            <a:prstGeom prst="rect">
              <a:avLst/>
            </a:prstGeom>
          </p:spPr>
          <p:txBody>
            <a:bodyPr wrap="none">
              <a:spAutoFit/>
            </a:bodyPr>
            <a:lstStyle/>
            <a:p>
              <a:r>
                <a:rPr lang="en-US" sz="2400" b="1" i="1" dirty="0" err="1">
                  <a:solidFill>
                    <a:srgbClr val="CC6600"/>
                  </a:solidFill>
                  <a:latin typeface="Arial" panose="020B0604020202020204" pitchFamily="34" charset="0"/>
                  <a:cs typeface="Arial" panose="020B0604020202020204" pitchFamily="34" charset="0"/>
                </a:rPr>
                <a:t>Phát</a:t>
              </a:r>
              <a:r>
                <a:rPr lang="en-US" sz="2400" b="1" i="1" dirty="0">
                  <a:solidFill>
                    <a:srgbClr val="CC6600"/>
                  </a:solidFill>
                  <a:latin typeface="Arial" panose="020B0604020202020204" pitchFamily="34" charset="0"/>
                  <a:cs typeface="Arial" panose="020B0604020202020204" pitchFamily="34" charset="0"/>
                </a:rPr>
                <a:t> </a:t>
              </a:r>
              <a:r>
                <a:rPr lang="en-US" sz="2400" b="1" i="1" dirty="0" err="1">
                  <a:solidFill>
                    <a:srgbClr val="CC6600"/>
                  </a:solidFill>
                  <a:latin typeface="Arial" panose="020B0604020202020204" pitchFamily="34" charset="0"/>
                  <a:cs typeface="Arial" panose="020B0604020202020204" pitchFamily="34" charset="0"/>
                </a:rPr>
                <a:t>triển</a:t>
              </a:r>
              <a:r>
                <a:rPr lang="en-US" sz="2400" b="1" i="1" dirty="0">
                  <a:solidFill>
                    <a:srgbClr val="CC6600"/>
                  </a:solidFill>
                  <a:latin typeface="Arial" panose="020B0604020202020204" pitchFamily="34" charset="0"/>
                  <a:cs typeface="Arial" panose="020B0604020202020204" pitchFamily="34" charset="0"/>
                </a:rPr>
                <a:t> </a:t>
              </a:r>
              <a:r>
                <a:rPr lang="en-US" sz="2400" b="1" i="1" dirty="0" err="1">
                  <a:solidFill>
                    <a:srgbClr val="CC6600"/>
                  </a:solidFill>
                  <a:latin typeface="Arial" panose="020B0604020202020204" pitchFamily="34" charset="0"/>
                  <a:cs typeface="Arial" panose="020B0604020202020204" pitchFamily="34" charset="0"/>
                </a:rPr>
                <a:t>đô</a:t>
              </a:r>
              <a:r>
                <a:rPr lang="en-US" sz="2400" b="1" i="1" dirty="0">
                  <a:solidFill>
                    <a:srgbClr val="CC6600"/>
                  </a:solidFill>
                  <a:latin typeface="Arial" panose="020B0604020202020204" pitchFamily="34" charset="0"/>
                  <a:cs typeface="Arial" panose="020B0604020202020204" pitchFamily="34" charset="0"/>
                </a:rPr>
                <a:t> </a:t>
              </a:r>
              <a:r>
                <a:rPr lang="en-US" sz="2400" b="1" i="1" dirty="0" err="1">
                  <a:solidFill>
                    <a:srgbClr val="CC6600"/>
                  </a:solidFill>
                  <a:latin typeface="Arial" panose="020B0604020202020204" pitchFamily="34" charset="0"/>
                  <a:cs typeface="Arial" panose="020B0604020202020204" pitchFamily="34" charset="0"/>
                </a:rPr>
                <a:t>thị</a:t>
              </a:r>
              <a:r>
                <a:rPr lang="en-US" sz="2400" b="1" i="1" dirty="0">
                  <a:solidFill>
                    <a:srgbClr val="CC6600"/>
                  </a:solidFill>
                  <a:latin typeface="Arial" panose="020B0604020202020204" pitchFamily="34" charset="0"/>
                  <a:cs typeface="Arial" panose="020B0604020202020204" pitchFamily="34" charset="0"/>
                </a:rPr>
                <a:t>: </a:t>
              </a:r>
            </a:p>
          </p:txBody>
        </p:sp>
        <p:sp>
          <p:nvSpPr>
            <p:cNvPr id="12" name="Rectangle 11"/>
            <p:cNvSpPr/>
            <p:nvPr/>
          </p:nvSpPr>
          <p:spPr>
            <a:xfrm>
              <a:off x="673219" y="5400443"/>
              <a:ext cx="3938899" cy="461665"/>
            </a:xfrm>
            <a:prstGeom prst="rect">
              <a:avLst/>
            </a:prstGeom>
          </p:spPr>
          <p:txBody>
            <a:bodyPr wrap="none">
              <a:spAutoFit/>
            </a:bodyPr>
            <a:lstStyle/>
            <a:p>
              <a:r>
                <a:rPr lang="en-US" sz="2400" b="1" i="1" dirty="0" err="1">
                  <a:solidFill>
                    <a:srgbClr val="CC6600"/>
                  </a:solidFill>
                  <a:latin typeface="Arial" panose="020B0604020202020204" pitchFamily="34" charset="0"/>
                  <a:cs typeface="Arial" panose="020B0604020202020204" pitchFamily="34" charset="0"/>
                </a:rPr>
                <a:t>Xây</a:t>
              </a:r>
              <a:r>
                <a:rPr lang="en-US" sz="2400" b="1" i="1" dirty="0">
                  <a:solidFill>
                    <a:srgbClr val="CC6600"/>
                  </a:solidFill>
                  <a:latin typeface="Arial" panose="020B0604020202020204" pitchFamily="34" charset="0"/>
                  <a:cs typeface="Arial" panose="020B0604020202020204" pitchFamily="34" charset="0"/>
                </a:rPr>
                <a:t> </a:t>
              </a:r>
              <a:r>
                <a:rPr lang="en-US" sz="2400" b="1" i="1" dirty="0" err="1">
                  <a:solidFill>
                    <a:srgbClr val="CC6600"/>
                  </a:solidFill>
                  <a:latin typeface="Arial" panose="020B0604020202020204" pitchFamily="34" charset="0"/>
                  <a:cs typeface="Arial" panose="020B0604020202020204" pitchFamily="34" charset="0"/>
                </a:rPr>
                <a:t>dựng</a:t>
              </a:r>
              <a:r>
                <a:rPr lang="en-US" sz="2400" b="1" i="1" dirty="0">
                  <a:solidFill>
                    <a:srgbClr val="CC6600"/>
                  </a:solidFill>
                  <a:latin typeface="Arial" panose="020B0604020202020204" pitchFamily="34" charset="0"/>
                  <a:cs typeface="Arial" panose="020B0604020202020204" pitchFamily="34" charset="0"/>
                </a:rPr>
                <a:t> </a:t>
              </a:r>
              <a:r>
                <a:rPr lang="en-US" sz="2400" b="1" i="1" dirty="0" err="1">
                  <a:solidFill>
                    <a:srgbClr val="CC6600"/>
                  </a:solidFill>
                  <a:latin typeface="Arial" panose="020B0604020202020204" pitchFamily="34" charset="0"/>
                  <a:cs typeface="Arial" panose="020B0604020202020204" pitchFamily="34" charset="0"/>
                </a:rPr>
                <a:t>nông</a:t>
              </a:r>
              <a:r>
                <a:rPr lang="en-US" sz="2400" b="1" i="1" dirty="0">
                  <a:solidFill>
                    <a:srgbClr val="CC6600"/>
                  </a:solidFill>
                  <a:latin typeface="Arial" panose="020B0604020202020204" pitchFamily="34" charset="0"/>
                  <a:cs typeface="Arial" panose="020B0604020202020204" pitchFamily="34" charset="0"/>
                </a:rPr>
                <a:t> </a:t>
              </a:r>
              <a:r>
                <a:rPr lang="en-US" sz="2400" b="1" i="1" dirty="0" err="1">
                  <a:solidFill>
                    <a:srgbClr val="CC6600"/>
                  </a:solidFill>
                  <a:latin typeface="Arial" panose="020B0604020202020204" pitchFamily="34" charset="0"/>
                  <a:cs typeface="Arial" panose="020B0604020202020204" pitchFamily="34" charset="0"/>
                </a:rPr>
                <a:t>thôn</a:t>
              </a:r>
              <a:r>
                <a:rPr lang="en-US" sz="2400" b="1" i="1" dirty="0">
                  <a:solidFill>
                    <a:srgbClr val="CC6600"/>
                  </a:solidFill>
                  <a:latin typeface="Arial" panose="020B0604020202020204" pitchFamily="34" charset="0"/>
                  <a:cs typeface="Arial" panose="020B0604020202020204" pitchFamily="34" charset="0"/>
                </a:rPr>
                <a:t> </a:t>
              </a:r>
              <a:r>
                <a:rPr lang="en-US" sz="2400" b="1" i="1" dirty="0" err="1">
                  <a:solidFill>
                    <a:srgbClr val="CC6600"/>
                  </a:solidFill>
                  <a:latin typeface="Arial" panose="020B0604020202020204" pitchFamily="34" charset="0"/>
                  <a:cs typeface="Arial" panose="020B0604020202020204" pitchFamily="34" charset="0"/>
                </a:rPr>
                <a:t>mới</a:t>
              </a:r>
              <a:r>
                <a:rPr lang="en-US" sz="2400" b="1" i="1" dirty="0">
                  <a:solidFill>
                    <a:srgbClr val="CC6600"/>
                  </a:solidFill>
                  <a:latin typeface="Arial" panose="020B0604020202020204" pitchFamily="34" charset="0"/>
                  <a:cs typeface="Arial" panose="020B0604020202020204" pitchFamily="34" charset="0"/>
                </a:rPr>
                <a:t>:</a:t>
              </a:r>
            </a:p>
          </p:txBody>
        </p:sp>
      </p:grpSp>
      <p:pic>
        <p:nvPicPr>
          <p:cNvPr id="1026" name="Picture 2" descr="https://file1.dangcongsan.vn/DATA/0/2019/02/kinhtethang2-16_28_03_616.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431991" y="2706082"/>
            <a:ext cx="6463698" cy="318221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901020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grpId="0" nodeType="after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fade">
                                      <p:cBhvr>
                                        <p:cTn id="13" dur="1000"/>
                                        <p:tgtEl>
                                          <p:spTgt spid="2"/>
                                        </p:tgtEl>
                                      </p:cBhvr>
                                    </p:animEffect>
                                    <p:anim calcmode="lin" valueType="num">
                                      <p:cBhvr>
                                        <p:cTn id="14" dur="1000" fill="hold"/>
                                        <p:tgtEl>
                                          <p:spTgt spid="2"/>
                                        </p:tgtEl>
                                        <p:attrNameLst>
                                          <p:attrName>ppt_x</p:attrName>
                                        </p:attrNameLst>
                                      </p:cBhvr>
                                      <p:tavLst>
                                        <p:tav tm="0">
                                          <p:val>
                                            <p:strVal val="#ppt_x"/>
                                          </p:val>
                                        </p:tav>
                                        <p:tav tm="100000">
                                          <p:val>
                                            <p:strVal val="#ppt_x"/>
                                          </p:val>
                                        </p:tav>
                                      </p:tavLst>
                                    </p:anim>
                                    <p:anim calcmode="lin" valueType="num">
                                      <p:cBhvr>
                                        <p:cTn id="15" dur="1000" fill="hold"/>
                                        <p:tgtEl>
                                          <p:spTgt spid="2"/>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42" presetClass="entr" presetSubtype="0" fill="hold" nodeType="after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fade">
                                      <p:cBhvr>
                                        <p:cTn id="19" dur="1000"/>
                                        <p:tgtEl>
                                          <p:spTgt spid="5"/>
                                        </p:tgtEl>
                                      </p:cBhvr>
                                    </p:animEffect>
                                    <p:anim calcmode="lin" valueType="num">
                                      <p:cBhvr>
                                        <p:cTn id="20" dur="1000" fill="hold"/>
                                        <p:tgtEl>
                                          <p:spTgt spid="5"/>
                                        </p:tgtEl>
                                        <p:attrNameLst>
                                          <p:attrName>ppt_x</p:attrName>
                                        </p:attrNameLst>
                                      </p:cBhvr>
                                      <p:tavLst>
                                        <p:tav tm="0">
                                          <p:val>
                                            <p:strVal val="#ppt_x"/>
                                          </p:val>
                                        </p:tav>
                                        <p:tav tm="100000">
                                          <p:val>
                                            <p:strVal val="#ppt_x"/>
                                          </p:val>
                                        </p:tav>
                                      </p:tavLst>
                                    </p:anim>
                                    <p:anim calcmode="lin" valueType="num">
                                      <p:cBhvr>
                                        <p:cTn id="21" dur="1000" fill="hold"/>
                                        <p:tgtEl>
                                          <p:spTgt spid="5"/>
                                        </p:tgtEl>
                                        <p:attrNameLst>
                                          <p:attrName>ppt_y</p:attrName>
                                        </p:attrNameLst>
                                      </p:cBhvr>
                                      <p:tavLst>
                                        <p:tav tm="0">
                                          <p:val>
                                            <p:strVal val="#ppt_y+.1"/>
                                          </p:val>
                                        </p:tav>
                                        <p:tav tm="100000">
                                          <p:val>
                                            <p:strVal val="#ppt_y"/>
                                          </p:val>
                                        </p:tav>
                                      </p:tavLst>
                                    </p:anim>
                                  </p:childTnLst>
                                </p:cTn>
                              </p:par>
                              <p:par>
                                <p:cTn id="22" presetID="42" presetClass="entr" presetSubtype="0" fill="hold" nodeType="withEffect">
                                  <p:stCondLst>
                                    <p:cond delay="0"/>
                                  </p:stCondLst>
                                  <p:childTnLst>
                                    <p:set>
                                      <p:cBhvr>
                                        <p:cTn id="23" dur="1" fill="hold">
                                          <p:stCondLst>
                                            <p:cond delay="0"/>
                                          </p:stCondLst>
                                        </p:cTn>
                                        <p:tgtEl>
                                          <p:spTgt spid="1026"/>
                                        </p:tgtEl>
                                        <p:attrNameLst>
                                          <p:attrName>style.visibility</p:attrName>
                                        </p:attrNameLst>
                                      </p:cBhvr>
                                      <p:to>
                                        <p:strVal val="visible"/>
                                      </p:to>
                                    </p:set>
                                    <p:animEffect transition="in" filter="fade">
                                      <p:cBhvr>
                                        <p:cTn id="24" dur="1000"/>
                                        <p:tgtEl>
                                          <p:spTgt spid="1026"/>
                                        </p:tgtEl>
                                      </p:cBhvr>
                                    </p:animEffect>
                                    <p:anim calcmode="lin" valueType="num">
                                      <p:cBhvr>
                                        <p:cTn id="25" dur="1000" fill="hold"/>
                                        <p:tgtEl>
                                          <p:spTgt spid="1026"/>
                                        </p:tgtEl>
                                        <p:attrNameLst>
                                          <p:attrName>ppt_x</p:attrName>
                                        </p:attrNameLst>
                                      </p:cBhvr>
                                      <p:tavLst>
                                        <p:tav tm="0">
                                          <p:val>
                                            <p:strVal val="#ppt_x"/>
                                          </p:val>
                                        </p:tav>
                                        <p:tav tm="100000">
                                          <p:val>
                                            <p:strVal val="#ppt_x"/>
                                          </p:val>
                                        </p:tav>
                                      </p:tavLst>
                                    </p:anim>
                                    <p:anim calcmode="lin" valueType="num">
                                      <p:cBhvr>
                                        <p:cTn id="26" dur="1000" fill="hold"/>
                                        <p:tgtEl>
                                          <p:spTgt spid="102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2"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213945" y="190902"/>
            <a:ext cx="7667034" cy="461665"/>
          </a:xfrm>
          <a:prstGeom prst="rect">
            <a:avLst/>
          </a:prstGeom>
        </p:spPr>
        <p:txBody>
          <a:bodyPr wrap="square">
            <a:spAutoFit/>
          </a:bodyPr>
          <a:lstStyle/>
          <a:p>
            <a:pPr algn="ctr"/>
            <a:r>
              <a:rPr lang="nl-NL" sz="2400" b="1" dirty="0">
                <a:solidFill>
                  <a:srgbClr val="FF0000"/>
                </a:solidFill>
                <a:latin typeface="Arial" panose="020B0604020202020204" pitchFamily="34" charset="0"/>
                <a:cs typeface="Arial" panose="020B0604020202020204" pitchFamily="34" charset="0"/>
              </a:rPr>
              <a:t>2.1</a:t>
            </a:r>
            <a:r>
              <a:rPr lang="vi-VN" sz="2400" b="1" dirty="0">
                <a:solidFill>
                  <a:srgbClr val="FF0000"/>
                </a:solidFill>
                <a:latin typeface="Arial" panose="020B0604020202020204" pitchFamily="34" charset="0"/>
                <a:cs typeface="Arial" panose="020B0604020202020204" pitchFamily="34" charset="0"/>
              </a:rPr>
              <a:t>.</a:t>
            </a:r>
            <a:r>
              <a:rPr lang="nl-NL" sz="2400" b="1" dirty="0">
                <a:solidFill>
                  <a:srgbClr val="FF0000"/>
                </a:solidFill>
                <a:latin typeface="Arial" panose="020B0604020202020204" pitchFamily="34" charset="0"/>
                <a:cs typeface="Arial" panose="020B0604020202020204" pitchFamily="34" charset="0"/>
              </a:rPr>
              <a:t> Nội dung phát triển kinh tế, xã hội</a:t>
            </a:r>
            <a:endParaRPr lang="en-US" sz="2400" b="1" dirty="0">
              <a:solidFill>
                <a:srgbClr val="FF0000"/>
              </a:solidFill>
              <a:latin typeface="Arial" panose="020B0604020202020204" pitchFamily="34" charset="0"/>
              <a:cs typeface="Arial" panose="020B0604020202020204" pitchFamily="34" charset="0"/>
            </a:endParaRPr>
          </a:p>
        </p:txBody>
      </p:sp>
      <p:sp>
        <p:nvSpPr>
          <p:cNvPr id="3" name="Rectangle 2"/>
          <p:cNvSpPr/>
          <p:nvPr/>
        </p:nvSpPr>
        <p:spPr>
          <a:xfrm>
            <a:off x="251860" y="880018"/>
            <a:ext cx="11688278" cy="83099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wrap="square">
            <a:spAutoFit/>
          </a:bodyPr>
          <a:lstStyle/>
          <a:p>
            <a:pPr marL="858838" indent="-858838"/>
            <a:r>
              <a:rPr lang="nl-NL" sz="2400" b="1" dirty="0">
                <a:latin typeface="Arial" panose="020B0604020202020204" pitchFamily="34" charset="0"/>
                <a:cs typeface="Arial" panose="020B0604020202020204" pitchFamily="34" charset="0"/>
              </a:rPr>
              <a:t>2.1.6. Thực hiện tiến bộ và công bằng xã hội; không ngừng nâng cao đời sống vật chất, tinh thần của nhân dân</a:t>
            </a:r>
            <a:endParaRPr lang="en-US" sz="2400" dirty="0">
              <a:latin typeface="Arial" panose="020B0604020202020204" pitchFamily="34" charset="0"/>
              <a:cs typeface="Arial" panose="020B0604020202020204" pitchFamily="34" charset="0"/>
            </a:endParaRPr>
          </a:p>
        </p:txBody>
      </p:sp>
      <p:sp>
        <p:nvSpPr>
          <p:cNvPr id="4" name="Rectangle 3"/>
          <p:cNvSpPr/>
          <p:nvPr/>
        </p:nvSpPr>
        <p:spPr>
          <a:xfrm>
            <a:off x="251859" y="1812268"/>
            <a:ext cx="11688278" cy="830997"/>
          </a:xfrm>
          <a:prstGeom prst="rect">
            <a:avLst/>
          </a:prstGeom>
        </p:spPr>
        <p:style>
          <a:lnRef idx="3">
            <a:schemeClr val="lt1"/>
          </a:lnRef>
          <a:fillRef idx="1">
            <a:schemeClr val="accent2"/>
          </a:fillRef>
          <a:effectRef idx="1">
            <a:schemeClr val="accent2"/>
          </a:effectRef>
          <a:fontRef idx="minor">
            <a:schemeClr val="lt1"/>
          </a:fontRef>
        </p:style>
        <p:txBody>
          <a:bodyPr wrap="square">
            <a:spAutoFit/>
          </a:bodyPr>
          <a:lstStyle/>
          <a:p>
            <a:pPr marL="858838" indent="-858838"/>
            <a:r>
              <a:rPr lang="nl-NL" sz="2400" b="1" dirty="0">
                <a:latin typeface="Arial" panose="020B0604020202020204" pitchFamily="34" charset="0"/>
                <a:cs typeface="Arial" panose="020B0604020202020204" pitchFamily="34" charset="0"/>
              </a:rPr>
              <a:t>2.1.7. Quản lý và sử dụng hiệu quả tài nguyên; tăng cường bảo vệ môi trường và ứng phó với biến đổi khí hậu, phòng, chống và giảm nhẹ thiên tai</a:t>
            </a:r>
            <a:endParaRPr lang="en-US" sz="2400" dirty="0">
              <a:latin typeface="Arial" panose="020B0604020202020204" pitchFamily="34" charset="0"/>
              <a:cs typeface="Arial" panose="020B0604020202020204" pitchFamily="34" charset="0"/>
            </a:endParaRPr>
          </a:p>
        </p:txBody>
      </p:sp>
      <p:sp>
        <p:nvSpPr>
          <p:cNvPr id="5" name="Rectangle 4"/>
          <p:cNvSpPr/>
          <p:nvPr/>
        </p:nvSpPr>
        <p:spPr>
          <a:xfrm>
            <a:off x="251859" y="2744518"/>
            <a:ext cx="11688278" cy="1200329"/>
          </a:xfrm>
          <a:prstGeom prst="rect">
            <a:avLst/>
          </a:prstGeom>
        </p:spPr>
        <p:style>
          <a:lnRef idx="1">
            <a:schemeClr val="accent6"/>
          </a:lnRef>
          <a:fillRef idx="3">
            <a:schemeClr val="accent6"/>
          </a:fillRef>
          <a:effectRef idx="2">
            <a:schemeClr val="accent6"/>
          </a:effectRef>
          <a:fontRef idx="minor">
            <a:schemeClr val="lt1"/>
          </a:fontRef>
        </p:style>
        <p:txBody>
          <a:bodyPr wrap="square">
            <a:spAutoFit/>
          </a:bodyPr>
          <a:lstStyle/>
          <a:p>
            <a:pPr marL="858838" indent="-858838"/>
            <a:r>
              <a:rPr lang="nl-NL" sz="2400" b="1" dirty="0">
                <a:latin typeface="Arial" panose="020B0604020202020204" pitchFamily="34" charset="0"/>
                <a:cs typeface="Arial" panose="020B0604020202020204" pitchFamily="34" charset="0"/>
              </a:rPr>
              <a:t>2.1.8. Củng cố, tăng cường quốc phòng, bảo đảm an ninh quốc gia, giữ gìn trật tự, an toàn xã hội; kiên quyết, kiên trì đấu tranh bảo vệ vững chắc độc lập, chủ quyền, thống nhất và toàn vẹn lãnh thổ quốc gia</a:t>
            </a:r>
            <a:endParaRPr lang="en-US" sz="2400" dirty="0">
              <a:latin typeface="Arial" panose="020B0604020202020204" pitchFamily="34" charset="0"/>
              <a:cs typeface="Arial" panose="020B0604020202020204" pitchFamily="34" charset="0"/>
            </a:endParaRPr>
          </a:p>
        </p:txBody>
      </p:sp>
      <p:sp>
        <p:nvSpPr>
          <p:cNvPr id="6" name="Rectangle 5"/>
          <p:cNvSpPr/>
          <p:nvPr/>
        </p:nvSpPr>
        <p:spPr>
          <a:xfrm>
            <a:off x="251858" y="4046100"/>
            <a:ext cx="11688279" cy="830997"/>
          </a:xfrm>
          <a:prstGeom prst="rect">
            <a:avLst/>
          </a:prstGeom>
        </p:spPr>
        <p:style>
          <a:lnRef idx="1">
            <a:schemeClr val="accent5"/>
          </a:lnRef>
          <a:fillRef idx="3">
            <a:schemeClr val="accent5"/>
          </a:fillRef>
          <a:effectRef idx="2">
            <a:schemeClr val="accent5"/>
          </a:effectRef>
          <a:fontRef idx="minor">
            <a:schemeClr val="lt1"/>
          </a:fontRef>
        </p:style>
        <p:txBody>
          <a:bodyPr wrap="square">
            <a:spAutoFit/>
          </a:bodyPr>
          <a:lstStyle/>
          <a:p>
            <a:pPr marL="858838" indent="-858838"/>
            <a:r>
              <a:rPr lang="nl-NL" sz="2400" b="1" dirty="0">
                <a:latin typeface="Arial" panose="020B0604020202020204" pitchFamily="34" charset="0"/>
                <a:cs typeface="Arial" panose="020B0604020202020204" pitchFamily="34" charset="0"/>
              </a:rPr>
              <a:t>2.1.9. Nâng cao hiệu quả công tác đối ngoại, hội nhập và vị thế, uy tín của Việt Nam trên trường quốc tế</a:t>
            </a:r>
            <a:endParaRPr lang="en-US" sz="2400" dirty="0">
              <a:latin typeface="Arial" panose="020B0604020202020204" pitchFamily="34" charset="0"/>
              <a:cs typeface="Arial" panose="020B0604020202020204" pitchFamily="34" charset="0"/>
            </a:endParaRPr>
          </a:p>
        </p:txBody>
      </p:sp>
      <p:sp>
        <p:nvSpPr>
          <p:cNvPr id="7" name="Rectangle 6"/>
          <p:cNvSpPr/>
          <p:nvPr/>
        </p:nvSpPr>
        <p:spPr>
          <a:xfrm>
            <a:off x="238453" y="4962667"/>
            <a:ext cx="11701684" cy="1200329"/>
          </a:xfrm>
          <a:prstGeom prst="rect">
            <a:avLst/>
          </a:prstGeom>
        </p:spPr>
        <p:style>
          <a:lnRef idx="1">
            <a:schemeClr val="accent5"/>
          </a:lnRef>
          <a:fillRef idx="2">
            <a:schemeClr val="accent5"/>
          </a:fillRef>
          <a:effectRef idx="1">
            <a:schemeClr val="accent5"/>
          </a:effectRef>
          <a:fontRef idx="minor">
            <a:schemeClr val="dk1"/>
          </a:fontRef>
        </p:style>
        <p:txBody>
          <a:bodyPr wrap="square">
            <a:spAutoFit/>
          </a:bodyPr>
          <a:lstStyle/>
          <a:p>
            <a:pPr marL="969963" indent="-969963"/>
            <a:r>
              <a:rPr lang="nl-NL" sz="2400" b="1" dirty="0">
                <a:latin typeface="Arial" panose="020B0604020202020204" pitchFamily="34" charset="0"/>
                <a:cs typeface="Arial" panose="020B0604020202020204" pitchFamily="34" charset="0"/>
              </a:rPr>
              <a:t>2.1.10. Tiếp tục xây dựng Nhà nước pháp quyền xã hội chủ nghĩa kiến tạo phát triển, liêm chính, hành động; đẩy mạnh phòng, chống tham nhũng, thực hành tiết kiệm, chống lãng phí, tạo đột phá trong cải cách hành chính</a:t>
            </a:r>
            <a:endParaRPr lang="en-US" sz="2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1712690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750"/>
                                        <p:tgtEl>
                                          <p:spTgt spid="2"/>
                                        </p:tgtEl>
                                      </p:cBhvr>
                                    </p:animEffect>
                                    <p:anim calcmode="lin" valueType="num">
                                      <p:cBhvr>
                                        <p:cTn id="8" dur="750" fill="hold"/>
                                        <p:tgtEl>
                                          <p:spTgt spid="2"/>
                                        </p:tgtEl>
                                        <p:attrNameLst>
                                          <p:attrName>ppt_x</p:attrName>
                                        </p:attrNameLst>
                                      </p:cBhvr>
                                      <p:tavLst>
                                        <p:tav tm="0">
                                          <p:val>
                                            <p:strVal val="#ppt_x"/>
                                          </p:val>
                                        </p:tav>
                                        <p:tav tm="100000">
                                          <p:val>
                                            <p:strVal val="#ppt_x"/>
                                          </p:val>
                                        </p:tav>
                                      </p:tavLst>
                                    </p:anim>
                                    <p:anim calcmode="lin" valueType="num">
                                      <p:cBhvr>
                                        <p:cTn id="9" dur="75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750"/>
                            </p:stCondLst>
                            <p:childTnLst>
                              <p:par>
                                <p:cTn id="11" presetID="42" presetClass="entr" presetSubtype="0" fill="hold" grpId="0" nodeType="after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fade">
                                      <p:cBhvr>
                                        <p:cTn id="13" dur="750"/>
                                        <p:tgtEl>
                                          <p:spTgt spid="3"/>
                                        </p:tgtEl>
                                      </p:cBhvr>
                                    </p:animEffect>
                                    <p:anim calcmode="lin" valueType="num">
                                      <p:cBhvr>
                                        <p:cTn id="14" dur="750" fill="hold"/>
                                        <p:tgtEl>
                                          <p:spTgt spid="3"/>
                                        </p:tgtEl>
                                        <p:attrNameLst>
                                          <p:attrName>ppt_x</p:attrName>
                                        </p:attrNameLst>
                                      </p:cBhvr>
                                      <p:tavLst>
                                        <p:tav tm="0">
                                          <p:val>
                                            <p:strVal val="#ppt_x"/>
                                          </p:val>
                                        </p:tav>
                                        <p:tav tm="100000">
                                          <p:val>
                                            <p:strVal val="#ppt_x"/>
                                          </p:val>
                                        </p:tav>
                                      </p:tavLst>
                                    </p:anim>
                                    <p:anim calcmode="lin" valueType="num">
                                      <p:cBhvr>
                                        <p:cTn id="15" dur="750" fill="hold"/>
                                        <p:tgtEl>
                                          <p:spTgt spid="3"/>
                                        </p:tgtEl>
                                        <p:attrNameLst>
                                          <p:attrName>ppt_y</p:attrName>
                                        </p:attrNameLst>
                                      </p:cBhvr>
                                      <p:tavLst>
                                        <p:tav tm="0">
                                          <p:val>
                                            <p:strVal val="#ppt_y+.1"/>
                                          </p:val>
                                        </p:tav>
                                        <p:tav tm="100000">
                                          <p:val>
                                            <p:strVal val="#ppt_y"/>
                                          </p:val>
                                        </p:tav>
                                      </p:tavLst>
                                    </p:anim>
                                  </p:childTnLst>
                                </p:cTn>
                              </p:par>
                            </p:childTnLst>
                          </p:cTn>
                        </p:par>
                        <p:par>
                          <p:cTn id="16" fill="hold">
                            <p:stCondLst>
                              <p:cond delay="1500"/>
                            </p:stCondLst>
                            <p:childTnLst>
                              <p:par>
                                <p:cTn id="17" presetID="42" presetClass="entr" presetSubtype="0" fill="hold" grpId="0" nodeType="after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fade">
                                      <p:cBhvr>
                                        <p:cTn id="19" dur="750"/>
                                        <p:tgtEl>
                                          <p:spTgt spid="4"/>
                                        </p:tgtEl>
                                      </p:cBhvr>
                                    </p:animEffect>
                                    <p:anim calcmode="lin" valueType="num">
                                      <p:cBhvr>
                                        <p:cTn id="20" dur="750" fill="hold"/>
                                        <p:tgtEl>
                                          <p:spTgt spid="4"/>
                                        </p:tgtEl>
                                        <p:attrNameLst>
                                          <p:attrName>ppt_x</p:attrName>
                                        </p:attrNameLst>
                                      </p:cBhvr>
                                      <p:tavLst>
                                        <p:tav tm="0">
                                          <p:val>
                                            <p:strVal val="#ppt_x"/>
                                          </p:val>
                                        </p:tav>
                                        <p:tav tm="100000">
                                          <p:val>
                                            <p:strVal val="#ppt_x"/>
                                          </p:val>
                                        </p:tav>
                                      </p:tavLst>
                                    </p:anim>
                                    <p:anim calcmode="lin" valueType="num">
                                      <p:cBhvr>
                                        <p:cTn id="21" dur="750" fill="hold"/>
                                        <p:tgtEl>
                                          <p:spTgt spid="4"/>
                                        </p:tgtEl>
                                        <p:attrNameLst>
                                          <p:attrName>ppt_y</p:attrName>
                                        </p:attrNameLst>
                                      </p:cBhvr>
                                      <p:tavLst>
                                        <p:tav tm="0">
                                          <p:val>
                                            <p:strVal val="#ppt_y+.1"/>
                                          </p:val>
                                        </p:tav>
                                        <p:tav tm="100000">
                                          <p:val>
                                            <p:strVal val="#ppt_y"/>
                                          </p:val>
                                        </p:tav>
                                      </p:tavLst>
                                    </p:anim>
                                  </p:childTnLst>
                                </p:cTn>
                              </p:par>
                            </p:childTnLst>
                          </p:cTn>
                        </p:par>
                        <p:par>
                          <p:cTn id="22" fill="hold">
                            <p:stCondLst>
                              <p:cond delay="2250"/>
                            </p:stCondLst>
                            <p:childTnLst>
                              <p:par>
                                <p:cTn id="23" presetID="42" presetClass="entr" presetSubtype="0" fill="hold" grpId="0" nodeType="afterEffect">
                                  <p:stCondLst>
                                    <p:cond delay="0"/>
                                  </p:stCondLst>
                                  <p:childTnLst>
                                    <p:set>
                                      <p:cBhvr>
                                        <p:cTn id="24" dur="1" fill="hold">
                                          <p:stCondLst>
                                            <p:cond delay="0"/>
                                          </p:stCondLst>
                                        </p:cTn>
                                        <p:tgtEl>
                                          <p:spTgt spid="5"/>
                                        </p:tgtEl>
                                        <p:attrNameLst>
                                          <p:attrName>style.visibility</p:attrName>
                                        </p:attrNameLst>
                                      </p:cBhvr>
                                      <p:to>
                                        <p:strVal val="visible"/>
                                      </p:to>
                                    </p:set>
                                    <p:animEffect transition="in" filter="fade">
                                      <p:cBhvr>
                                        <p:cTn id="25" dur="750"/>
                                        <p:tgtEl>
                                          <p:spTgt spid="5"/>
                                        </p:tgtEl>
                                      </p:cBhvr>
                                    </p:animEffect>
                                    <p:anim calcmode="lin" valueType="num">
                                      <p:cBhvr>
                                        <p:cTn id="26" dur="750" fill="hold"/>
                                        <p:tgtEl>
                                          <p:spTgt spid="5"/>
                                        </p:tgtEl>
                                        <p:attrNameLst>
                                          <p:attrName>ppt_x</p:attrName>
                                        </p:attrNameLst>
                                      </p:cBhvr>
                                      <p:tavLst>
                                        <p:tav tm="0">
                                          <p:val>
                                            <p:strVal val="#ppt_x"/>
                                          </p:val>
                                        </p:tav>
                                        <p:tav tm="100000">
                                          <p:val>
                                            <p:strVal val="#ppt_x"/>
                                          </p:val>
                                        </p:tav>
                                      </p:tavLst>
                                    </p:anim>
                                    <p:anim calcmode="lin" valueType="num">
                                      <p:cBhvr>
                                        <p:cTn id="27" dur="750" fill="hold"/>
                                        <p:tgtEl>
                                          <p:spTgt spid="5"/>
                                        </p:tgtEl>
                                        <p:attrNameLst>
                                          <p:attrName>ppt_y</p:attrName>
                                        </p:attrNameLst>
                                      </p:cBhvr>
                                      <p:tavLst>
                                        <p:tav tm="0">
                                          <p:val>
                                            <p:strVal val="#ppt_y+.1"/>
                                          </p:val>
                                        </p:tav>
                                        <p:tav tm="100000">
                                          <p:val>
                                            <p:strVal val="#ppt_y"/>
                                          </p:val>
                                        </p:tav>
                                      </p:tavLst>
                                    </p:anim>
                                  </p:childTnLst>
                                </p:cTn>
                              </p:par>
                            </p:childTnLst>
                          </p:cTn>
                        </p:par>
                        <p:par>
                          <p:cTn id="28" fill="hold">
                            <p:stCondLst>
                              <p:cond delay="3000"/>
                            </p:stCondLst>
                            <p:childTnLst>
                              <p:par>
                                <p:cTn id="29" presetID="42" presetClass="entr" presetSubtype="0" fill="hold" grpId="0" nodeType="afterEffect">
                                  <p:stCondLst>
                                    <p:cond delay="0"/>
                                  </p:stCondLst>
                                  <p:childTnLst>
                                    <p:set>
                                      <p:cBhvr>
                                        <p:cTn id="30" dur="1" fill="hold">
                                          <p:stCondLst>
                                            <p:cond delay="0"/>
                                          </p:stCondLst>
                                        </p:cTn>
                                        <p:tgtEl>
                                          <p:spTgt spid="6"/>
                                        </p:tgtEl>
                                        <p:attrNameLst>
                                          <p:attrName>style.visibility</p:attrName>
                                        </p:attrNameLst>
                                      </p:cBhvr>
                                      <p:to>
                                        <p:strVal val="visible"/>
                                      </p:to>
                                    </p:set>
                                    <p:animEffect transition="in" filter="fade">
                                      <p:cBhvr>
                                        <p:cTn id="31" dur="750"/>
                                        <p:tgtEl>
                                          <p:spTgt spid="6"/>
                                        </p:tgtEl>
                                      </p:cBhvr>
                                    </p:animEffect>
                                    <p:anim calcmode="lin" valueType="num">
                                      <p:cBhvr>
                                        <p:cTn id="32" dur="750" fill="hold"/>
                                        <p:tgtEl>
                                          <p:spTgt spid="6"/>
                                        </p:tgtEl>
                                        <p:attrNameLst>
                                          <p:attrName>ppt_x</p:attrName>
                                        </p:attrNameLst>
                                      </p:cBhvr>
                                      <p:tavLst>
                                        <p:tav tm="0">
                                          <p:val>
                                            <p:strVal val="#ppt_x"/>
                                          </p:val>
                                        </p:tav>
                                        <p:tav tm="100000">
                                          <p:val>
                                            <p:strVal val="#ppt_x"/>
                                          </p:val>
                                        </p:tav>
                                      </p:tavLst>
                                    </p:anim>
                                    <p:anim calcmode="lin" valueType="num">
                                      <p:cBhvr>
                                        <p:cTn id="33" dur="750" fill="hold"/>
                                        <p:tgtEl>
                                          <p:spTgt spid="6"/>
                                        </p:tgtEl>
                                        <p:attrNameLst>
                                          <p:attrName>ppt_y</p:attrName>
                                        </p:attrNameLst>
                                      </p:cBhvr>
                                      <p:tavLst>
                                        <p:tav tm="0">
                                          <p:val>
                                            <p:strVal val="#ppt_y+.1"/>
                                          </p:val>
                                        </p:tav>
                                        <p:tav tm="100000">
                                          <p:val>
                                            <p:strVal val="#ppt_y"/>
                                          </p:val>
                                        </p:tav>
                                      </p:tavLst>
                                    </p:anim>
                                  </p:childTnLst>
                                </p:cTn>
                              </p:par>
                            </p:childTnLst>
                          </p:cTn>
                        </p:par>
                        <p:par>
                          <p:cTn id="34" fill="hold">
                            <p:stCondLst>
                              <p:cond delay="3750"/>
                            </p:stCondLst>
                            <p:childTnLst>
                              <p:par>
                                <p:cTn id="35" presetID="42" presetClass="entr" presetSubtype="0" fill="hold" grpId="0" nodeType="afterEffect">
                                  <p:stCondLst>
                                    <p:cond delay="0"/>
                                  </p:stCondLst>
                                  <p:childTnLst>
                                    <p:set>
                                      <p:cBhvr>
                                        <p:cTn id="36" dur="1" fill="hold">
                                          <p:stCondLst>
                                            <p:cond delay="0"/>
                                          </p:stCondLst>
                                        </p:cTn>
                                        <p:tgtEl>
                                          <p:spTgt spid="7"/>
                                        </p:tgtEl>
                                        <p:attrNameLst>
                                          <p:attrName>style.visibility</p:attrName>
                                        </p:attrNameLst>
                                      </p:cBhvr>
                                      <p:to>
                                        <p:strVal val="visible"/>
                                      </p:to>
                                    </p:set>
                                    <p:animEffect transition="in" filter="fade">
                                      <p:cBhvr>
                                        <p:cTn id="37" dur="750"/>
                                        <p:tgtEl>
                                          <p:spTgt spid="7"/>
                                        </p:tgtEl>
                                      </p:cBhvr>
                                    </p:animEffect>
                                    <p:anim calcmode="lin" valueType="num">
                                      <p:cBhvr>
                                        <p:cTn id="38" dur="750" fill="hold"/>
                                        <p:tgtEl>
                                          <p:spTgt spid="7"/>
                                        </p:tgtEl>
                                        <p:attrNameLst>
                                          <p:attrName>ppt_x</p:attrName>
                                        </p:attrNameLst>
                                      </p:cBhvr>
                                      <p:tavLst>
                                        <p:tav tm="0">
                                          <p:val>
                                            <p:strVal val="#ppt_x"/>
                                          </p:val>
                                        </p:tav>
                                        <p:tav tm="100000">
                                          <p:val>
                                            <p:strVal val="#ppt_x"/>
                                          </p:val>
                                        </p:tav>
                                      </p:tavLst>
                                    </p:anim>
                                    <p:anim calcmode="lin" valueType="num">
                                      <p:cBhvr>
                                        <p:cTn id="39" dur="75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animBg="1"/>
      <p:bldP spid="4" grpId="0" animBg="1"/>
      <p:bldP spid="5" grpId="0" animBg="1"/>
      <p:bldP spid="6" grpId="0" animBg="1"/>
      <p:bldP spid="7"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66971" y="685818"/>
            <a:ext cx="10858057" cy="1200329"/>
          </a:xfrm>
          <a:prstGeom prst="rect">
            <a:avLst/>
          </a:prstGeom>
        </p:spPr>
        <p:txBody>
          <a:bodyPr wrap="square">
            <a:spAutoFit/>
          </a:bodyPr>
          <a:lstStyle/>
          <a:p>
            <a:pPr marL="344488" indent="-344488"/>
            <a:r>
              <a:rPr lang="nl-NL" sz="2400" b="1" dirty="0">
                <a:solidFill>
                  <a:srgbClr val="FF0000"/>
                </a:solidFill>
                <a:latin typeface="Arial" panose="020B0604020202020204" pitchFamily="34" charset="0"/>
                <a:cs typeface="Arial" panose="020B0604020202020204" pitchFamily="34" charset="0"/>
              </a:rPr>
              <a:t>2. GIẢI PHÁP PHÁT TRIỂN KINH TẾ, XÃ HỘI, VĂN HÓA, CON NGƯỜI Ở VIỆT NAM HIỆN NAY</a:t>
            </a:r>
          </a:p>
          <a:p>
            <a:r>
              <a:rPr lang="nl-NL" sz="2400" b="1" dirty="0">
                <a:solidFill>
                  <a:srgbClr val="FF0000"/>
                </a:solidFill>
                <a:latin typeface="Arial" panose="020B0604020202020204" pitchFamily="34" charset="0"/>
                <a:cs typeface="Arial" panose="020B0604020202020204" pitchFamily="34" charset="0"/>
              </a:rPr>
              <a:t>2.2. Nội dung phát triển văn hóa, con người</a:t>
            </a:r>
            <a:endParaRPr lang="en-US" sz="2400" b="1" i="1" dirty="0">
              <a:solidFill>
                <a:srgbClr val="FF0000"/>
              </a:solidFill>
              <a:latin typeface="Arial" panose="020B0604020202020204" pitchFamily="34" charset="0"/>
              <a:cs typeface="Arial" panose="020B0604020202020204" pitchFamily="34" charset="0"/>
            </a:endParaRPr>
          </a:p>
        </p:txBody>
      </p:sp>
      <p:sp>
        <p:nvSpPr>
          <p:cNvPr id="3" name="Rectangle 2"/>
          <p:cNvSpPr/>
          <p:nvPr/>
        </p:nvSpPr>
        <p:spPr>
          <a:xfrm>
            <a:off x="612775" y="1830810"/>
            <a:ext cx="8470396" cy="461665"/>
          </a:xfrm>
          <a:prstGeom prst="rect">
            <a:avLst/>
          </a:prstGeom>
        </p:spPr>
        <p:txBody>
          <a:bodyPr wrap="none">
            <a:spAutoFit/>
          </a:bodyPr>
          <a:lstStyle/>
          <a:p>
            <a:r>
              <a:rPr lang="nl-NL" sz="2400" b="1" i="1" dirty="0">
                <a:solidFill>
                  <a:srgbClr val="0070C0"/>
                </a:solidFill>
                <a:latin typeface="Arial" panose="020B0604020202020204" pitchFamily="34" charset="0"/>
                <a:cs typeface="Arial" panose="020B0604020202020204" pitchFamily="34" charset="0"/>
              </a:rPr>
              <a:t>2.2.1.  Xây dựng con người Việt Nam phát triển toàn diện</a:t>
            </a:r>
            <a:endParaRPr lang="en-US" sz="2400" dirty="0">
              <a:solidFill>
                <a:srgbClr val="0070C0"/>
              </a:solidFill>
              <a:latin typeface="Arial" panose="020B0604020202020204" pitchFamily="34" charset="0"/>
              <a:cs typeface="Arial" panose="020B0604020202020204" pitchFamily="34" charset="0"/>
            </a:endParaRPr>
          </a:p>
        </p:txBody>
      </p:sp>
      <p:sp>
        <p:nvSpPr>
          <p:cNvPr id="5" name="AutoShape 6" descr="SỨC MẠNH VIỆT NAM - THÁNG THANH NIÊN Cũng có không ít bạn trẻ hỏi:  &quot;𝐓𝐡𝐚́𝐧𝐠 𝐓𝐡𝐚𝐧𝐡 𝐧𝐢𝐞̂𝐧&quot; có từ khi nào và người trẻ làm gì trong  tháng Thanh niên… 𝐓𝐡𝐚́𝐧𝐠"/>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sz="2400"/>
          </a:p>
        </p:txBody>
      </p:sp>
      <p:sp>
        <p:nvSpPr>
          <p:cNvPr id="6" name="AutoShape 8" descr="SỨC MẠNH VIỆT NAM - THÁNG THANH NIÊN Cũng có không ít bạn trẻ hỏi:  &quot;𝐓𝐡𝐚́𝐧𝐠 𝐓𝐡𝐚𝐧𝐡 𝐧𝐢𝐞̂𝐧&quot; có từ khi nào và người trẻ làm gì trong  tháng Thanh niên… 𝐓𝐡𝐚́𝐧𝐠"/>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sz="2400"/>
          </a:p>
        </p:txBody>
      </p:sp>
      <p:grpSp>
        <p:nvGrpSpPr>
          <p:cNvPr id="8" name="Group 7">
            <a:extLst>
              <a:ext uri="{FF2B5EF4-FFF2-40B4-BE49-F238E27FC236}">
                <a16:creationId xmlns:a16="http://schemas.microsoft.com/office/drawing/2014/main" id="{4462DB67-6FDF-9756-BD53-A4031F58E582}"/>
              </a:ext>
            </a:extLst>
          </p:cNvPr>
          <p:cNvGrpSpPr/>
          <p:nvPr/>
        </p:nvGrpSpPr>
        <p:grpSpPr>
          <a:xfrm>
            <a:off x="434723" y="2357087"/>
            <a:ext cx="11322552" cy="3884914"/>
            <a:chOff x="434723" y="2357087"/>
            <a:chExt cx="11322552" cy="3884914"/>
          </a:xfrm>
        </p:grpSpPr>
        <p:sp>
          <p:nvSpPr>
            <p:cNvPr id="4" name="Rectangle 3"/>
            <p:cNvSpPr/>
            <p:nvPr/>
          </p:nvSpPr>
          <p:spPr>
            <a:xfrm>
              <a:off x="434723" y="2681145"/>
              <a:ext cx="2890788" cy="3347840"/>
            </a:xfrm>
            <a:prstGeom prst="rect">
              <a:avLst/>
            </a:prstGeom>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algn="ctr">
                <a:lnSpc>
                  <a:spcPct val="150000"/>
                </a:lnSpc>
              </a:pPr>
              <a:r>
                <a:rPr lang="nl-NL" sz="2400" b="1" dirty="0">
                  <a:latin typeface="Arial" panose="020B0604020202020204" pitchFamily="34" charset="0"/>
                  <a:cs typeface="Arial" panose="020B0604020202020204" pitchFamily="34" charset="0"/>
                </a:rPr>
                <a:t>Trọng tâm là bồi dưỡng tinh thần yêu nước, lòng tự hào dân tộc, đạo đức, lối sống và nhân cách. </a:t>
              </a:r>
              <a:endParaRPr lang="en-US" sz="2400" b="1" dirty="0">
                <a:latin typeface="Arial" panose="020B0604020202020204" pitchFamily="34" charset="0"/>
                <a:cs typeface="Arial" panose="020B0604020202020204" pitchFamily="34" charset="0"/>
              </a:endParaRPr>
            </a:p>
          </p:txBody>
        </p:sp>
        <p:pic>
          <p:nvPicPr>
            <p:cNvPr id="2050" name="Picture 2" descr="C:\Users\Laptop Dell\Desktop\8-thanhnienvntichcucthamgiacachoatdong_ylfw.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481774" y="2357087"/>
              <a:ext cx="3840480" cy="2392746"/>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Đoàn viên thanh niên tích cực hướng về biên giới"/>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474031" y="4499745"/>
              <a:ext cx="4283243" cy="1742256"/>
            </a:xfrm>
            <a:prstGeom prst="rect">
              <a:avLst/>
            </a:prstGeom>
            <a:noFill/>
            <a:extLst>
              <a:ext uri="{909E8E84-426E-40DD-AFC4-6F175D3DCCD1}">
                <a14:hiddenFill xmlns:a14="http://schemas.microsoft.com/office/drawing/2010/main">
                  <a:solidFill>
                    <a:srgbClr val="FFFFFF"/>
                  </a:solidFill>
                </a14:hiddenFill>
              </a:ext>
            </a:extLst>
          </p:spPr>
        </p:pic>
        <p:pic>
          <p:nvPicPr>
            <p:cNvPr id="2058" name="Picture 10" descr="Phát huy sức mạnh tinh thần yêu nước Việt Nam theo tư tưởng Hồ Chí Minh"/>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474032" y="2357087"/>
              <a:ext cx="4283243" cy="1997978"/>
            </a:xfrm>
            <a:prstGeom prst="rect">
              <a:avLst/>
            </a:prstGeom>
            <a:noFill/>
            <a:extLst>
              <a:ext uri="{909E8E84-426E-40DD-AFC4-6F175D3DCCD1}">
                <a14:hiddenFill xmlns:a14="http://schemas.microsoft.com/office/drawing/2010/main">
                  <a:solidFill>
                    <a:srgbClr val="FFFFFF"/>
                  </a:solidFill>
                </a14:hiddenFill>
              </a:ext>
            </a:extLst>
          </p:spPr>
        </p:pic>
        <p:pic>
          <p:nvPicPr>
            <p:cNvPr id="2060" name="Picture 12" descr="Hội nghị các nhà Khoa học trẻ trong lĩnh vực khoa học tự nhiên và công nghệ"/>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481774" y="4821985"/>
              <a:ext cx="3840480" cy="1420016"/>
            </a:xfrm>
            <a:prstGeom prst="rect">
              <a:avLst/>
            </a:prstGeom>
            <a:noFill/>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27708767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up)">
                                      <p:cBhvr>
                                        <p:cTn id="7" dur="750"/>
                                        <p:tgtEl>
                                          <p:spTgt spid="2"/>
                                        </p:tgtEl>
                                      </p:cBhvr>
                                    </p:animEffect>
                                  </p:childTnLst>
                                </p:cTn>
                              </p:par>
                            </p:childTnLst>
                          </p:cTn>
                        </p:par>
                        <p:par>
                          <p:cTn id="8" fill="hold">
                            <p:stCondLst>
                              <p:cond delay="750"/>
                            </p:stCondLst>
                            <p:childTnLst>
                              <p:par>
                                <p:cTn id="9" presetID="22" presetClass="entr" presetSubtype="1"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wipe(up)">
                                      <p:cBhvr>
                                        <p:cTn id="11" dur="750"/>
                                        <p:tgtEl>
                                          <p:spTgt spid="3"/>
                                        </p:tgtEl>
                                      </p:cBhvr>
                                    </p:animEffect>
                                  </p:childTnLst>
                                </p:cTn>
                              </p:par>
                            </p:childTnLst>
                          </p:cTn>
                        </p:par>
                        <p:par>
                          <p:cTn id="12" fill="hold">
                            <p:stCondLst>
                              <p:cond delay="1500"/>
                            </p:stCondLst>
                            <p:childTnLst>
                              <p:par>
                                <p:cTn id="13" presetID="22" presetClass="entr" presetSubtype="1" fill="hold" nodeType="afterEffect">
                                  <p:stCondLst>
                                    <p:cond delay="0"/>
                                  </p:stCondLst>
                                  <p:childTnLst>
                                    <p:set>
                                      <p:cBhvr>
                                        <p:cTn id="14" dur="1" fill="hold">
                                          <p:stCondLst>
                                            <p:cond delay="0"/>
                                          </p:stCondLst>
                                        </p:cTn>
                                        <p:tgtEl>
                                          <p:spTgt spid="8"/>
                                        </p:tgtEl>
                                        <p:attrNameLst>
                                          <p:attrName>style.visibility</p:attrName>
                                        </p:attrNameLst>
                                      </p:cBhvr>
                                      <p:to>
                                        <p:strVal val="visible"/>
                                      </p:to>
                                    </p:set>
                                    <p:animEffect transition="in" filter="wipe(up)">
                                      <p:cBhvr>
                                        <p:cTn id="15" dur="1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a:extLst>
              <a:ext uri="{FF2B5EF4-FFF2-40B4-BE49-F238E27FC236}">
                <a16:creationId xmlns:a16="http://schemas.microsoft.com/office/drawing/2014/main" id="{52DD272A-76BB-1BA6-0F3C-52F6EC13CCA6}"/>
              </a:ext>
            </a:extLst>
          </p:cNvPr>
          <p:cNvGrpSpPr/>
          <p:nvPr/>
        </p:nvGrpSpPr>
        <p:grpSpPr>
          <a:xfrm>
            <a:off x="977121" y="3130142"/>
            <a:ext cx="10171525" cy="2967325"/>
            <a:chOff x="977121" y="3130142"/>
            <a:chExt cx="10171525" cy="2967325"/>
          </a:xfrm>
        </p:grpSpPr>
        <p:pic>
          <p:nvPicPr>
            <p:cNvPr id="2052" name="Picture 4" descr="Phát động chiến dịch Đội mũ cho con - Ảnh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258928" y="3130142"/>
              <a:ext cx="3889718" cy="2967325"/>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descr="Có khi nào vượt đèn đỏ mà không bị phạt?"/>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77121" y="3132278"/>
              <a:ext cx="5508088" cy="2965189"/>
            </a:xfrm>
            <a:prstGeom prst="rect">
              <a:avLst/>
            </a:prstGeom>
            <a:noFill/>
            <a:extLst>
              <a:ext uri="{909E8E84-426E-40DD-AFC4-6F175D3DCCD1}">
                <a14:hiddenFill xmlns:a14="http://schemas.microsoft.com/office/drawing/2010/main">
                  <a:solidFill>
                    <a:srgbClr val="FFFFFF"/>
                  </a:solidFill>
                </a14:hiddenFill>
              </a:ext>
            </a:extLst>
          </p:spPr>
        </p:pic>
      </p:grpSp>
      <p:cxnSp>
        <p:nvCxnSpPr>
          <p:cNvPr id="9" name="Straight Connector 8"/>
          <p:cNvCxnSpPr/>
          <p:nvPr/>
        </p:nvCxnSpPr>
        <p:spPr>
          <a:xfrm>
            <a:off x="2459351" y="4905209"/>
            <a:ext cx="2013857" cy="979714"/>
          </a:xfrm>
          <a:prstGeom prst="line">
            <a:avLst/>
          </a:prstGeom>
          <a:ln w="5715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1" name="Straight Connector 10"/>
          <p:cNvCxnSpPr/>
          <p:nvPr/>
        </p:nvCxnSpPr>
        <p:spPr>
          <a:xfrm flipH="1">
            <a:off x="2459351" y="5188237"/>
            <a:ext cx="1556657" cy="566058"/>
          </a:xfrm>
          <a:prstGeom prst="line">
            <a:avLst/>
          </a:prstGeom>
          <a:ln w="57150">
            <a:solidFill>
              <a:srgbClr val="FF0000"/>
            </a:solidFill>
          </a:ln>
        </p:spPr>
        <p:style>
          <a:lnRef idx="1">
            <a:schemeClr val="accent1"/>
          </a:lnRef>
          <a:fillRef idx="0">
            <a:schemeClr val="accent1"/>
          </a:fillRef>
          <a:effectRef idx="0">
            <a:schemeClr val="accent1"/>
          </a:effectRef>
          <a:fontRef idx="minor">
            <a:schemeClr val="tx1"/>
          </a:fontRef>
        </p:style>
      </p:cxnSp>
      <p:grpSp>
        <p:nvGrpSpPr>
          <p:cNvPr id="3" name="Group 2">
            <a:extLst>
              <a:ext uri="{FF2B5EF4-FFF2-40B4-BE49-F238E27FC236}">
                <a16:creationId xmlns:a16="http://schemas.microsoft.com/office/drawing/2014/main" id="{21B14359-3298-7462-327B-C1299B938212}"/>
              </a:ext>
            </a:extLst>
          </p:cNvPr>
          <p:cNvGrpSpPr/>
          <p:nvPr/>
        </p:nvGrpSpPr>
        <p:grpSpPr>
          <a:xfrm>
            <a:off x="822376" y="1344861"/>
            <a:ext cx="10326269" cy="1597876"/>
            <a:chOff x="822376" y="1344861"/>
            <a:chExt cx="10326269" cy="1597876"/>
          </a:xfrm>
        </p:grpSpPr>
        <p:sp>
          <p:nvSpPr>
            <p:cNvPr id="5" name="Rectangle 4"/>
            <p:cNvSpPr/>
            <p:nvPr/>
          </p:nvSpPr>
          <p:spPr>
            <a:xfrm>
              <a:off x="822376" y="1669763"/>
              <a:ext cx="7125872" cy="830997"/>
            </a:xfrm>
            <a:prstGeom prst="rect">
              <a:avLst/>
            </a:prstGeom>
          </p:spPr>
          <p:txBody>
            <a:bodyPr wrap="square">
              <a:spAutoFit/>
            </a:bodyPr>
            <a:lstStyle/>
            <a:p>
              <a:pPr algn="just"/>
              <a:r>
                <a:rPr lang="nl-NL" sz="2400" b="1" dirty="0">
                  <a:latin typeface="Arial" panose="020B0604020202020204" pitchFamily="34" charset="0"/>
                  <a:cs typeface="Arial" panose="020B0604020202020204" pitchFamily="34" charset="0"/>
                </a:rPr>
                <a:t>Tạo chuyển biến mạnh mẽ về nhận thức, ý thức tôn trọng pháp luật, mọi người Việt Nam</a:t>
              </a:r>
              <a:endParaRPr lang="en-US" sz="2400" b="1" dirty="0">
                <a:latin typeface="Arial" panose="020B0604020202020204" pitchFamily="34" charset="0"/>
                <a:cs typeface="Arial" panose="020B0604020202020204" pitchFamily="34" charset="0"/>
              </a:endParaRPr>
            </a:p>
          </p:txBody>
        </p:sp>
        <p:pic>
          <p:nvPicPr>
            <p:cNvPr id="2056" name="Picture 8" descr="Tôi không vượt đèn đỏ”"/>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142662" y="1344861"/>
              <a:ext cx="3005983" cy="1597876"/>
            </a:xfrm>
            <a:prstGeom prst="rect">
              <a:avLst/>
            </a:prstGeom>
            <a:noFill/>
            <a:extLst>
              <a:ext uri="{909E8E84-426E-40DD-AFC4-6F175D3DCCD1}">
                <a14:hiddenFill xmlns:a14="http://schemas.microsoft.com/office/drawing/2010/main">
                  <a:solidFill>
                    <a:srgbClr val="FFFFFF"/>
                  </a:solidFill>
                </a14:hiddenFill>
              </a:ext>
            </a:extLst>
          </p:spPr>
        </p:pic>
      </p:grpSp>
      <p:sp>
        <p:nvSpPr>
          <p:cNvPr id="6" name="Rectangle 5">
            <a:extLst>
              <a:ext uri="{FF2B5EF4-FFF2-40B4-BE49-F238E27FC236}">
                <a16:creationId xmlns:a16="http://schemas.microsoft.com/office/drawing/2014/main" id="{FAF2B190-2625-48E0-A8A4-7720E9C1C9B2}"/>
              </a:ext>
            </a:extLst>
          </p:cNvPr>
          <p:cNvSpPr/>
          <p:nvPr/>
        </p:nvSpPr>
        <p:spPr>
          <a:xfrm>
            <a:off x="822376" y="805680"/>
            <a:ext cx="8481809" cy="461665"/>
          </a:xfrm>
          <a:prstGeom prst="rect">
            <a:avLst/>
          </a:prstGeom>
        </p:spPr>
        <p:txBody>
          <a:bodyPr wrap="none">
            <a:spAutoFit/>
          </a:bodyPr>
          <a:lstStyle/>
          <a:p>
            <a:r>
              <a:rPr lang="nl-NL" sz="2400" b="1" i="1" dirty="0">
                <a:solidFill>
                  <a:srgbClr val="0070C0"/>
                </a:solidFill>
                <a:latin typeface="Arial" panose="020B0604020202020204" pitchFamily="34" charset="0"/>
                <a:cs typeface="Arial" panose="020B0604020202020204" pitchFamily="34" charset="0"/>
              </a:rPr>
              <a:t>2.2.1.  Xây dựng con người Việt Nam phát triển toàn diện</a:t>
            </a:r>
            <a:endParaRPr lang="en-US" sz="2400" dirty="0">
              <a:solidFill>
                <a:srgbClr val="0070C0"/>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3185540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up)">
                                      <p:cBhvr>
                                        <p:cTn id="7" dur="500"/>
                                        <p:tgtEl>
                                          <p:spTgt spid="6"/>
                                        </p:tgtEl>
                                      </p:cBhvr>
                                    </p:animEffect>
                                  </p:childTnLst>
                                </p:cTn>
                              </p:par>
                            </p:childTnLst>
                          </p:cTn>
                        </p:par>
                        <p:par>
                          <p:cTn id="8" fill="hold">
                            <p:stCondLst>
                              <p:cond delay="500"/>
                            </p:stCondLst>
                            <p:childTnLst>
                              <p:par>
                                <p:cTn id="9" presetID="22" presetClass="entr" presetSubtype="1" fill="hold"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wipe(up)">
                                      <p:cBhvr>
                                        <p:cTn id="11" dur="1000"/>
                                        <p:tgtEl>
                                          <p:spTgt spid="3"/>
                                        </p:tgtEl>
                                      </p:cBhvr>
                                    </p:animEffect>
                                  </p:childTnLst>
                                </p:cTn>
                              </p:par>
                            </p:childTnLst>
                          </p:cTn>
                        </p:par>
                        <p:par>
                          <p:cTn id="12" fill="hold">
                            <p:stCondLst>
                              <p:cond delay="1500"/>
                            </p:stCondLst>
                            <p:childTnLst>
                              <p:par>
                                <p:cTn id="13" presetID="22" presetClass="entr" presetSubtype="1" fill="hold" nodeType="after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ipe(up)">
                                      <p:cBhvr>
                                        <p:cTn id="15" dur="1000"/>
                                        <p:tgtEl>
                                          <p:spTgt spid="4"/>
                                        </p:tgtEl>
                                      </p:cBhvr>
                                    </p:animEffect>
                                  </p:childTnLst>
                                </p:cTn>
                              </p:par>
                            </p:childTnLst>
                          </p:cTn>
                        </p:par>
                        <p:par>
                          <p:cTn id="16" fill="hold">
                            <p:stCondLst>
                              <p:cond delay="2500"/>
                            </p:stCondLst>
                            <p:childTnLst>
                              <p:par>
                                <p:cTn id="17" presetID="22" presetClass="entr" presetSubtype="1" fill="hold" nodeType="afterEffect">
                                  <p:stCondLst>
                                    <p:cond delay="0"/>
                                  </p:stCondLst>
                                  <p:childTnLst>
                                    <p:set>
                                      <p:cBhvr>
                                        <p:cTn id="18" dur="1" fill="hold">
                                          <p:stCondLst>
                                            <p:cond delay="0"/>
                                          </p:stCondLst>
                                        </p:cTn>
                                        <p:tgtEl>
                                          <p:spTgt spid="11"/>
                                        </p:tgtEl>
                                        <p:attrNameLst>
                                          <p:attrName>style.visibility</p:attrName>
                                        </p:attrNameLst>
                                      </p:cBhvr>
                                      <p:to>
                                        <p:strVal val="visible"/>
                                      </p:to>
                                    </p:set>
                                    <p:animEffect transition="in" filter="wipe(up)">
                                      <p:cBhvr>
                                        <p:cTn id="19" dur="500"/>
                                        <p:tgtEl>
                                          <p:spTgt spid="11"/>
                                        </p:tgtEl>
                                      </p:cBhvr>
                                    </p:animEffect>
                                  </p:childTnLst>
                                </p:cTn>
                              </p:par>
                              <p:par>
                                <p:cTn id="20" presetID="22" presetClass="entr" presetSubtype="1" fill="hold" nodeType="with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wipe(up)">
                                      <p:cBhvr>
                                        <p:cTn id="22"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466910" y="558135"/>
            <a:ext cx="3201908" cy="2725742"/>
          </a:xfrm>
        </p:spPr>
        <p:style>
          <a:lnRef idx="2">
            <a:schemeClr val="accent2">
              <a:shade val="50000"/>
            </a:schemeClr>
          </a:lnRef>
          <a:fillRef idx="1">
            <a:schemeClr val="accent2"/>
          </a:fillRef>
          <a:effectRef idx="0">
            <a:schemeClr val="accent2"/>
          </a:effectRef>
          <a:fontRef idx="minor">
            <a:schemeClr val="lt1"/>
          </a:fontRef>
        </p:style>
        <p:txBody>
          <a:bodyPr>
            <a:normAutofit/>
          </a:bodyPr>
          <a:lstStyle/>
          <a:p>
            <a:pPr algn="ctr">
              <a:lnSpc>
                <a:spcPct val="150000"/>
              </a:lnSpc>
            </a:pPr>
            <a:r>
              <a:rPr lang="nl-NL" sz="2400" dirty="0">
                <a:latin typeface="Arial" panose="020B0604020202020204" pitchFamily="34" charset="0"/>
                <a:cs typeface="Arial" panose="020B0604020202020204" pitchFamily="34" charset="0"/>
              </a:rPr>
              <a:t>Mọi người Việt Nam đều hiểu biết sâu sắc, tự hào, tôn vinh lịch sử, văn hóa dân tộc. </a:t>
            </a:r>
            <a:endParaRPr lang="en-US" sz="2400" dirty="0">
              <a:latin typeface="Arial" panose="020B0604020202020204" pitchFamily="34" charset="0"/>
              <a:cs typeface="Arial" panose="020B0604020202020204" pitchFamily="34" charset="0"/>
            </a:endParaRPr>
          </a:p>
        </p:txBody>
      </p:sp>
      <p:pic>
        <p:nvPicPr>
          <p:cNvPr id="3074" name="Picture 2" descr="Những năm Hợi đáng nhớ trong lịch sử dân tộc Việt Nam"/>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846790" y="1051601"/>
            <a:ext cx="3788204" cy="2232276"/>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Những năm Tý đáng nhớ trong lịch sử dân tộc Việt Nam - Tạp chí Năng lượng  Mới"/>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23550" y="1051601"/>
            <a:ext cx="3765388" cy="2232276"/>
          </a:xfrm>
          <a:prstGeom prst="rect">
            <a:avLst/>
          </a:prstGeom>
          <a:noFill/>
          <a:extLst>
            <a:ext uri="{909E8E84-426E-40DD-AFC4-6F175D3DCCD1}">
              <a14:hiddenFill xmlns:a14="http://schemas.microsoft.com/office/drawing/2010/main">
                <a:solidFill>
                  <a:srgbClr val="FFFFFF"/>
                </a:solidFill>
              </a14:hiddenFill>
            </a:ext>
          </a:extLst>
        </p:spPr>
      </p:pic>
      <p:pic>
        <p:nvPicPr>
          <p:cNvPr id="3078" name="Picture 6" descr="Pháp Luật Plus - Những năm Dậu ghi dấu mốc lịch sử vẻ vang dân tộc Việt Nam"/>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44734" y="3429000"/>
            <a:ext cx="3344204" cy="2779818"/>
          </a:xfrm>
          <a:prstGeom prst="rect">
            <a:avLst/>
          </a:prstGeom>
          <a:noFill/>
          <a:extLst>
            <a:ext uri="{909E8E84-426E-40DD-AFC4-6F175D3DCCD1}">
              <a14:hiddenFill xmlns:a14="http://schemas.microsoft.com/office/drawing/2010/main">
                <a:solidFill>
                  <a:srgbClr val="FFFFFF"/>
                </a:solidFill>
              </a14:hiddenFill>
            </a:ext>
          </a:extLst>
        </p:spPr>
      </p:pic>
      <p:pic>
        <p:nvPicPr>
          <p:cNvPr id="3080" name="Picture 8" descr="1. Hình ảnh trên gợi em nhớ đến chiến thắng nào trong lịch sử dân tộc Việt  Nam. 2. Tổ quốc đã hòa bình nhưng &quot;Chống dịch như chống giặc&quot; là phươn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7846789" y="3429000"/>
            <a:ext cx="3459365" cy="2779818"/>
          </a:xfrm>
          <a:prstGeom prst="rect">
            <a:avLst/>
          </a:prstGeom>
          <a:noFill/>
          <a:extLst>
            <a:ext uri="{909E8E84-426E-40DD-AFC4-6F175D3DCCD1}">
              <a14:hiddenFill xmlns:a14="http://schemas.microsoft.com/office/drawing/2010/main">
                <a:solidFill>
                  <a:srgbClr val="FFFFFF"/>
                </a:solidFill>
              </a14:hiddenFill>
            </a:ext>
          </a:extLst>
        </p:spPr>
      </p:pic>
      <p:pic>
        <p:nvPicPr>
          <p:cNvPr id="3082" name="Picture 10" descr="Chiến thắng Điện Biên Phủ - Ý nghĩa lịch sử và bài học kinh nghiệm cho cách  mạng Việt Nam - Báo Thái Bình điện tử"/>
          <p:cNvPicPr>
            <a:picLocks noChangeAspect="1" noChangeArrowheads="1"/>
          </p:cNvPicPr>
          <p:nvPr/>
        </p:nvPicPr>
        <p:blipFill rotWithShape="1">
          <a:blip r:embed="rId6">
            <a:extLst>
              <a:ext uri="{28A0092B-C50C-407E-A947-70E740481C1C}">
                <a14:useLocalDpi xmlns:a14="http://schemas.microsoft.com/office/drawing/2010/main" val="0"/>
              </a:ext>
            </a:extLst>
          </a:blip>
          <a:srcRect t="6727"/>
          <a:stretch/>
        </p:blipFill>
        <p:spPr bwMode="auto">
          <a:xfrm>
            <a:off x="4466910" y="3429000"/>
            <a:ext cx="3201907" cy="277981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736608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3074"/>
                                        </p:tgtEl>
                                        <p:attrNameLst>
                                          <p:attrName>style.visibility</p:attrName>
                                        </p:attrNameLst>
                                      </p:cBhvr>
                                      <p:to>
                                        <p:strVal val="visible"/>
                                      </p:to>
                                    </p:set>
                                    <p:animEffect transition="in" filter="fade">
                                      <p:cBhvr>
                                        <p:cTn id="12" dur="1000"/>
                                        <p:tgtEl>
                                          <p:spTgt spid="3074"/>
                                        </p:tgtEl>
                                      </p:cBhvr>
                                    </p:animEffect>
                                    <p:anim calcmode="lin" valueType="num">
                                      <p:cBhvr>
                                        <p:cTn id="13" dur="1000" fill="hold"/>
                                        <p:tgtEl>
                                          <p:spTgt spid="3074"/>
                                        </p:tgtEl>
                                        <p:attrNameLst>
                                          <p:attrName>ppt_x</p:attrName>
                                        </p:attrNameLst>
                                      </p:cBhvr>
                                      <p:tavLst>
                                        <p:tav tm="0">
                                          <p:val>
                                            <p:strVal val="#ppt_x"/>
                                          </p:val>
                                        </p:tav>
                                        <p:tav tm="100000">
                                          <p:val>
                                            <p:strVal val="#ppt_x"/>
                                          </p:val>
                                        </p:tav>
                                      </p:tavLst>
                                    </p:anim>
                                    <p:anim calcmode="lin" valueType="num">
                                      <p:cBhvr>
                                        <p:cTn id="14" dur="1000" fill="hold"/>
                                        <p:tgtEl>
                                          <p:spTgt spid="3074"/>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3076"/>
                                        </p:tgtEl>
                                        <p:attrNameLst>
                                          <p:attrName>style.visibility</p:attrName>
                                        </p:attrNameLst>
                                      </p:cBhvr>
                                      <p:to>
                                        <p:strVal val="visible"/>
                                      </p:to>
                                    </p:set>
                                    <p:animEffect transition="in" filter="fade">
                                      <p:cBhvr>
                                        <p:cTn id="17" dur="1000"/>
                                        <p:tgtEl>
                                          <p:spTgt spid="3076"/>
                                        </p:tgtEl>
                                      </p:cBhvr>
                                    </p:animEffect>
                                    <p:anim calcmode="lin" valueType="num">
                                      <p:cBhvr>
                                        <p:cTn id="18" dur="1000" fill="hold"/>
                                        <p:tgtEl>
                                          <p:spTgt spid="3076"/>
                                        </p:tgtEl>
                                        <p:attrNameLst>
                                          <p:attrName>ppt_x</p:attrName>
                                        </p:attrNameLst>
                                      </p:cBhvr>
                                      <p:tavLst>
                                        <p:tav tm="0">
                                          <p:val>
                                            <p:strVal val="#ppt_x"/>
                                          </p:val>
                                        </p:tav>
                                        <p:tav tm="100000">
                                          <p:val>
                                            <p:strVal val="#ppt_x"/>
                                          </p:val>
                                        </p:tav>
                                      </p:tavLst>
                                    </p:anim>
                                    <p:anim calcmode="lin" valueType="num">
                                      <p:cBhvr>
                                        <p:cTn id="19" dur="1000" fill="hold"/>
                                        <p:tgtEl>
                                          <p:spTgt spid="3076"/>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0"/>
                                  </p:stCondLst>
                                  <p:childTnLst>
                                    <p:set>
                                      <p:cBhvr>
                                        <p:cTn id="21" dur="1" fill="hold">
                                          <p:stCondLst>
                                            <p:cond delay="0"/>
                                          </p:stCondLst>
                                        </p:cTn>
                                        <p:tgtEl>
                                          <p:spTgt spid="3078"/>
                                        </p:tgtEl>
                                        <p:attrNameLst>
                                          <p:attrName>style.visibility</p:attrName>
                                        </p:attrNameLst>
                                      </p:cBhvr>
                                      <p:to>
                                        <p:strVal val="visible"/>
                                      </p:to>
                                    </p:set>
                                    <p:animEffect transition="in" filter="fade">
                                      <p:cBhvr>
                                        <p:cTn id="22" dur="1000"/>
                                        <p:tgtEl>
                                          <p:spTgt spid="3078"/>
                                        </p:tgtEl>
                                      </p:cBhvr>
                                    </p:animEffect>
                                    <p:anim calcmode="lin" valueType="num">
                                      <p:cBhvr>
                                        <p:cTn id="23" dur="1000" fill="hold"/>
                                        <p:tgtEl>
                                          <p:spTgt spid="3078"/>
                                        </p:tgtEl>
                                        <p:attrNameLst>
                                          <p:attrName>ppt_x</p:attrName>
                                        </p:attrNameLst>
                                      </p:cBhvr>
                                      <p:tavLst>
                                        <p:tav tm="0">
                                          <p:val>
                                            <p:strVal val="#ppt_x"/>
                                          </p:val>
                                        </p:tav>
                                        <p:tav tm="100000">
                                          <p:val>
                                            <p:strVal val="#ppt_x"/>
                                          </p:val>
                                        </p:tav>
                                      </p:tavLst>
                                    </p:anim>
                                    <p:anim calcmode="lin" valueType="num">
                                      <p:cBhvr>
                                        <p:cTn id="24" dur="1000" fill="hold"/>
                                        <p:tgtEl>
                                          <p:spTgt spid="3078"/>
                                        </p:tgtEl>
                                        <p:attrNameLst>
                                          <p:attrName>ppt_y</p:attrName>
                                        </p:attrNameLst>
                                      </p:cBhvr>
                                      <p:tavLst>
                                        <p:tav tm="0">
                                          <p:val>
                                            <p:strVal val="#ppt_y+.1"/>
                                          </p:val>
                                        </p:tav>
                                        <p:tav tm="100000">
                                          <p:val>
                                            <p:strVal val="#ppt_y"/>
                                          </p:val>
                                        </p:tav>
                                      </p:tavLst>
                                    </p:anim>
                                  </p:childTnLst>
                                </p:cTn>
                              </p:par>
                              <p:par>
                                <p:cTn id="25" presetID="42" presetClass="entr" presetSubtype="0" fill="hold" nodeType="withEffect">
                                  <p:stCondLst>
                                    <p:cond delay="0"/>
                                  </p:stCondLst>
                                  <p:childTnLst>
                                    <p:set>
                                      <p:cBhvr>
                                        <p:cTn id="26" dur="1" fill="hold">
                                          <p:stCondLst>
                                            <p:cond delay="0"/>
                                          </p:stCondLst>
                                        </p:cTn>
                                        <p:tgtEl>
                                          <p:spTgt spid="3080"/>
                                        </p:tgtEl>
                                        <p:attrNameLst>
                                          <p:attrName>style.visibility</p:attrName>
                                        </p:attrNameLst>
                                      </p:cBhvr>
                                      <p:to>
                                        <p:strVal val="visible"/>
                                      </p:to>
                                    </p:set>
                                    <p:animEffect transition="in" filter="fade">
                                      <p:cBhvr>
                                        <p:cTn id="27" dur="1000"/>
                                        <p:tgtEl>
                                          <p:spTgt spid="3080"/>
                                        </p:tgtEl>
                                      </p:cBhvr>
                                    </p:animEffect>
                                    <p:anim calcmode="lin" valueType="num">
                                      <p:cBhvr>
                                        <p:cTn id="28" dur="1000" fill="hold"/>
                                        <p:tgtEl>
                                          <p:spTgt spid="3080"/>
                                        </p:tgtEl>
                                        <p:attrNameLst>
                                          <p:attrName>ppt_x</p:attrName>
                                        </p:attrNameLst>
                                      </p:cBhvr>
                                      <p:tavLst>
                                        <p:tav tm="0">
                                          <p:val>
                                            <p:strVal val="#ppt_x"/>
                                          </p:val>
                                        </p:tav>
                                        <p:tav tm="100000">
                                          <p:val>
                                            <p:strVal val="#ppt_x"/>
                                          </p:val>
                                        </p:tav>
                                      </p:tavLst>
                                    </p:anim>
                                    <p:anim calcmode="lin" valueType="num">
                                      <p:cBhvr>
                                        <p:cTn id="29" dur="1000" fill="hold"/>
                                        <p:tgtEl>
                                          <p:spTgt spid="3080"/>
                                        </p:tgtEl>
                                        <p:attrNameLst>
                                          <p:attrName>ppt_y</p:attrName>
                                        </p:attrNameLst>
                                      </p:cBhvr>
                                      <p:tavLst>
                                        <p:tav tm="0">
                                          <p:val>
                                            <p:strVal val="#ppt_y+.1"/>
                                          </p:val>
                                        </p:tav>
                                        <p:tav tm="100000">
                                          <p:val>
                                            <p:strVal val="#ppt_y"/>
                                          </p:val>
                                        </p:tav>
                                      </p:tavLst>
                                    </p:anim>
                                  </p:childTnLst>
                                </p:cTn>
                              </p:par>
                              <p:par>
                                <p:cTn id="30" presetID="42" presetClass="entr" presetSubtype="0" fill="hold" nodeType="withEffect">
                                  <p:stCondLst>
                                    <p:cond delay="0"/>
                                  </p:stCondLst>
                                  <p:childTnLst>
                                    <p:set>
                                      <p:cBhvr>
                                        <p:cTn id="31" dur="1" fill="hold">
                                          <p:stCondLst>
                                            <p:cond delay="0"/>
                                          </p:stCondLst>
                                        </p:cTn>
                                        <p:tgtEl>
                                          <p:spTgt spid="3082"/>
                                        </p:tgtEl>
                                        <p:attrNameLst>
                                          <p:attrName>style.visibility</p:attrName>
                                        </p:attrNameLst>
                                      </p:cBhvr>
                                      <p:to>
                                        <p:strVal val="visible"/>
                                      </p:to>
                                    </p:set>
                                    <p:animEffect transition="in" filter="fade">
                                      <p:cBhvr>
                                        <p:cTn id="32" dur="1000"/>
                                        <p:tgtEl>
                                          <p:spTgt spid="3082"/>
                                        </p:tgtEl>
                                      </p:cBhvr>
                                    </p:animEffect>
                                    <p:anim calcmode="lin" valueType="num">
                                      <p:cBhvr>
                                        <p:cTn id="33" dur="1000" fill="hold"/>
                                        <p:tgtEl>
                                          <p:spTgt spid="3082"/>
                                        </p:tgtEl>
                                        <p:attrNameLst>
                                          <p:attrName>ppt_x</p:attrName>
                                        </p:attrNameLst>
                                      </p:cBhvr>
                                      <p:tavLst>
                                        <p:tav tm="0">
                                          <p:val>
                                            <p:strVal val="#ppt_x"/>
                                          </p:val>
                                        </p:tav>
                                        <p:tav tm="100000">
                                          <p:val>
                                            <p:strVal val="#ppt_x"/>
                                          </p:val>
                                        </p:tav>
                                      </p:tavLst>
                                    </p:anim>
                                    <p:anim calcmode="lin" valueType="num">
                                      <p:cBhvr>
                                        <p:cTn id="34" dur="1000" fill="hold"/>
                                        <p:tgtEl>
                                          <p:spTgt spid="308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8C99E424-5A01-4CD1-F29D-9AD1AC7530CD}"/>
              </a:ext>
            </a:extLst>
          </p:cNvPr>
          <p:cNvGrpSpPr/>
          <p:nvPr/>
        </p:nvGrpSpPr>
        <p:grpSpPr>
          <a:xfrm>
            <a:off x="459030" y="676323"/>
            <a:ext cx="11273939" cy="5644748"/>
            <a:chOff x="275636" y="655221"/>
            <a:chExt cx="11273939" cy="5644748"/>
          </a:xfrm>
        </p:grpSpPr>
        <p:sp>
          <p:nvSpPr>
            <p:cNvPr id="4" name="Rectangle 3"/>
            <p:cNvSpPr/>
            <p:nvPr/>
          </p:nvSpPr>
          <p:spPr>
            <a:xfrm>
              <a:off x="275637" y="655221"/>
              <a:ext cx="7095834" cy="2793842"/>
            </a:xfrm>
            <a:prstGeom prst="rect">
              <a:avLst/>
            </a:prstGeom>
            <a:solidFill>
              <a:srgbClr val="009EDE"/>
            </a:solidFill>
          </p:spPr>
          <p:style>
            <a:lnRef idx="2">
              <a:schemeClr val="accent1">
                <a:shade val="50000"/>
              </a:schemeClr>
            </a:lnRef>
            <a:fillRef idx="1">
              <a:schemeClr val="accent1"/>
            </a:fillRef>
            <a:effectRef idx="0">
              <a:schemeClr val="accent1"/>
            </a:effectRef>
            <a:fontRef idx="minor">
              <a:schemeClr val="lt1"/>
            </a:fontRef>
          </p:style>
          <p:txBody>
            <a:bodyPr wrap="square">
              <a:spAutoFit/>
            </a:bodyPr>
            <a:lstStyle/>
            <a:p>
              <a:pPr algn="ctr">
                <a:lnSpc>
                  <a:spcPct val="150000"/>
                </a:lnSpc>
              </a:pPr>
              <a:r>
                <a:rPr lang="nl-NL" sz="2400" dirty="0">
                  <a:latin typeface="Arial" panose="020B0604020202020204" pitchFamily="34" charset="0"/>
                  <a:cs typeface="Arial" panose="020B0604020202020204" pitchFamily="34" charset="0"/>
                </a:rPr>
                <a:t>Hướng các hoạt động văn hóa, giáo dục, khoa học vào việc xây dựng con người có thế giới quan khoa học, hướng tới chân - thiện-mỹ. Gắn xây dựng, rèn luyện đạo đức với thực hiện quyền con người, quyền và nghĩa vụ cơ bản của công dân.</a:t>
              </a:r>
              <a:endParaRPr lang="en-US" sz="2400" dirty="0">
                <a:latin typeface="Arial" panose="020B0604020202020204" pitchFamily="34" charset="0"/>
                <a:cs typeface="Arial" panose="020B0604020202020204" pitchFamily="34" charset="0"/>
              </a:endParaRPr>
            </a:p>
          </p:txBody>
        </p:sp>
        <p:pic>
          <p:nvPicPr>
            <p:cNvPr id="4098" name="Picture 2" descr="Tuyên dương 12 công dân trẻ tiêu biểu thành phố Hồ Chí Minh năm 2019 -  Hànộimới"/>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00178" y="655221"/>
              <a:ext cx="4049397" cy="2773779"/>
            </a:xfrm>
            <a:prstGeom prst="rect">
              <a:avLst/>
            </a:prstGeom>
            <a:noFill/>
            <a:extLst>
              <a:ext uri="{909E8E84-426E-40DD-AFC4-6F175D3DCCD1}">
                <a14:hiddenFill xmlns:a14="http://schemas.microsoft.com/office/drawing/2010/main">
                  <a:solidFill>
                    <a:srgbClr val="FFFFFF"/>
                  </a:solidFill>
                </a14:hiddenFill>
              </a:ext>
            </a:extLst>
          </p:spPr>
        </p:pic>
        <p:pic>
          <p:nvPicPr>
            <p:cNvPr id="4100" name="Picture 4" descr="Sản phẩm sáng tạo của sinh viên “đổ bộ” ngày hội tuyển sinh – hướng nghiệp"/>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75636" y="3496124"/>
              <a:ext cx="5288135" cy="2803845"/>
            </a:xfrm>
            <a:prstGeom prst="rect">
              <a:avLst/>
            </a:prstGeom>
            <a:noFill/>
            <a:extLst>
              <a:ext uri="{909E8E84-426E-40DD-AFC4-6F175D3DCCD1}">
                <a14:hiddenFill xmlns:a14="http://schemas.microsoft.com/office/drawing/2010/main">
                  <a:solidFill>
                    <a:srgbClr val="FFFFFF"/>
                  </a:solidFill>
                </a14:hiddenFill>
              </a:ext>
            </a:extLst>
          </p:spPr>
        </p:pic>
        <p:pic>
          <p:nvPicPr>
            <p:cNvPr id="4102" name="Picture 6" descr="https://e.dowload.vn/data/image/2020/01/10/dien-van-khai-mac-van-nghe-mung-dang-mung-xuan.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192978" y="3496125"/>
              <a:ext cx="5356597" cy="2803844"/>
            </a:xfrm>
            <a:prstGeom prst="rect">
              <a:avLst/>
            </a:prstGeom>
            <a:noFill/>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27560499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AutoShape 2" descr="Một số vấn đề về xây dựng con người Việt Nam | Tạp chí Tuyên giáo"/>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algn="ctr">
              <a:lnSpc>
                <a:spcPct val="150000"/>
              </a:lnSpc>
            </a:pPr>
            <a:endParaRPr lang="en-US" sz="2400">
              <a:latin typeface="Arial" panose="020B0604020202020204" pitchFamily="34" charset="0"/>
              <a:cs typeface="Arial" panose="020B0604020202020204" pitchFamily="34" charset="0"/>
            </a:endParaRPr>
          </a:p>
        </p:txBody>
      </p:sp>
      <p:sp>
        <p:nvSpPr>
          <p:cNvPr id="6" name="AutoShape 4" descr="Một số vấn đề về xây dựng con người Việt Nam | Tạp chí Tuyên giáo"/>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algn="ctr">
              <a:lnSpc>
                <a:spcPct val="150000"/>
              </a:lnSpc>
            </a:pPr>
            <a:endParaRPr lang="en-US" sz="2400">
              <a:latin typeface="Arial" panose="020B0604020202020204" pitchFamily="34" charset="0"/>
              <a:cs typeface="Arial" panose="020B0604020202020204" pitchFamily="34" charset="0"/>
            </a:endParaRPr>
          </a:p>
        </p:txBody>
      </p:sp>
      <p:sp>
        <p:nvSpPr>
          <p:cNvPr id="7" name="AutoShape 6" descr="Một số vấn đề về xây dựng con người Việt Nam | Tạp chí Tuyên giáo"/>
          <p:cNvSpPr>
            <a:spLocks noChangeAspect="1" noChangeArrowheads="1"/>
          </p:cNvSpPr>
          <p:nvPr/>
        </p:nvSpPr>
        <p:spPr bwMode="auto">
          <a:xfrm>
            <a:off x="460375" y="160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algn="ctr">
              <a:lnSpc>
                <a:spcPct val="150000"/>
              </a:lnSpc>
            </a:pPr>
            <a:endParaRPr lang="en-US" sz="2400">
              <a:latin typeface="Arial" panose="020B0604020202020204" pitchFamily="34" charset="0"/>
              <a:cs typeface="Arial" panose="020B0604020202020204" pitchFamily="34" charset="0"/>
            </a:endParaRPr>
          </a:p>
        </p:txBody>
      </p:sp>
      <p:sp>
        <p:nvSpPr>
          <p:cNvPr id="8" name="AutoShape 8" descr="Một số vấn đề về xây dựng con người Việt Nam | Tạp chí Tuyên giáo"/>
          <p:cNvSpPr>
            <a:spLocks noChangeAspect="1" noChangeArrowheads="1"/>
          </p:cNvSpPr>
          <p:nvPr/>
        </p:nvSpPr>
        <p:spPr bwMode="auto">
          <a:xfrm>
            <a:off x="612775" y="3127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algn="ctr">
              <a:lnSpc>
                <a:spcPct val="150000"/>
              </a:lnSpc>
            </a:pPr>
            <a:endParaRPr lang="en-US" sz="2400">
              <a:latin typeface="Arial" panose="020B0604020202020204" pitchFamily="34" charset="0"/>
              <a:cs typeface="Arial" panose="020B0604020202020204" pitchFamily="34" charset="0"/>
            </a:endParaRPr>
          </a:p>
        </p:txBody>
      </p:sp>
      <p:sp>
        <p:nvSpPr>
          <p:cNvPr id="3" name="Rectangle 2"/>
          <p:cNvSpPr/>
          <p:nvPr/>
        </p:nvSpPr>
        <p:spPr>
          <a:xfrm>
            <a:off x="1861649" y="1018647"/>
            <a:ext cx="3255003" cy="2239844"/>
          </a:xfrm>
          <a:prstGeom prst="rect">
            <a:avLst/>
          </a:prstGeom>
        </p:spPr>
        <p:style>
          <a:lnRef idx="2">
            <a:schemeClr val="accent1"/>
          </a:lnRef>
          <a:fillRef idx="1">
            <a:schemeClr val="lt1"/>
          </a:fillRef>
          <a:effectRef idx="0">
            <a:schemeClr val="accent1"/>
          </a:effectRef>
          <a:fontRef idx="minor">
            <a:schemeClr val="dk1"/>
          </a:fontRef>
        </p:style>
        <p:txBody>
          <a:bodyPr wrap="square">
            <a:spAutoFit/>
          </a:bodyPr>
          <a:lstStyle/>
          <a:p>
            <a:pPr algn="ctr" fontAlgn="base">
              <a:lnSpc>
                <a:spcPct val="150000"/>
              </a:lnSpc>
            </a:pPr>
            <a:r>
              <a:rPr lang="nl-NL" sz="2400" dirty="0">
                <a:solidFill>
                  <a:srgbClr val="002060"/>
                </a:solidFill>
                <a:latin typeface="Arial" panose="020B0604020202020204" pitchFamily="34" charset="0"/>
                <a:cs typeface="Arial" panose="020B0604020202020204" pitchFamily="34" charset="0"/>
              </a:rPr>
              <a:t>Xây dựng và phát huy lối sống “</a:t>
            </a:r>
            <a:r>
              <a:rPr lang="nl-NL" sz="2400" i="1" dirty="0">
                <a:solidFill>
                  <a:srgbClr val="002060"/>
                </a:solidFill>
                <a:latin typeface="Arial" panose="020B0604020202020204" pitchFamily="34" charset="0"/>
                <a:cs typeface="Arial" panose="020B0604020202020204" pitchFamily="34" charset="0"/>
              </a:rPr>
              <a:t>Mỗi người vì mọi người, mọi người vì mỗi người</a:t>
            </a:r>
            <a:r>
              <a:rPr lang="nl-NL" sz="2400" dirty="0">
                <a:solidFill>
                  <a:srgbClr val="002060"/>
                </a:solidFill>
                <a:latin typeface="Arial" panose="020B0604020202020204" pitchFamily="34" charset="0"/>
                <a:cs typeface="Arial" panose="020B0604020202020204" pitchFamily="34" charset="0"/>
              </a:rPr>
              <a:t>”; </a:t>
            </a:r>
            <a:endParaRPr lang="en-US" sz="2400" dirty="0">
              <a:solidFill>
                <a:srgbClr val="002060"/>
              </a:solidFill>
              <a:latin typeface="Arial" panose="020B0604020202020204" pitchFamily="34" charset="0"/>
              <a:cs typeface="Arial" panose="020B0604020202020204" pitchFamily="34" charset="0"/>
            </a:endParaRPr>
          </a:p>
        </p:txBody>
      </p:sp>
      <p:pic>
        <p:nvPicPr>
          <p:cNvPr id="1026" name="Picture 2" descr="Hiến máu tình nguyện - phong trào lớn của toàn xã hội"/>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522753" y="1016459"/>
            <a:ext cx="4807598" cy="3072141"/>
          </a:xfrm>
          <a:prstGeom prst="rect">
            <a:avLst/>
          </a:prstGeom>
          <a:noFill/>
          <a:extLst>
            <a:ext uri="{909E8E84-426E-40DD-AFC4-6F175D3DCCD1}">
              <a14:hiddenFill xmlns:a14="http://schemas.microsoft.com/office/drawing/2010/main">
                <a:solidFill>
                  <a:srgbClr val="FFFFFF"/>
                </a:solidFill>
              </a14:hiddenFill>
            </a:ext>
          </a:extLst>
        </p:spPr>
      </p:pic>
      <p:pic>
        <p:nvPicPr>
          <p:cNvPr id="4098" name="Picture 2" descr="Bản tin Tình nguyện tuần V - tháng 7/2014: Tuổi trẻ tình nguyện vì người  cao tuổi"/>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61649" y="3355136"/>
            <a:ext cx="3265620" cy="2897602"/>
          </a:xfrm>
          <a:prstGeom prst="rect">
            <a:avLst/>
          </a:prstGeom>
          <a:noFill/>
          <a:extLst>
            <a:ext uri="{909E8E84-426E-40DD-AFC4-6F175D3DCCD1}">
              <a14:hiddenFill xmlns:a14="http://schemas.microsoft.com/office/drawing/2010/main">
                <a:solidFill>
                  <a:srgbClr val="FFFFFF"/>
                </a:solidFill>
              </a14:hiddenFill>
            </a:ext>
          </a:extLst>
        </p:spPr>
      </p:pic>
      <p:pic>
        <p:nvPicPr>
          <p:cNvPr id="4100" name="Picture 4" descr="Tình bạn chân thành của nam sinh 12 tuổi cõng bạn thân khuyết tật đến lớp  suốt 6 năm trời"/>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522753" y="4167068"/>
            <a:ext cx="4807598" cy="2085670"/>
          </a:xfrm>
          <a:prstGeom prst="rect">
            <a:avLst/>
          </a:prstGeom>
          <a:noFill/>
          <a:extLst>
            <a:ext uri="{909E8E84-426E-40DD-AFC4-6F175D3DCCD1}">
              <a14:hiddenFill xmlns:a14="http://schemas.microsoft.com/office/drawing/2010/main">
                <a:solidFill>
                  <a:srgbClr val="FFFFFF"/>
                </a:solidFill>
              </a14:hiddenFill>
            </a:ext>
          </a:extLst>
        </p:spPr>
      </p:pic>
      <p:sp>
        <p:nvSpPr>
          <p:cNvPr id="10" name="Rectangle 9">
            <a:extLst>
              <a:ext uri="{FF2B5EF4-FFF2-40B4-BE49-F238E27FC236}">
                <a16:creationId xmlns:a16="http://schemas.microsoft.com/office/drawing/2014/main" id="{4A418612-2D64-BE46-B9F3-459EBB049819}"/>
              </a:ext>
            </a:extLst>
          </p:cNvPr>
          <p:cNvSpPr/>
          <p:nvPr/>
        </p:nvSpPr>
        <p:spPr>
          <a:xfrm>
            <a:off x="1861648" y="407965"/>
            <a:ext cx="8468703" cy="577850"/>
          </a:xfrm>
          <a:prstGeom prst="rect">
            <a:avLst/>
          </a:prstGeom>
        </p:spPr>
        <p:txBody>
          <a:bodyPr wrap="square">
            <a:spAutoFit/>
          </a:bodyPr>
          <a:lstStyle/>
          <a:p>
            <a:pPr algn="ctr">
              <a:lnSpc>
                <a:spcPct val="150000"/>
              </a:lnSpc>
            </a:pPr>
            <a:r>
              <a:rPr lang="nl-NL" sz="2400" b="1" i="1" dirty="0">
                <a:solidFill>
                  <a:srgbClr val="0070C0"/>
                </a:solidFill>
                <a:latin typeface="Arial" panose="020B0604020202020204" pitchFamily="34" charset="0"/>
                <a:cs typeface="Arial" panose="020B0604020202020204" pitchFamily="34" charset="0"/>
              </a:rPr>
              <a:t>2.2.1.  Xây dựng con người Việt Nam phát triển toàn diện</a:t>
            </a:r>
            <a:endParaRPr lang="en-US" sz="2400" dirty="0">
              <a:solidFill>
                <a:srgbClr val="0070C0"/>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79763608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1000"/>
                                        <p:tgtEl>
                                          <p:spTgt spid="10"/>
                                        </p:tgtEl>
                                      </p:cBhvr>
                                    </p:animEffect>
                                    <p:anim calcmode="lin" valueType="num">
                                      <p:cBhvr>
                                        <p:cTn id="8" dur="1000" fill="hold"/>
                                        <p:tgtEl>
                                          <p:spTgt spid="10"/>
                                        </p:tgtEl>
                                        <p:attrNameLst>
                                          <p:attrName>ppt_x</p:attrName>
                                        </p:attrNameLst>
                                      </p:cBhvr>
                                      <p:tavLst>
                                        <p:tav tm="0">
                                          <p:val>
                                            <p:strVal val="#ppt_x"/>
                                          </p:val>
                                        </p:tav>
                                        <p:tav tm="100000">
                                          <p:val>
                                            <p:strVal val="#ppt_x"/>
                                          </p:val>
                                        </p:tav>
                                      </p:tavLst>
                                    </p:anim>
                                    <p:anim calcmode="lin" valueType="num">
                                      <p:cBhvr>
                                        <p:cTn id="9" dur="1000" fill="hold"/>
                                        <p:tgtEl>
                                          <p:spTgt spid="10"/>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grpId="0" nodeType="after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fade">
                                      <p:cBhvr>
                                        <p:cTn id="13" dur="1000"/>
                                        <p:tgtEl>
                                          <p:spTgt spid="3"/>
                                        </p:tgtEl>
                                      </p:cBhvr>
                                    </p:animEffect>
                                    <p:anim calcmode="lin" valueType="num">
                                      <p:cBhvr>
                                        <p:cTn id="14" dur="1000" fill="hold"/>
                                        <p:tgtEl>
                                          <p:spTgt spid="3"/>
                                        </p:tgtEl>
                                        <p:attrNameLst>
                                          <p:attrName>ppt_x</p:attrName>
                                        </p:attrNameLst>
                                      </p:cBhvr>
                                      <p:tavLst>
                                        <p:tav tm="0">
                                          <p:val>
                                            <p:strVal val="#ppt_x"/>
                                          </p:val>
                                        </p:tav>
                                        <p:tav tm="100000">
                                          <p:val>
                                            <p:strVal val="#ppt_x"/>
                                          </p:val>
                                        </p:tav>
                                      </p:tavLst>
                                    </p:anim>
                                    <p:anim calcmode="lin" valueType="num">
                                      <p:cBhvr>
                                        <p:cTn id="15" dur="1000" fill="hold"/>
                                        <p:tgtEl>
                                          <p:spTgt spid="3"/>
                                        </p:tgtEl>
                                        <p:attrNameLst>
                                          <p:attrName>ppt_y</p:attrName>
                                        </p:attrNameLst>
                                      </p:cBhvr>
                                      <p:tavLst>
                                        <p:tav tm="0">
                                          <p:val>
                                            <p:strVal val="#ppt_y+.1"/>
                                          </p:val>
                                        </p:tav>
                                        <p:tav tm="100000">
                                          <p:val>
                                            <p:strVal val="#ppt_y"/>
                                          </p:val>
                                        </p:tav>
                                      </p:tavLst>
                                    </p:anim>
                                  </p:childTnLst>
                                </p:cTn>
                              </p:par>
                              <p:par>
                                <p:cTn id="16" presetID="42" presetClass="entr" presetSubtype="0" fill="hold" nodeType="withEffect">
                                  <p:stCondLst>
                                    <p:cond delay="0"/>
                                  </p:stCondLst>
                                  <p:childTnLst>
                                    <p:set>
                                      <p:cBhvr>
                                        <p:cTn id="17" dur="1" fill="hold">
                                          <p:stCondLst>
                                            <p:cond delay="0"/>
                                          </p:stCondLst>
                                        </p:cTn>
                                        <p:tgtEl>
                                          <p:spTgt spid="1026"/>
                                        </p:tgtEl>
                                        <p:attrNameLst>
                                          <p:attrName>style.visibility</p:attrName>
                                        </p:attrNameLst>
                                      </p:cBhvr>
                                      <p:to>
                                        <p:strVal val="visible"/>
                                      </p:to>
                                    </p:set>
                                    <p:animEffect transition="in" filter="fade">
                                      <p:cBhvr>
                                        <p:cTn id="18" dur="1000"/>
                                        <p:tgtEl>
                                          <p:spTgt spid="1026"/>
                                        </p:tgtEl>
                                      </p:cBhvr>
                                    </p:animEffect>
                                    <p:anim calcmode="lin" valueType="num">
                                      <p:cBhvr>
                                        <p:cTn id="19" dur="1000" fill="hold"/>
                                        <p:tgtEl>
                                          <p:spTgt spid="1026"/>
                                        </p:tgtEl>
                                        <p:attrNameLst>
                                          <p:attrName>ppt_x</p:attrName>
                                        </p:attrNameLst>
                                      </p:cBhvr>
                                      <p:tavLst>
                                        <p:tav tm="0">
                                          <p:val>
                                            <p:strVal val="#ppt_x"/>
                                          </p:val>
                                        </p:tav>
                                        <p:tav tm="100000">
                                          <p:val>
                                            <p:strVal val="#ppt_x"/>
                                          </p:val>
                                        </p:tav>
                                      </p:tavLst>
                                    </p:anim>
                                    <p:anim calcmode="lin" valueType="num">
                                      <p:cBhvr>
                                        <p:cTn id="20" dur="1000" fill="hold"/>
                                        <p:tgtEl>
                                          <p:spTgt spid="1026"/>
                                        </p:tgtEl>
                                        <p:attrNameLst>
                                          <p:attrName>ppt_y</p:attrName>
                                        </p:attrNameLst>
                                      </p:cBhvr>
                                      <p:tavLst>
                                        <p:tav tm="0">
                                          <p:val>
                                            <p:strVal val="#ppt_y+.1"/>
                                          </p:val>
                                        </p:tav>
                                        <p:tav tm="100000">
                                          <p:val>
                                            <p:strVal val="#ppt_y"/>
                                          </p:val>
                                        </p:tav>
                                      </p:tavLst>
                                    </p:anim>
                                  </p:childTnLst>
                                </p:cTn>
                              </p:par>
                              <p:par>
                                <p:cTn id="21" presetID="42" presetClass="entr" presetSubtype="0" fill="hold" nodeType="withEffect">
                                  <p:stCondLst>
                                    <p:cond delay="0"/>
                                  </p:stCondLst>
                                  <p:childTnLst>
                                    <p:set>
                                      <p:cBhvr>
                                        <p:cTn id="22" dur="1" fill="hold">
                                          <p:stCondLst>
                                            <p:cond delay="0"/>
                                          </p:stCondLst>
                                        </p:cTn>
                                        <p:tgtEl>
                                          <p:spTgt spid="4100"/>
                                        </p:tgtEl>
                                        <p:attrNameLst>
                                          <p:attrName>style.visibility</p:attrName>
                                        </p:attrNameLst>
                                      </p:cBhvr>
                                      <p:to>
                                        <p:strVal val="visible"/>
                                      </p:to>
                                    </p:set>
                                    <p:animEffect transition="in" filter="fade">
                                      <p:cBhvr>
                                        <p:cTn id="23" dur="1000"/>
                                        <p:tgtEl>
                                          <p:spTgt spid="4100"/>
                                        </p:tgtEl>
                                      </p:cBhvr>
                                    </p:animEffect>
                                    <p:anim calcmode="lin" valueType="num">
                                      <p:cBhvr>
                                        <p:cTn id="24" dur="1000" fill="hold"/>
                                        <p:tgtEl>
                                          <p:spTgt spid="4100"/>
                                        </p:tgtEl>
                                        <p:attrNameLst>
                                          <p:attrName>ppt_x</p:attrName>
                                        </p:attrNameLst>
                                      </p:cBhvr>
                                      <p:tavLst>
                                        <p:tav tm="0">
                                          <p:val>
                                            <p:strVal val="#ppt_x"/>
                                          </p:val>
                                        </p:tav>
                                        <p:tav tm="100000">
                                          <p:val>
                                            <p:strVal val="#ppt_x"/>
                                          </p:val>
                                        </p:tav>
                                      </p:tavLst>
                                    </p:anim>
                                    <p:anim calcmode="lin" valueType="num">
                                      <p:cBhvr>
                                        <p:cTn id="25" dur="1000" fill="hold"/>
                                        <p:tgtEl>
                                          <p:spTgt spid="4100"/>
                                        </p:tgtEl>
                                        <p:attrNameLst>
                                          <p:attrName>ppt_y</p:attrName>
                                        </p:attrNameLst>
                                      </p:cBhvr>
                                      <p:tavLst>
                                        <p:tav tm="0">
                                          <p:val>
                                            <p:strVal val="#ppt_y+.1"/>
                                          </p:val>
                                        </p:tav>
                                        <p:tav tm="100000">
                                          <p:val>
                                            <p:strVal val="#ppt_y"/>
                                          </p:val>
                                        </p:tav>
                                      </p:tavLst>
                                    </p:anim>
                                  </p:childTnLst>
                                </p:cTn>
                              </p:par>
                              <p:par>
                                <p:cTn id="26" presetID="42" presetClass="entr" presetSubtype="0" fill="hold" nodeType="withEffect">
                                  <p:stCondLst>
                                    <p:cond delay="0"/>
                                  </p:stCondLst>
                                  <p:childTnLst>
                                    <p:set>
                                      <p:cBhvr>
                                        <p:cTn id="27" dur="1" fill="hold">
                                          <p:stCondLst>
                                            <p:cond delay="0"/>
                                          </p:stCondLst>
                                        </p:cTn>
                                        <p:tgtEl>
                                          <p:spTgt spid="4098"/>
                                        </p:tgtEl>
                                        <p:attrNameLst>
                                          <p:attrName>style.visibility</p:attrName>
                                        </p:attrNameLst>
                                      </p:cBhvr>
                                      <p:to>
                                        <p:strVal val="visible"/>
                                      </p:to>
                                    </p:set>
                                    <p:animEffect transition="in" filter="fade">
                                      <p:cBhvr>
                                        <p:cTn id="28" dur="1000"/>
                                        <p:tgtEl>
                                          <p:spTgt spid="4098"/>
                                        </p:tgtEl>
                                      </p:cBhvr>
                                    </p:animEffect>
                                    <p:anim calcmode="lin" valueType="num">
                                      <p:cBhvr>
                                        <p:cTn id="29" dur="1000" fill="hold"/>
                                        <p:tgtEl>
                                          <p:spTgt spid="4098"/>
                                        </p:tgtEl>
                                        <p:attrNameLst>
                                          <p:attrName>ppt_x</p:attrName>
                                        </p:attrNameLst>
                                      </p:cBhvr>
                                      <p:tavLst>
                                        <p:tav tm="0">
                                          <p:val>
                                            <p:strVal val="#ppt_x"/>
                                          </p:val>
                                        </p:tav>
                                        <p:tav tm="100000">
                                          <p:val>
                                            <p:strVal val="#ppt_x"/>
                                          </p:val>
                                        </p:tav>
                                      </p:tavLst>
                                    </p:anim>
                                    <p:anim calcmode="lin" valueType="num">
                                      <p:cBhvr>
                                        <p:cTn id="30" dur="1000" fill="hold"/>
                                        <p:tgtEl>
                                          <p:spTgt spid="409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10"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944466" y="1824191"/>
            <a:ext cx="3954536" cy="3901837"/>
          </a:xfrm>
          <a:prstGeom prst="rect">
            <a:avLst/>
          </a:prstGeom>
        </p:spPr>
        <p:style>
          <a:lnRef idx="2">
            <a:schemeClr val="accent1"/>
          </a:lnRef>
          <a:fillRef idx="1">
            <a:schemeClr val="lt1"/>
          </a:fillRef>
          <a:effectRef idx="0">
            <a:schemeClr val="accent1"/>
          </a:effectRef>
          <a:fontRef idx="minor">
            <a:schemeClr val="dk1"/>
          </a:fontRef>
        </p:style>
        <p:txBody>
          <a:bodyPr wrap="square">
            <a:spAutoFit/>
          </a:bodyPr>
          <a:lstStyle/>
          <a:p>
            <a:pPr algn="ctr" fontAlgn="base">
              <a:lnSpc>
                <a:spcPct val="150000"/>
              </a:lnSpc>
            </a:pPr>
            <a:r>
              <a:rPr lang="nl-NL" sz="2400" dirty="0">
                <a:latin typeface="Arial" panose="020B0604020202020204" pitchFamily="34" charset="0"/>
                <a:cs typeface="Arial" panose="020B0604020202020204" pitchFamily="34" charset="0"/>
              </a:rPr>
              <a:t>Hình thành lối sống có       ý thức tự trọng, tự chủ, sống và làm việc theo Hiến pháp và pháp luật, bảo vệ môi trường; đề cao trách nhiệm cá nhân đối với bản thân, gia đình và xã hội. </a:t>
            </a:r>
            <a:endParaRPr lang="en-US" sz="2400" dirty="0">
              <a:latin typeface="Arial" panose="020B0604020202020204" pitchFamily="34" charset="0"/>
              <a:cs typeface="Arial" panose="020B0604020202020204" pitchFamily="34" charset="0"/>
            </a:endParaRPr>
          </a:p>
        </p:txBody>
      </p:sp>
      <p:pic>
        <p:nvPicPr>
          <p:cNvPr id="3076" name="Picture 4" descr="http://tuoitreluat.hcmulaw.edu.vn/images/chuyenmuc/phongcachsvluat/HINH-DANG-TIN4.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387926" y="1820013"/>
            <a:ext cx="5859608" cy="3906015"/>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10">
            <a:extLst>
              <a:ext uri="{FF2B5EF4-FFF2-40B4-BE49-F238E27FC236}">
                <a16:creationId xmlns:a16="http://schemas.microsoft.com/office/drawing/2014/main" id="{76475EA7-3AA1-4074-A909-E0E414B72033}"/>
              </a:ext>
            </a:extLst>
          </p:cNvPr>
          <p:cNvPicPr>
            <a:picLocks noChangeAspect="1"/>
          </p:cNvPicPr>
          <p:nvPr/>
        </p:nvPicPr>
        <p:blipFill>
          <a:blip r:embed="rId3"/>
          <a:stretch>
            <a:fillRect/>
          </a:stretch>
        </p:blipFill>
        <p:spPr>
          <a:xfrm>
            <a:off x="0" y="6440639"/>
            <a:ext cx="12233835" cy="417361"/>
          </a:xfrm>
          <a:prstGeom prst="rect">
            <a:avLst/>
          </a:prstGeom>
        </p:spPr>
      </p:pic>
      <p:sp>
        <p:nvSpPr>
          <p:cNvPr id="13" name="Rectangle 12">
            <a:extLst>
              <a:ext uri="{FF2B5EF4-FFF2-40B4-BE49-F238E27FC236}">
                <a16:creationId xmlns:a16="http://schemas.microsoft.com/office/drawing/2014/main" id="{FC352608-3C3F-4528-D78F-59FCADB05B37}"/>
              </a:ext>
            </a:extLst>
          </p:cNvPr>
          <p:cNvSpPr/>
          <p:nvPr/>
        </p:nvSpPr>
        <p:spPr>
          <a:xfrm>
            <a:off x="1855095" y="816477"/>
            <a:ext cx="8481809" cy="577850"/>
          </a:xfrm>
          <a:prstGeom prst="rect">
            <a:avLst/>
          </a:prstGeom>
        </p:spPr>
        <p:txBody>
          <a:bodyPr wrap="none">
            <a:spAutoFit/>
          </a:bodyPr>
          <a:lstStyle/>
          <a:p>
            <a:pPr>
              <a:lnSpc>
                <a:spcPct val="150000"/>
              </a:lnSpc>
            </a:pPr>
            <a:r>
              <a:rPr lang="nl-NL" sz="2400" b="1" i="1" dirty="0">
                <a:solidFill>
                  <a:srgbClr val="0070C0"/>
                </a:solidFill>
                <a:latin typeface="Arial" panose="020B0604020202020204" pitchFamily="34" charset="0"/>
                <a:cs typeface="Arial" panose="020B0604020202020204" pitchFamily="34" charset="0"/>
              </a:rPr>
              <a:t>2.2.1.  Xây dựng con người Việt Nam phát triển toàn diện</a:t>
            </a:r>
            <a:endParaRPr lang="en-US" sz="2400" dirty="0">
              <a:solidFill>
                <a:srgbClr val="0070C0"/>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51617956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1000"/>
                                        <p:tgtEl>
                                          <p:spTgt spid="13"/>
                                        </p:tgtEl>
                                      </p:cBhvr>
                                    </p:animEffect>
                                    <p:anim calcmode="lin" valueType="num">
                                      <p:cBhvr>
                                        <p:cTn id="8" dur="1000" fill="hold"/>
                                        <p:tgtEl>
                                          <p:spTgt spid="13"/>
                                        </p:tgtEl>
                                        <p:attrNameLst>
                                          <p:attrName>ppt_x</p:attrName>
                                        </p:attrNameLst>
                                      </p:cBhvr>
                                      <p:tavLst>
                                        <p:tav tm="0">
                                          <p:val>
                                            <p:strVal val="#ppt_x"/>
                                          </p:val>
                                        </p:tav>
                                        <p:tav tm="100000">
                                          <p:val>
                                            <p:strVal val="#ppt_x"/>
                                          </p:val>
                                        </p:tav>
                                      </p:tavLst>
                                    </p:anim>
                                    <p:anim calcmode="lin" valueType="num">
                                      <p:cBhvr>
                                        <p:cTn id="9" dur="1000" fill="hold"/>
                                        <p:tgtEl>
                                          <p:spTgt spid="13"/>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grpId="0" nodeType="after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fade">
                                      <p:cBhvr>
                                        <p:cTn id="13" dur="1000"/>
                                        <p:tgtEl>
                                          <p:spTgt spid="3"/>
                                        </p:tgtEl>
                                      </p:cBhvr>
                                    </p:animEffect>
                                    <p:anim calcmode="lin" valueType="num">
                                      <p:cBhvr>
                                        <p:cTn id="14" dur="1000" fill="hold"/>
                                        <p:tgtEl>
                                          <p:spTgt spid="3"/>
                                        </p:tgtEl>
                                        <p:attrNameLst>
                                          <p:attrName>ppt_x</p:attrName>
                                        </p:attrNameLst>
                                      </p:cBhvr>
                                      <p:tavLst>
                                        <p:tav tm="0">
                                          <p:val>
                                            <p:strVal val="#ppt_x"/>
                                          </p:val>
                                        </p:tav>
                                        <p:tav tm="100000">
                                          <p:val>
                                            <p:strVal val="#ppt_x"/>
                                          </p:val>
                                        </p:tav>
                                      </p:tavLst>
                                    </p:anim>
                                    <p:anim calcmode="lin" valueType="num">
                                      <p:cBhvr>
                                        <p:cTn id="15" dur="1000" fill="hold"/>
                                        <p:tgtEl>
                                          <p:spTgt spid="3"/>
                                        </p:tgtEl>
                                        <p:attrNameLst>
                                          <p:attrName>ppt_y</p:attrName>
                                        </p:attrNameLst>
                                      </p:cBhvr>
                                      <p:tavLst>
                                        <p:tav tm="0">
                                          <p:val>
                                            <p:strVal val="#ppt_y+.1"/>
                                          </p:val>
                                        </p:tav>
                                        <p:tav tm="100000">
                                          <p:val>
                                            <p:strVal val="#ppt_y"/>
                                          </p:val>
                                        </p:tav>
                                      </p:tavLst>
                                    </p:anim>
                                  </p:childTnLst>
                                </p:cTn>
                              </p:par>
                              <p:par>
                                <p:cTn id="16" presetID="42" presetClass="entr" presetSubtype="0" fill="hold" nodeType="withEffect">
                                  <p:stCondLst>
                                    <p:cond delay="0"/>
                                  </p:stCondLst>
                                  <p:childTnLst>
                                    <p:set>
                                      <p:cBhvr>
                                        <p:cTn id="17" dur="1" fill="hold">
                                          <p:stCondLst>
                                            <p:cond delay="0"/>
                                          </p:stCondLst>
                                        </p:cTn>
                                        <p:tgtEl>
                                          <p:spTgt spid="3076"/>
                                        </p:tgtEl>
                                        <p:attrNameLst>
                                          <p:attrName>style.visibility</p:attrName>
                                        </p:attrNameLst>
                                      </p:cBhvr>
                                      <p:to>
                                        <p:strVal val="visible"/>
                                      </p:to>
                                    </p:set>
                                    <p:animEffect transition="in" filter="fade">
                                      <p:cBhvr>
                                        <p:cTn id="18" dur="1000"/>
                                        <p:tgtEl>
                                          <p:spTgt spid="3076"/>
                                        </p:tgtEl>
                                      </p:cBhvr>
                                    </p:animEffect>
                                    <p:anim calcmode="lin" valueType="num">
                                      <p:cBhvr>
                                        <p:cTn id="19" dur="1000" fill="hold"/>
                                        <p:tgtEl>
                                          <p:spTgt spid="3076"/>
                                        </p:tgtEl>
                                        <p:attrNameLst>
                                          <p:attrName>ppt_x</p:attrName>
                                        </p:attrNameLst>
                                      </p:cBhvr>
                                      <p:tavLst>
                                        <p:tav tm="0">
                                          <p:val>
                                            <p:strVal val="#ppt_x"/>
                                          </p:val>
                                        </p:tav>
                                        <p:tav tm="100000">
                                          <p:val>
                                            <p:strVal val="#ppt_x"/>
                                          </p:val>
                                        </p:tav>
                                      </p:tavLst>
                                    </p:anim>
                                    <p:anim calcmode="lin" valueType="num">
                                      <p:cBhvr>
                                        <p:cTn id="20" dur="1000" fill="hold"/>
                                        <p:tgtEl>
                                          <p:spTgt spid="307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13"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4C94B790-61DB-FABC-5B5F-68CF20F5ABCE}"/>
              </a:ext>
            </a:extLst>
          </p:cNvPr>
          <p:cNvGrpSpPr/>
          <p:nvPr/>
        </p:nvGrpSpPr>
        <p:grpSpPr>
          <a:xfrm>
            <a:off x="1673716" y="1254104"/>
            <a:ext cx="8844567" cy="4960084"/>
            <a:chOff x="2826092" y="1099358"/>
            <a:chExt cx="8844567" cy="4960084"/>
          </a:xfrm>
        </p:grpSpPr>
        <p:sp>
          <p:nvSpPr>
            <p:cNvPr id="3" name="Rectangle 2"/>
            <p:cNvSpPr/>
            <p:nvPr/>
          </p:nvSpPr>
          <p:spPr>
            <a:xfrm>
              <a:off x="2826092" y="1099358"/>
              <a:ext cx="3861254" cy="2246769"/>
            </a:xfrm>
            <a:prstGeom prst="rect">
              <a:avLst/>
            </a:prstGeom>
          </p:spPr>
          <p:style>
            <a:lnRef idx="2">
              <a:schemeClr val="accent1"/>
            </a:lnRef>
            <a:fillRef idx="1">
              <a:schemeClr val="lt1"/>
            </a:fillRef>
            <a:effectRef idx="0">
              <a:schemeClr val="accent1"/>
            </a:effectRef>
            <a:fontRef idx="minor">
              <a:schemeClr val="dk1"/>
            </a:fontRef>
          </p:style>
          <p:txBody>
            <a:bodyPr wrap="square">
              <a:spAutoFit/>
            </a:bodyPr>
            <a:lstStyle/>
            <a:p>
              <a:pPr algn="just" fontAlgn="base"/>
              <a:r>
                <a:rPr lang="nl-NL" sz="2800" dirty="0">
                  <a:latin typeface="Arial" panose="020B0604020202020204" pitchFamily="34" charset="0"/>
                  <a:cs typeface="Arial" panose="020B0604020202020204" pitchFamily="34" charset="0"/>
                </a:rPr>
                <a:t>Khẳng định, tôn vinh cái đúng, cái tốt đẹp, tích cực, cao thượng; nhân rộng các giá trị cao đẹp, nhân văn.</a:t>
              </a:r>
              <a:endParaRPr lang="en-US" sz="2800" dirty="0">
                <a:latin typeface="Arial" panose="020B0604020202020204" pitchFamily="34" charset="0"/>
                <a:cs typeface="Arial" panose="020B0604020202020204" pitchFamily="34" charset="0"/>
              </a:endParaRPr>
            </a:p>
          </p:txBody>
        </p:sp>
        <p:pic>
          <p:nvPicPr>
            <p:cNvPr id="4098" name="Picture 2" descr="Tất cả đều vì Quyền con người - DIC-Sở Thông tin và Truyền thông tỉnh Điện  Biê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91841" y="3511874"/>
              <a:ext cx="2730079" cy="2547568"/>
            </a:xfrm>
            <a:prstGeom prst="rect">
              <a:avLst/>
            </a:prstGeom>
            <a:noFill/>
            <a:extLst>
              <a:ext uri="{909E8E84-426E-40DD-AFC4-6F175D3DCCD1}">
                <a14:hiddenFill xmlns:a14="http://schemas.microsoft.com/office/drawing/2010/main">
                  <a:solidFill>
                    <a:srgbClr val="FFFFFF"/>
                  </a:solidFill>
                </a14:hiddenFill>
              </a:ext>
            </a:extLst>
          </p:spPr>
        </p:pic>
        <p:pic>
          <p:nvPicPr>
            <p:cNvPr id="4100" name="Picture 4" descr="Lòng Nhân Ái - lan tỏa yêu thương - Bác Sĩ Võ Thành Tru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988947" y="1099358"/>
              <a:ext cx="4681712" cy="2177792"/>
            </a:xfrm>
            <a:prstGeom prst="rect">
              <a:avLst/>
            </a:prstGeom>
            <a:noFill/>
            <a:extLst>
              <a:ext uri="{909E8E84-426E-40DD-AFC4-6F175D3DCCD1}">
                <a14:hiddenFill xmlns:a14="http://schemas.microsoft.com/office/drawing/2010/main">
                  <a:solidFill>
                    <a:srgbClr val="FFFFFF"/>
                  </a:solidFill>
                </a14:hiddenFill>
              </a:ext>
            </a:extLst>
          </p:spPr>
        </p:pic>
        <p:pic>
          <p:nvPicPr>
            <p:cNvPr id="4102" name="Picture 6" descr="Suy nghĩ về ý nghĩa câu tục ngữ: &quot;Thương người như thể thương thân&quot; -  Theki.vn"/>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988947" y="3429000"/>
              <a:ext cx="4681712" cy="2623969"/>
            </a:xfrm>
            <a:prstGeom prst="rect">
              <a:avLst/>
            </a:prstGeom>
            <a:noFill/>
            <a:extLst>
              <a:ext uri="{909E8E84-426E-40DD-AFC4-6F175D3DCCD1}">
                <a14:hiddenFill xmlns:a14="http://schemas.microsoft.com/office/drawing/2010/main">
                  <a:solidFill>
                    <a:srgbClr val="FFFFFF"/>
                  </a:solidFill>
                </a14:hiddenFill>
              </a:ext>
            </a:extLst>
          </p:spPr>
        </p:pic>
      </p:grpSp>
      <p:sp>
        <p:nvSpPr>
          <p:cNvPr id="10" name="Rectangle 9">
            <a:extLst>
              <a:ext uri="{FF2B5EF4-FFF2-40B4-BE49-F238E27FC236}">
                <a16:creationId xmlns:a16="http://schemas.microsoft.com/office/drawing/2014/main" id="{BF41FE37-74E8-60C6-6B9D-CF092392AC4D}"/>
              </a:ext>
            </a:extLst>
          </p:cNvPr>
          <p:cNvSpPr/>
          <p:nvPr/>
        </p:nvSpPr>
        <p:spPr>
          <a:xfrm>
            <a:off x="1674195" y="663475"/>
            <a:ext cx="8844088" cy="477054"/>
          </a:xfrm>
          <a:prstGeom prst="rect">
            <a:avLst/>
          </a:prstGeom>
        </p:spPr>
        <p:txBody>
          <a:bodyPr wrap="square">
            <a:spAutoFit/>
          </a:bodyPr>
          <a:lstStyle/>
          <a:p>
            <a:pPr algn="ctr"/>
            <a:r>
              <a:rPr lang="nl-NL" sz="2500" b="1" i="1" dirty="0">
                <a:solidFill>
                  <a:srgbClr val="0070C0"/>
                </a:solidFill>
                <a:latin typeface="Arial" panose="020B0604020202020204" pitchFamily="34" charset="0"/>
                <a:cs typeface="Arial" panose="020B0604020202020204" pitchFamily="34" charset="0"/>
              </a:rPr>
              <a:t>2.2.1.  Xây dựng con người Việt Nam phát triển toàn diện</a:t>
            </a:r>
            <a:endParaRPr lang="en-US" sz="2500" dirty="0">
              <a:solidFill>
                <a:srgbClr val="0070C0"/>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4916594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1000"/>
                                        <p:tgtEl>
                                          <p:spTgt spid="10"/>
                                        </p:tgtEl>
                                      </p:cBhvr>
                                    </p:animEffect>
                                    <p:anim calcmode="lin" valueType="num">
                                      <p:cBhvr>
                                        <p:cTn id="8" dur="1000" fill="hold"/>
                                        <p:tgtEl>
                                          <p:spTgt spid="10"/>
                                        </p:tgtEl>
                                        <p:attrNameLst>
                                          <p:attrName>ppt_x</p:attrName>
                                        </p:attrNameLst>
                                      </p:cBhvr>
                                      <p:tavLst>
                                        <p:tav tm="0">
                                          <p:val>
                                            <p:strVal val="#ppt_x"/>
                                          </p:val>
                                        </p:tav>
                                        <p:tav tm="100000">
                                          <p:val>
                                            <p:strVal val="#ppt_x"/>
                                          </p:val>
                                        </p:tav>
                                      </p:tavLst>
                                    </p:anim>
                                    <p:anim calcmode="lin" valueType="num">
                                      <p:cBhvr>
                                        <p:cTn id="9" dur="1000" fill="hold"/>
                                        <p:tgtEl>
                                          <p:spTgt spid="10"/>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nodeType="after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fade">
                                      <p:cBhvr>
                                        <p:cTn id="13" dur="1000"/>
                                        <p:tgtEl>
                                          <p:spTgt spid="2"/>
                                        </p:tgtEl>
                                      </p:cBhvr>
                                    </p:animEffect>
                                    <p:anim calcmode="lin" valueType="num">
                                      <p:cBhvr>
                                        <p:cTn id="14" dur="1000" fill="hold"/>
                                        <p:tgtEl>
                                          <p:spTgt spid="2"/>
                                        </p:tgtEl>
                                        <p:attrNameLst>
                                          <p:attrName>ppt_x</p:attrName>
                                        </p:attrNameLst>
                                      </p:cBhvr>
                                      <p:tavLst>
                                        <p:tav tm="0">
                                          <p:val>
                                            <p:strVal val="#ppt_x"/>
                                          </p:val>
                                        </p:tav>
                                        <p:tav tm="100000">
                                          <p:val>
                                            <p:strVal val="#ppt_x"/>
                                          </p:val>
                                        </p:tav>
                                      </p:tavLst>
                                    </p:anim>
                                    <p:anim calcmode="lin" valueType="num">
                                      <p:cBhvr>
                                        <p:cTn id="15"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357010" y="693762"/>
            <a:ext cx="4296539" cy="2239844"/>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wrap="square">
            <a:spAutoFit/>
          </a:bodyPr>
          <a:lstStyle/>
          <a:p>
            <a:pPr algn="ctr">
              <a:lnSpc>
                <a:spcPct val="150000"/>
              </a:lnSpc>
            </a:pPr>
            <a:r>
              <a:rPr lang="nl-NL" sz="2400" dirty="0">
                <a:latin typeface="Arial" panose="020B0604020202020204" pitchFamily="34" charset="0"/>
                <a:cs typeface="Arial" panose="020B0604020202020204" pitchFamily="34" charset="0"/>
              </a:rPr>
              <a:t>Nâng cao thể lực, tầm vóc con người Việt Nam, gắn giáo dục thể chất với giáo dục tri thức, đạo đức, kỹ năng sống,</a:t>
            </a:r>
            <a:endParaRPr lang="en-US" sz="2400" dirty="0">
              <a:latin typeface="Arial" panose="020B0604020202020204" pitchFamily="34" charset="0"/>
              <a:cs typeface="Arial" panose="020B0604020202020204" pitchFamily="34" charset="0"/>
            </a:endParaRPr>
          </a:p>
        </p:txBody>
      </p:sp>
      <p:pic>
        <p:nvPicPr>
          <p:cNvPr id="5122" name="Picture 2" descr="https://tuyensinhso.vn/images/files/tuyensinhso.com/truong-cao-dang-ly-tu-trong-thanh-pho-ho-chi-minh-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888844" y="693762"/>
            <a:ext cx="4950314" cy="2489166"/>
          </a:xfrm>
          <a:prstGeom prst="rect">
            <a:avLst/>
          </a:prstGeom>
          <a:noFill/>
          <a:extLst>
            <a:ext uri="{909E8E84-426E-40DD-AFC4-6F175D3DCCD1}">
              <a14:hiddenFill xmlns:a14="http://schemas.microsoft.com/office/drawing/2010/main">
                <a:solidFill>
                  <a:srgbClr val="FFFFFF"/>
                </a:solidFill>
              </a14:hiddenFill>
            </a:ext>
          </a:extLst>
        </p:spPr>
      </p:pic>
      <p:pic>
        <p:nvPicPr>
          <p:cNvPr id="5124" name="Picture 4" descr="Trẻ bao nhiêu tuổi thì nên cho học kĩ năng số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888843" y="3380735"/>
            <a:ext cx="4950315" cy="2873430"/>
          </a:xfrm>
          <a:prstGeom prst="rect">
            <a:avLst/>
          </a:prstGeom>
          <a:noFill/>
          <a:extLst>
            <a:ext uri="{909E8E84-426E-40DD-AFC4-6F175D3DCCD1}">
              <a14:hiddenFill xmlns:a14="http://schemas.microsoft.com/office/drawing/2010/main">
                <a:solidFill>
                  <a:srgbClr val="FFFFFF"/>
                </a:solidFill>
              </a14:hiddenFill>
            </a:ext>
          </a:extLst>
        </p:spPr>
      </p:pic>
      <p:pic>
        <p:nvPicPr>
          <p:cNvPr id="5126" name="Picture 6" descr="10 NHÓM KỸ NĂNG SỐNG CẦN THIẾT CHO KHỐI HỌC SINH THCS ..."/>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719944" y="3182928"/>
            <a:ext cx="3570670" cy="304269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889227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5122"/>
                                        </p:tgtEl>
                                        <p:attrNameLst>
                                          <p:attrName>style.visibility</p:attrName>
                                        </p:attrNameLst>
                                      </p:cBhvr>
                                      <p:to>
                                        <p:strVal val="visible"/>
                                      </p:to>
                                    </p:set>
                                    <p:animEffect transition="in" filter="fade">
                                      <p:cBhvr>
                                        <p:cTn id="12" dur="1000"/>
                                        <p:tgtEl>
                                          <p:spTgt spid="5122"/>
                                        </p:tgtEl>
                                      </p:cBhvr>
                                    </p:animEffect>
                                    <p:anim calcmode="lin" valueType="num">
                                      <p:cBhvr>
                                        <p:cTn id="13" dur="1000" fill="hold"/>
                                        <p:tgtEl>
                                          <p:spTgt spid="5122"/>
                                        </p:tgtEl>
                                        <p:attrNameLst>
                                          <p:attrName>ppt_x</p:attrName>
                                        </p:attrNameLst>
                                      </p:cBhvr>
                                      <p:tavLst>
                                        <p:tav tm="0">
                                          <p:val>
                                            <p:strVal val="#ppt_x"/>
                                          </p:val>
                                        </p:tav>
                                        <p:tav tm="100000">
                                          <p:val>
                                            <p:strVal val="#ppt_x"/>
                                          </p:val>
                                        </p:tav>
                                      </p:tavLst>
                                    </p:anim>
                                    <p:anim calcmode="lin" valueType="num">
                                      <p:cBhvr>
                                        <p:cTn id="14" dur="1000" fill="hold"/>
                                        <p:tgtEl>
                                          <p:spTgt spid="5122"/>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5124"/>
                                        </p:tgtEl>
                                        <p:attrNameLst>
                                          <p:attrName>style.visibility</p:attrName>
                                        </p:attrNameLst>
                                      </p:cBhvr>
                                      <p:to>
                                        <p:strVal val="visible"/>
                                      </p:to>
                                    </p:set>
                                    <p:animEffect transition="in" filter="fade">
                                      <p:cBhvr>
                                        <p:cTn id="17" dur="1000"/>
                                        <p:tgtEl>
                                          <p:spTgt spid="5124"/>
                                        </p:tgtEl>
                                      </p:cBhvr>
                                    </p:animEffect>
                                    <p:anim calcmode="lin" valueType="num">
                                      <p:cBhvr>
                                        <p:cTn id="18" dur="1000" fill="hold"/>
                                        <p:tgtEl>
                                          <p:spTgt spid="5124"/>
                                        </p:tgtEl>
                                        <p:attrNameLst>
                                          <p:attrName>ppt_x</p:attrName>
                                        </p:attrNameLst>
                                      </p:cBhvr>
                                      <p:tavLst>
                                        <p:tav tm="0">
                                          <p:val>
                                            <p:strVal val="#ppt_x"/>
                                          </p:val>
                                        </p:tav>
                                        <p:tav tm="100000">
                                          <p:val>
                                            <p:strVal val="#ppt_x"/>
                                          </p:val>
                                        </p:tav>
                                      </p:tavLst>
                                    </p:anim>
                                    <p:anim calcmode="lin" valueType="num">
                                      <p:cBhvr>
                                        <p:cTn id="19" dur="1000" fill="hold"/>
                                        <p:tgtEl>
                                          <p:spTgt spid="5124"/>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0"/>
                                  </p:stCondLst>
                                  <p:childTnLst>
                                    <p:set>
                                      <p:cBhvr>
                                        <p:cTn id="21" dur="1" fill="hold">
                                          <p:stCondLst>
                                            <p:cond delay="0"/>
                                          </p:stCondLst>
                                        </p:cTn>
                                        <p:tgtEl>
                                          <p:spTgt spid="5126"/>
                                        </p:tgtEl>
                                        <p:attrNameLst>
                                          <p:attrName>style.visibility</p:attrName>
                                        </p:attrNameLst>
                                      </p:cBhvr>
                                      <p:to>
                                        <p:strVal val="visible"/>
                                      </p:to>
                                    </p:set>
                                    <p:animEffect transition="in" filter="fade">
                                      <p:cBhvr>
                                        <p:cTn id="22" dur="1000"/>
                                        <p:tgtEl>
                                          <p:spTgt spid="5126"/>
                                        </p:tgtEl>
                                      </p:cBhvr>
                                    </p:animEffect>
                                    <p:anim calcmode="lin" valueType="num">
                                      <p:cBhvr>
                                        <p:cTn id="23" dur="1000" fill="hold"/>
                                        <p:tgtEl>
                                          <p:spTgt spid="5126"/>
                                        </p:tgtEl>
                                        <p:attrNameLst>
                                          <p:attrName>ppt_x</p:attrName>
                                        </p:attrNameLst>
                                      </p:cBhvr>
                                      <p:tavLst>
                                        <p:tav tm="0">
                                          <p:val>
                                            <p:strVal val="#ppt_x"/>
                                          </p:val>
                                        </p:tav>
                                        <p:tav tm="100000">
                                          <p:val>
                                            <p:strVal val="#ppt_x"/>
                                          </p:val>
                                        </p:tav>
                                      </p:tavLst>
                                    </p:anim>
                                    <p:anim calcmode="lin" valueType="num">
                                      <p:cBhvr>
                                        <p:cTn id="24" dur="1000" fill="hold"/>
                                        <p:tgtEl>
                                          <p:spTgt spid="512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AutoShape 2" descr="Bàn về sức sống của văn hóa chính trị Việt Nam | Tạp chí Tuyên giáo"/>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sp>
        <p:nvSpPr>
          <p:cNvPr id="5" name="AutoShape 4" descr="Bàn về sức sống của văn hóa chính trị Việt Nam | Tạp chí Tuyên giáo"/>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sp>
        <p:nvSpPr>
          <p:cNvPr id="10" name="TextBox 9">
            <a:extLst>
              <a:ext uri="{FF2B5EF4-FFF2-40B4-BE49-F238E27FC236}">
                <a16:creationId xmlns:a16="http://schemas.microsoft.com/office/drawing/2014/main" id="{5874F307-0ADE-6F3A-1F40-315FA5881F84}"/>
              </a:ext>
            </a:extLst>
          </p:cNvPr>
          <p:cNvSpPr txBox="1"/>
          <p:nvPr/>
        </p:nvSpPr>
        <p:spPr>
          <a:xfrm>
            <a:off x="1041424" y="1438554"/>
            <a:ext cx="10109151" cy="4609723"/>
          </a:xfrm>
          <a:prstGeom prst="rect">
            <a:avLst/>
          </a:prstGeom>
          <a:noFill/>
        </p:spPr>
        <p:txBody>
          <a:bodyPr wrap="square">
            <a:spAutoFit/>
          </a:bodyPr>
          <a:lstStyle/>
          <a:p>
            <a:pPr algn="just">
              <a:lnSpc>
                <a:spcPct val="150000"/>
              </a:lnSpc>
              <a:spcBef>
                <a:spcPts val="600"/>
              </a:spcBef>
              <a:tabLst>
                <a:tab pos="5257800" algn="l"/>
              </a:tabLst>
            </a:pPr>
            <a:r>
              <a:rPr lang="en-US" sz="2400" dirty="0">
                <a:effectLst/>
                <a:latin typeface="Arial" panose="020B0604020202020204" pitchFamily="34" charset="0"/>
                <a:ea typeface="Times New Roman" panose="02020603050405020304" pitchFamily="18" charset="0"/>
                <a:cs typeface="Arial" panose="020B0604020202020204" pitchFamily="34" charset="0"/>
              </a:rPr>
              <a:t>- </a:t>
            </a:r>
            <a:r>
              <a:rPr lang="vi-VN" sz="2400" dirty="0">
                <a:effectLst/>
                <a:latin typeface="Arial" panose="020B0604020202020204" pitchFamily="34" charset="0"/>
                <a:ea typeface="Times New Roman" panose="02020603050405020304" pitchFamily="18" charset="0"/>
                <a:cs typeface="Arial" panose="020B0604020202020204" pitchFamily="34" charset="0"/>
              </a:rPr>
              <a:t>Gắn kết xây dựng môi trường văn hóa với bảo vệ môi trường sinh thái. Đưa nội dung giáo dục đạo đức con người, đạo đức công dân vào các hoạt động giáo dục của xã hội.</a:t>
            </a:r>
            <a:endParaRPr lang="en-US" sz="2400" dirty="0">
              <a:effectLst/>
              <a:latin typeface="Arial" panose="020B0604020202020204" pitchFamily="34" charset="0"/>
              <a:ea typeface="Times New Roman" panose="02020603050405020304" pitchFamily="18" charset="0"/>
              <a:cs typeface="Arial" panose="020B0604020202020204" pitchFamily="34" charset="0"/>
            </a:endParaRPr>
          </a:p>
          <a:p>
            <a:pPr algn="just">
              <a:lnSpc>
                <a:spcPct val="150000"/>
              </a:lnSpc>
              <a:spcBef>
                <a:spcPts val="600"/>
              </a:spcBef>
              <a:tabLst>
                <a:tab pos="5257800" algn="l"/>
              </a:tabLst>
            </a:pPr>
            <a:r>
              <a:rPr lang="en-US" sz="2400" dirty="0">
                <a:effectLst/>
                <a:latin typeface="Arial" panose="020B0604020202020204" pitchFamily="34" charset="0"/>
                <a:ea typeface="Times New Roman" panose="02020603050405020304" pitchFamily="18" charset="0"/>
                <a:cs typeface="Arial" panose="020B0604020202020204" pitchFamily="34" charset="0"/>
              </a:rPr>
              <a:t>- </a:t>
            </a:r>
            <a:r>
              <a:rPr lang="vi-VN" sz="2400" dirty="0">
                <a:effectLst/>
                <a:latin typeface="Arial" panose="020B0604020202020204" pitchFamily="34" charset="0"/>
                <a:ea typeface="Times New Roman" panose="02020603050405020304" pitchFamily="18" charset="0"/>
                <a:cs typeface="Arial" panose="020B0604020202020204" pitchFamily="34" charset="0"/>
              </a:rPr>
              <a:t>Thực hiện chiến lược phát triển gia đình Việt Nam, xây dựng gia đình thực sự là nơi hình thành, nuôi dưỡng nhân cách văn hóa và giáo dục nếp sống cho con người. </a:t>
            </a:r>
            <a:endParaRPr lang="en-US" sz="2400" dirty="0">
              <a:effectLst/>
              <a:latin typeface="Arial" panose="020B0604020202020204" pitchFamily="34" charset="0"/>
              <a:ea typeface="Times New Roman" panose="02020603050405020304" pitchFamily="18" charset="0"/>
              <a:cs typeface="Arial" panose="020B0604020202020204" pitchFamily="34" charset="0"/>
            </a:endParaRPr>
          </a:p>
          <a:p>
            <a:pPr algn="just">
              <a:lnSpc>
                <a:spcPct val="150000"/>
              </a:lnSpc>
              <a:spcBef>
                <a:spcPts val="600"/>
              </a:spcBef>
              <a:tabLst>
                <a:tab pos="5257800" algn="l"/>
              </a:tabLst>
            </a:pPr>
            <a:r>
              <a:rPr lang="en-US" sz="2400" dirty="0">
                <a:effectLst/>
                <a:latin typeface="Arial" panose="020B0604020202020204" pitchFamily="34" charset="0"/>
                <a:ea typeface="Times New Roman" panose="02020603050405020304" pitchFamily="18" charset="0"/>
                <a:cs typeface="Arial" panose="020B0604020202020204" pitchFamily="34" charset="0"/>
              </a:rPr>
              <a:t>- </a:t>
            </a:r>
            <a:r>
              <a:rPr lang="vi-VN" sz="2400" dirty="0">
                <a:effectLst/>
                <a:latin typeface="Arial" panose="020B0604020202020204" pitchFamily="34" charset="0"/>
                <a:ea typeface="Times New Roman" panose="02020603050405020304" pitchFamily="18" charset="0"/>
                <a:cs typeface="Arial" panose="020B0604020202020204" pitchFamily="34" charset="0"/>
              </a:rPr>
              <a:t>Xây dựng mỗi trường học phải thực sự là một trung tâm văn hóa giáo dục, rèn luyện con người về lý tưởng, phẩm chất, nhân cách, lối sống</a:t>
            </a:r>
            <a:r>
              <a:rPr lang="en-US" sz="2400" dirty="0">
                <a:effectLst/>
                <a:latin typeface="Arial" panose="020B0604020202020204" pitchFamily="34" charset="0"/>
                <a:ea typeface="Times New Roman" panose="02020603050405020304" pitchFamily="18" charset="0"/>
                <a:cs typeface="Arial" panose="020B0604020202020204" pitchFamily="34" charset="0"/>
              </a:rPr>
              <a:t>.</a:t>
            </a:r>
          </a:p>
        </p:txBody>
      </p:sp>
      <p:sp>
        <p:nvSpPr>
          <p:cNvPr id="11" name="Title 1">
            <a:extLst>
              <a:ext uri="{FF2B5EF4-FFF2-40B4-BE49-F238E27FC236}">
                <a16:creationId xmlns:a16="http://schemas.microsoft.com/office/drawing/2014/main" id="{A988D6EF-F52D-48CB-6451-884ABD33F4DF}"/>
              </a:ext>
            </a:extLst>
          </p:cNvPr>
          <p:cNvSpPr>
            <a:spLocks noGrp="1"/>
          </p:cNvSpPr>
          <p:nvPr>
            <p:ph type="title"/>
          </p:nvPr>
        </p:nvSpPr>
        <p:spPr>
          <a:xfrm>
            <a:off x="838200" y="540936"/>
            <a:ext cx="10515600" cy="897618"/>
          </a:xfrm>
        </p:spPr>
        <p:txBody>
          <a:bodyPr>
            <a:normAutofit/>
          </a:bodyPr>
          <a:lstStyle/>
          <a:p>
            <a:pPr algn="ctr"/>
            <a:r>
              <a:rPr lang="nl-NL" sz="2400" b="1" i="1" dirty="0">
                <a:solidFill>
                  <a:srgbClr val="FF0000"/>
                </a:solidFill>
                <a:latin typeface="Arial" panose="020B0604020202020204" pitchFamily="34" charset="0"/>
                <a:cs typeface="Arial" panose="020B0604020202020204" pitchFamily="34" charset="0"/>
              </a:rPr>
              <a:t>2.2.2 Xây dựng môi trường văn hóa lành mạnh</a:t>
            </a:r>
            <a:endParaRPr lang="en-US" sz="2400" dirty="0">
              <a:solidFill>
                <a:srgbClr val="FF0000"/>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2339540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with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ipe(up)">
                                      <p:cBhvr>
                                        <p:cTn id="7" dur="500"/>
                                        <p:tgtEl>
                                          <p:spTgt spid="11"/>
                                        </p:tgtEl>
                                      </p:cBhvr>
                                    </p:animEffect>
                                  </p:childTnLst>
                                </p:cTn>
                              </p:par>
                            </p:childTnLst>
                          </p:cTn>
                        </p:par>
                        <p:par>
                          <p:cTn id="8" fill="hold">
                            <p:stCondLst>
                              <p:cond delay="500"/>
                            </p:stCondLst>
                            <p:childTnLst>
                              <p:par>
                                <p:cTn id="9" presetID="22" presetClass="entr" presetSubtype="1" fill="hold" grpId="0" nodeType="afterEffect">
                                  <p:stCondLst>
                                    <p:cond delay="0"/>
                                  </p:stCondLst>
                                  <p:childTnLst>
                                    <p:set>
                                      <p:cBhvr>
                                        <p:cTn id="10" dur="1" fill="hold">
                                          <p:stCondLst>
                                            <p:cond delay="0"/>
                                          </p:stCondLst>
                                        </p:cTn>
                                        <p:tgtEl>
                                          <p:spTgt spid="10"/>
                                        </p:tgtEl>
                                        <p:attrNameLst>
                                          <p:attrName>style.visibility</p:attrName>
                                        </p:attrNameLst>
                                      </p:cBhvr>
                                      <p:to>
                                        <p:strVal val="visible"/>
                                      </p:to>
                                    </p:set>
                                    <p:animEffect transition="in" filter="wipe(up)">
                                      <p:cBhvr>
                                        <p:cTn id="11" dur="1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1" grpId="0"/>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C3498AFD-535A-2D1B-C306-31C4F3F66FBA}"/>
              </a:ext>
            </a:extLst>
          </p:cNvPr>
          <p:cNvSpPr txBox="1"/>
          <p:nvPr/>
        </p:nvSpPr>
        <p:spPr>
          <a:xfrm>
            <a:off x="603068" y="1404856"/>
            <a:ext cx="10985862" cy="4618572"/>
          </a:xfrm>
          <a:prstGeom prst="rect">
            <a:avLst/>
          </a:prstGeom>
          <a:noFill/>
        </p:spPr>
        <p:txBody>
          <a:bodyPr wrap="square">
            <a:spAutoFit/>
          </a:bodyPr>
          <a:lstStyle/>
          <a:p>
            <a:pPr algn="just">
              <a:lnSpc>
                <a:spcPct val="150000"/>
              </a:lnSpc>
              <a:spcBef>
                <a:spcPts val="600"/>
              </a:spcBef>
              <a:tabLst>
                <a:tab pos="5257800" algn="l"/>
              </a:tabLst>
            </a:pPr>
            <a:r>
              <a:rPr lang="vi-VN" sz="2400" dirty="0">
                <a:effectLst/>
                <a:ea typeface="Times New Roman" panose="02020603050405020304" pitchFamily="18" charset="0"/>
              </a:rPr>
              <a:t> </a:t>
            </a:r>
            <a:r>
              <a:rPr lang="en-US" sz="2400" dirty="0">
                <a:effectLst/>
                <a:ea typeface="Times New Roman" panose="02020603050405020304" pitchFamily="18" charset="0"/>
              </a:rPr>
              <a:t>- </a:t>
            </a:r>
            <a:r>
              <a:rPr lang="vi-VN" sz="2400" dirty="0">
                <a:effectLst/>
                <a:ea typeface="Times New Roman" panose="02020603050405020304" pitchFamily="18" charset="0"/>
                <a:cs typeface="Arial" panose="020B0604020202020204" pitchFamily="34" charset="0"/>
              </a:rPr>
              <a:t>Xây dựng đời sống văn hóa ở địa bàn dân cư, các cơ quan, đơn vị, doanh nghiệp đoàn kết, dân chủ, văn minh, đạt chuẩn thực chất về văn hóa; thực hiện tốt quy chế dân chủ ở cơ sở</a:t>
            </a:r>
            <a:r>
              <a:rPr lang="en-US" sz="2400" dirty="0">
                <a:effectLst/>
                <a:ea typeface="Times New Roman" panose="02020603050405020304" pitchFamily="18" charset="0"/>
                <a:cs typeface="Arial" panose="020B0604020202020204" pitchFamily="34" charset="0"/>
              </a:rPr>
              <a:t>.</a:t>
            </a:r>
          </a:p>
          <a:p>
            <a:pPr algn="just">
              <a:lnSpc>
                <a:spcPct val="150000"/>
              </a:lnSpc>
              <a:spcBef>
                <a:spcPts val="600"/>
              </a:spcBef>
              <a:tabLst>
                <a:tab pos="5257800" algn="l"/>
              </a:tabLst>
            </a:pPr>
            <a:r>
              <a:rPr lang="en-US" sz="2400" dirty="0">
                <a:effectLst/>
                <a:ea typeface="Times New Roman" panose="02020603050405020304" pitchFamily="18" charset="0"/>
                <a:cs typeface="Arial" panose="020B0604020202020204" pitchFamily="34" charset="0"/>
              </a:rPr>
              <a:t>- </a:t>
            </a:r>
            <a:r>
              <a:rPr lang="vi-VN" sz="2400" dirty="0">
                <a:effectLst/>
                <a:ea typeface="Times New Roman" panose="02020603050405020304" pitchFamily="18" charset="0"/>
                <a:cs typeface="Arial" panose="020B0604020202020204" pitchFamily="34" charset="0"/>
              </a:rPr>
              <a:t>Gắn các hoạt động văn hóa với phát triển kinh tế-xã hội, bảo đảm quốc phòng, an ninh, với chương trình xây dựng nông thôn mới, đô thị văn minh. </a:t>
            </a:r>
            <a:endParaRPr lang="en-US" sz="2400" dirty="0">
              <a:effectLst/>
              <a:ea typeface="Times New Roman" panose="02020603050405020304" pitchFamily="18" charset="0"/>
              <a:cs typeface="Arial" panose="020B0604020202020204" pitchFamily="34" charset="0"/>
            </a:endParaRPr>
          </a:p>
          <a:p>
            <a:pPr algn="just">
              <a:lnSpc>
                <a:spcPct val="150000"/>
              </a:lnSpc>
              <a:spcBef>
                <a:spcPts val="600"/>
              </a:spcBef>
              <a:tabLst>
                <a:tab pos="5257800" algn="l"/>
              </a:tabLst>
            </a:pPr>
            <a:r>
              <a:rPr lang="en-US" sz="2400" dirty="0">
                <a:effectLst/>
                <a:ea typeface="Times New Roman" panose="02020603050405020304" pitchFamily="18" charset="0"/>
                <a:cs typeface="Arial" panose="020B0604020202020204" pitchFamily="34" charset="0"/>
              </a:rPr>
              <a:t>- </a:t>
            </a:r>
            <a:r>
              <a:rPr lang="vi-VN" sz="2400" dirty="0">
                <a:effectLst/>
                <a:ea typeface="Times New Roman" panose="02020603050405020304" pitchFamily="18" charset="0"/>
                <a:cs typeface="Arial" panose="020B0604020202020204" pitchFamily="34" charset="0"/>
              </a:rPr>
              <a:t>Phát huy các giá trị, nhân tố tích cực trong văn hóa tôn giáo, tín ngưỡng; khuyến khích các hoạt động tôn giáo gắn bó với dân tộc, hướng thiện, nhân đạo, nhân văn, tiến bộ, “tốt đời, đẹp đạo”. </a:t>
            </a:r>
            <a:endParaRPr lang="en-US" sz="2400" dirty="0">
              <a:effectLst/>
              <a:ea typeface="Times New Roman" panose="02020603050405020304" pitchFamily="18" charset="0"/>
              <a:cs typeface="Arial" panose="020B0604020202020204" pitchFamily="34" charset="0"/>
            </a:endParaRPr>
          </a:p>
        </p:txBody>
      </p:sp>
      <p:sp>
        <p:nvSpPr>
          <p:cNvPr id="9" name="Title 1">
            <a:extLst>
              <a:ext uri="{FF2B5EF4-FFF2-40B4-BE49-F238E27FC236}">
                <a16:creationId xmlns:a16="http://schemas.microsoft.com/office/drawing/2014/main" id="{F34F2A31-0B09-E539-48F9-3EDBBD010DBF}"/>
              </a:ext>
            </a:extLst>
          </p:cNvPr>
          <p:cNvSpPr>
            <a:spLocks noGrp="1"/>
          </p:cNvSpPr>
          <p:nvPr>
            <p:ph type="title"/>
          </p:nvPr>
        </p:nvSpPr>
        <p:spPr>
          <a:xfrm>
            <a:off x="838199" y="507238"/>
            <a:ext cx="10515600" cy="897618"/>
          </a:xfrm>
        </p:spPr>
        <p:txBody>
          <a:bodyPr>
            <a:normAutofit/>
          </a:bodyPr>
          <a:lstStyle/>
          <a:p>
            <a:pPr algn="ctr">
              <a:lnSpc>
                <a:spcPct val="150000"/>
              </a:lnSpc>
            </a:pPr>
            <a:r>
              <a:rPr lang="nl-NL" sz="2400" b="1" i="1" dirty="0">
                <a:solidFill>
                  <a:srgbClr val="FF0000"/>
                </a:solidFill>
                <a:latin typeface="Arial" panose="020B0604020202020204" pitchFamily="34" charset="0"/>
                <a:cs typeface="Arial" panose="020B0604020202020204" pitchFamily="34" charset="0"/>
              </a:rPr>
              <a:t>2.2.2 Xây dựng môi trường văn hóa lành mạnh</a:t>
            </a:r>
            <a:endParaRPr lang="en-US" sz="2400" dirty="0">
              <a:solidFill>
                <a:srgbClr val="FF0000"/>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9659880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up)">
                                      <p:cBhvr>
                                        <p:cTn id="7" dur="500"/>
                                        <p:tgtEl>
                                          <p:spTgt spid="9"/>
                                        </p:tgtEl>
                                      </p:cBhvr>
                                    </p:animEffect>
                                  </p:childTnLst>
                                </p:cTn>
                              </p:par>
                            </p:childTnLst>
                          </p:cTn>
                        </p:par>
                        <p:par>
                          <p:cTn id="8" fill="hold">
                            <p:stCondLst>
                              <p:cond delay="500"/>
                            </p:stCondLst>
                            <p:childTnLst>
                              <p:par>
                                <p:cTn id="9" presetID="22" presetClass="entr" presetSubtype="1" fill="hold" grpId="0"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wipe(up)">
                                      <p:cBhvr>
                                        <p:cTn id="11"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9" grpId="0"/>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3511" y="646556"/>
            <a:ext cx="9689355" cy="1219199"/>
          </a:xfrm>
        </p:spPr>
        <p:txBody>
          <a:bodyPr>
            <a:normAutofit/>
          </a:bodyPr>
          <a:lstStyle/>
          <a:p>
            <a:pPr marL="914400" indent="-914400"/>
            <a:r>
              <a:rPr lang="nl-NL" sz="2500" b="1" i="1" dirty="0">
                <a:solidFill>
                  <a:srgbClr val="FF0000"/>
                </a:solidFill>
              </a:rPr>
              <a:t>2.2.5. Phát triển công nghiệp văn hóa đi đôi với xây dựng, hoàn thiện thị trường văn hóa </a:t>
            </a:r>
            <a:endParaRPr lang="en-US" sz="2500" b="1" dirty="0">
              <a:solidFill>
                <a:srgbClr val="FF0000"/>
              </a:solidFill>
            </a:endParaRPr>
          </a:p>
        </p:txBody>
      </p:sp>
      <p:pic>
        <p:nvPicPr>
          <p:cNvPr id="8196" name="Picture 4" descr="Định nghĩa lại &quot;văn hóa đọc&quot;"/>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936376" y="1445904"/>
            <a:ext cx="5022113" cy="4730370"/>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96910EEC-0749-BDF1-9127-8A2A5F9348AB}"/>
              </a:ext>
            </a:extLst>
          </p:cNvPr>
          <p:cNvSpPr txBox="1"/>
          <p:nvPr/>
        </p:nvSpPr>
        <p:spPr>
          <a:xfrm>
            <a:off x="119576" y="1790458"/>
            <a:ext cx="6759526" cy="4385816"/>
          </a:xfrm>
          <a:prstGeom prst="rect">
            <a:avLst/>
          </a:prstGeom>
          <a:noFill/>
        </p:spPr>
        <p:txBody>
          <a:bodyPr wrap="square">
            <a:spAutoFit/>
          </a:bodyPr>
          <a:lstStyle/>
          <a:p>
            <a:pPr algn="just">
              <a:spcBef>
                <a:spcPts val="600"/>
              </a:spcBef>
              <a:tabLst>
                <a:tab pos="5257800" algn="l"/>
              </a:tabLst>
            </a:pPr>
            <a:r>
              <a:rPr lang="vi-VN" sz="2400" dirty="0">
                <a:effectLst/>
                <a:latin typeface="Arial" panose="020B0604020202020204" pitchFamily="34" charset="0"/>
                <a:ea typeface="Times New Roman" panose="02020603050405020304" pitchFamily="18" charset="0"/>
                <a:cs typeface="Arial" panose="020B0604020202020204" pitchFamily="34" charset="0"/>
              </a:rPr>
              <a:t>Khuyến khích xuất khẩu sản phẩm văn hóa, góp phần quảng bá văn hóa Việt Nam ra thế giới.</a:t>
            </a:r>
            <a:endParaRPr lang="en-US" sz="2400" dirty="0">
              <a:effectLst/>
              <a:latin typeface="Arial" panose="020B0604020202020204" pitchFamily="34" charset="0"/>
              <a:ea typeface="Times New Roman" panose="02020603050405020304" pitchFamily="18" charset="0"/>
              <a:cs typeface="Arial" panose="020B0604020202020204" pitchFamily="34" charset="0"/>
            </a:endParaRPr>
          </a:p>
          <a:p>
            <a:pPr algn="just">
              <a:spcBef>
                <a:spcPts val="600"/>
              </a:spcBef>
              <a:tabLst>
                <a:tab pos="5257800" algn="l"/>
              </a:tabLst>
            </a:pPr>
            <a:r>
              <a:rPr lang="vi-VN" sz="2400" dirty="0">
                <a:effectLst/>
                <a:latin typeface="Arial" panose="020B0604020202020204" pitchFamily="34" charset="0"/>
                <a:ea typeface="Times New Roman" panose="02020603050405020304" pitchFamily="18" charset="0"/>
                <a:cs typeface="Arial" panose="020B0604020202020204" pitchFamily="34" charset="0"/>
              </a:rPr>
              <a:t>Có cơ chế khuyến khích đầu tư cơ sở vật chất, trang thiết bị kỹ thuật và công nghệ tiên tiến để nâng cao chất lượng sản phẩm văn hóa. </a:t>
            </a:r>
            <a:endParaRPr lang="en-US" sz="2400" dirty="0">
              <a:effectLst/>
              <a:latin typeface="Arial" panose="020B0604020202020204" pitchFamily="34" charset="0"/>
              <a:ea typeface="Times New Roman" panose="02020603050405020304" pitchFamily="18" charset="0"/>
              <a:cs typeface="Arial" panose="020B0604020202020204" pitchFamily="34" charset="0"/>
            </a:endParaRPr>
          </a:p>
          <a:p>
            <a:pPr algn="just">
              <a:spcBef>
                <a:spcPts val="600"/>
              </a:spcBef>
              <a:tabLst>
                <a:tab pos="5257800" algn="l"/>
              </a:tabLst>
            </a:pPr>
            <a:r>
              <a:rPr lang="vi-VN" sz="2400" dirty="0">
                <a:effectLst/>
                <a:latin typeface="Arial" panose="020B0604020202020204" pitchFamily="34" charset="0"/>
                <a:ea typeface="Times New Roman" panose="02020603050405020304" pitchFamily="18" charset="0"/>
                <a:cs typeface="Arial" panose="020B0604020202020204" pitchFamily="34" charset="0"/>
              </a:rPr>
              <a:t>Nâng cao ý thức thực thi các quy định pháp luật về quyền tác giả và các quyền liên quan trong toàn xã hội. </a:t>
            </a:r>
            <a:endParaRPr lang="en-US" sz="2400" dirty="0">
              <a:effectLst/>
              <a:latin typeface="Arial" panose="020B0604020202020204" pitchFamily="34" charset="0"/>
              <a:ea typeface="Times New Roman" panose="02020603050405020304" pitchFamily="18" charset="0"/>
              <a:cs typeface="Arial" panose="020B0604020202020204" pitchFamily="34" charset="0"/>
            </a:endParaRPr>
          </a:p>
          <a:p>
            <a:pPr algn="just">
              <a:spcBef>
                <a:spcPts val="600"/>
              </a:spcBef>
              <a:tabLst>
                <a:tab pos="5257800" algn="l"/>
              </a:tabLst>
            </a:pPr>
            <a:r>
              <a:rPr lang="vi-VN" sz="2400" dirty="0">
                <a:effectLst/>
                <a:latin typeface="Arial" panose="020B0604020202020204" pitchFamily="34" charset="0"/>
                <a:ea typeface="Times New Roman" panose="02020603050405020304" pitchFamily="18" charset="0"/>
                <a:cs typeface="Arial" panose="020B0604020202020204" pitchFamily="34" charset="0"/>
              </a:rPr>
              <a:t>Củng cố và tăng cường hiệu quả hoạt động của các cơ quan quản lý và cơ quan thực thi quyền tác giả từ Trung ương đến địa phương.</a:t>
            </a:r>
            <a:endParaRPr lang="en-US" sz="2400" dirty="0">
              <a:effectLst/>
              <a:latin typeface="Arial" panose="020B0604020202020204" pitchFamily="34" charset="0"/>
              <a:ea typeface="Times New Roman" panose="02020603050405020304" pitchFamily="18" charset="0"/>
              <a:cs typeface="Arial" panose="020B0604020202020204" pitchFamily="34" charset="0"/>
            </a:endParaRPr>
          </a:p>
        </p:txBody>
      </p:sp>
    </p:spTree>
    <p:extLst>
      <p:ext uri="{BB962C8B-B14F-4D97-AF65-F5344CB8AC3E}">
        <p14:creationId xmlns:p14="http://schemas.microsoft.com/office/powerpoint/2010/main" val="137298950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up)">
                                      <p:cBhvr>
                                        <p:cTn id="7" dur="500"/>
                                        <p:tgtEl>
                                          <p:spTgt spid="2"/>
                                        </p:tgtEl>
                                      </p:cBhvr>
                                    </p:animEffect>
                                  </p:childTnLst>
                                </p:cTn>
                              </p:par>
                            </p:childTnLst>
                          </p:cTn>
                        </p:par>
                        <p:par>
                          <p:cTn id="8" fill="hold">
                            <p:stCondLst>
                              <p:cond delay="500"/>
                            </p:stCondLst>
                            <p:childTnLst>
                              <p:par>
                                <p:cTn id="9" presetID="22" presetClass="entr" presetSubtype="1" fill="hold" nodeType="afterEffect">
                                  <p:stCondLst>
                                    <p:cond delay="0"/>
                                  </p:stCondLst>
                                  <p:childTnLst>
                                    <p:set>
                                      <p:cBhvr>
                                        <p:cTn id="10" dur="1" fill="hold">
                                          <p:stCondLst>
                                            <p:cond delay="0"/>
                                          </p:stCondLst>
                                        </p:cTn>
                                        <p:tgtEl>
                                          <p:spTgt spid="8196"/>
                                        </p:tgtEl>
                                        <p:attrNameLst>
                                          <p:attrName>style.visibility</p:attrName>
                                        </p:attrNameLst>
                                      </p:cBhvr>
                                      <p:to>
                                        <p:strVal val="visible"/>
                                      </p:to>
                                    </p:set>
                                    <p:animEffect transition="in" filter="wipe(up)">
                                      <p:cBhvr>
                                        <p:cTn id="11" dur="1000"/>
                                        <p:tgtEl>
                                          <p:spTgt spid="8196"/>
                                        </p:tgtEl>
                                      </p:cBhvr>
                                    </p:animEffect>
                                  </p:childTnLst>
                                </p:cTn>
                              </p:par>
                              <p:par>
                                <p:cTn id="12" presetID="22" presetClass="entr" presetSubtype="1"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wipe(up)">
                                      <p:cBhvr>
                                        <p:cTn id="14"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6" grpId="0"/>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71395" y="380453"/>
            <a:ext cx="7049210" cy="1472974"/>
          </a:xfrm>
        </p:spPr>
        <p:txBody>
          <a:bodyPr>
            <a:normAutofit/>
          </a:bodyPr>
          <a:lstStyle/>
          <a:p>
            <a:pPr marL="914400" indent="-914400"/>
            <a:r>
              <a:rPr lang="nl-NL" sz="2500" b="1" i="1" dirty="0">
                <a:solidFill>
                  <a:srgbClr val="FF0000"/>
                </a:solidFill>
              </a:rPr>
              <a:t>2.2.6  Chủ động hội nhập quốc tế về văn hóa, tiếp thu tinh hoa văn hóa nhân loại</a:t>
            </a:r>
            <a:endParaRPr lang="en-US" sz="2500" dirty="0">
              <a:solidFill>
                <a:srgbClr val="FF0000"/>
              </a:solidFill>
            </a:endParaRPr>
          </a:p>
        </p:txBody>
      </p:sp>
      <p:sp>
        <p:nvSpPr>
          <p:cNvPr id="4" name="AutoShape 2" descr="Văn hóa trong quá trình hội nhập toàn cầu"/>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6" name="Picture 5">
            <a:extLst>
              <a:ext uri="{FF2B5EF4-FFF2-40B4-BE49-F238E27FC236}">
                <a16:creationId xmlns:a16="http://schemas.microsoft.com/office/drawing/2014/main" id="{F4D8FA55-419B-4960-A900-E7368D45B666}"/>
              </a:ext>
            </a:extLst>
          </p:cNvPr>
          <p:cNvPicPr>
            <a:picLocks noChangeAspect="1"/>
          </p:cNvPicPr>
          <p:nvPr/>
        </p:nvPicPr>
        <p:blipFill>
          <a:blip r:embed="rId2"/>
          <a:stretch>
            <a:fillRect/>
          </a:stretch>
        </p:blipFill>
        <p:spPr>
          <a:xfrm>
            <a:off x="0" y="6440639"/>
            <a:ext cx="12233835" cy="417361"/>
          </a:xfrm>
          <a:prstGeom prst="rect">
            <a:avLst/>
          </a:prstGeom>
        </p:spPr>
      </p:pic>
      <p:pic>
        <p:nvPicPr>
          <p:cNvPr id="9220" name="Picture 4" descr="Văn hóa trong quá trình hội nhập toàn cầu"/>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07975" y="1685564"/>
            <a:ext cx="3838885" cy="4407274"/>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531CEC90-70BA-F88E-0C17-5666137D6A4B}"/>
              </a:ext>
            </a:extLst>
          </p:cNvPr>
          <p:cNvSpPr txBox="1"/>
          <p:nvPr/>
        </p:nvSpPr>
        <p:spPr>
          <a:xfrm>
            <a:off x="4475208" y="1868455"/>
            <a:ext cx="7368449" cy="4041491"/>
          </a:xfrm>
          <a:prstGeom prst="rect">
            <a:avLst/>
          </a:prstGeom>
          <a:noFill/>
        </p:spPr>
        <p:txBody>
          <a:bodyPr wrap="square">
            <a:spAutoFit/>
          </a:bodyPr>
          <a:lstStyle/>
          <a:p>
            <a:pPr algn="just">
              <a:lnSpc>
                <a:spcPct val="115000"/>
              </a:lnSpc>
              <a:spcBef>
                <a:spcPts val="600"/>
              </a:spcBef>
              <a:tabLst>
                <a:tab pos="5257800" algn="l"/>
              </a:tabLst>
            </a:pPr>
            <a:r>
              <a:rPr lang="vi-VN" sz="2400" dirty="0">
                <a:effectLst/>
                <a:ea typeface="Times New Roman" panose="02020603050405020304" pitchFamily="18" charset="0"/>
              </a:rPr>
              <a:t>Chủ động mở rộng hợp tác văn hóa với các nước, thực hiện đa dạng các hình thức văn hóa đối ngoại</a:t>
            </a:r>
            <a:r>
              <a:rPr lang="en-US" sz="2400" dirty="0">
                <a:ea typeface="Times New Roman" panose="02020603050405020304" pitchFamily="18" charset="0"/>
              </a:rPr>
              <a:t>.</a:t>
            </a:r>
          </a:p>
          <a:p>
            <a:pPr algn="just">
              <a:lnSpc>
                <a:spcPct val="115000"/>
              </a:lnSpc>
              <a:spcBef>
                <a:spcPts val="600"/>
              </a:spcBef>
              <a:tabLst>
                <a:tab pos="5257800" algn="l"/>
              </a:tabLst>
            </a:pPr>
            <a:r>
              <a:rPr lang="vi-VN" sz="2400" dirty="0">
                <a:effectLst/>
                <a:ea typeface="Times New Roman" panose="02020603050405020304" pitchFamily="18" charset="0"/>
              </a:rPr>
              <a:t>Chú trọng truyền bá văn hóa Việt Nam, dạy tiếng Việt cho người Việt Nam ở nước ngoài và người nước ngoài ở Việt Nam. </a:t>
            </a:r>
            <a:endParaRPr lang="en-US" sz="2400" dirty="0">
              <a:effectLst/>
              <a:ea typeface="Times New Roman" panose="02020603050405020304" pitchFamily="18" charset="0"/>
            </a:endParaRPr>
          </a:p>
          <a:p>
            <a:pPr algn="just">
              <a:lnSpc>
                <a:spcPct val="115000"/>
              </a:lnSpc>
              <a:spcBef>
                <a:spcPts val="600"/>
              </a:spcBef>
              <a:tabLst>
                <a:tab pos="5257800" algn="l"/>
              </a:tabLst>
            </a:pPr>
            <a:r>
              <a:rPr lang="vi-VN" sz="2400" dirty="0">
                <a:effectLst/>
                <a:ea typeface="Times New Roman" panose="02020603050405020304" pitchFamily="18" charset="0"/>
              </a:rPr>
              <a:t>Chủ động đón nhận cơ hội phát triển, vượt qua các thách thức để giữ gìn, hoàn thiện bản sắc văn hóa dân tộc; hạn chế, khắc phục những ảnh hưởng tiêu cực, mặt trái của toàn cầu hóa về văn hóa.</a:t>
            </a:r>
            <a:endParaRPr lang="en-US" sz="2400" dirty="0">
              <a:effectLst/>
              <a:ea typeface="Times New Roman" panose="02020603050405020304" pitchFamily="18" charset="0"/>
            </a:endParaRPr>
          </a:p>
        </p:txBody>
      </p:sp>
    </p:spTree>
    <p:extLst>
      <p:ext uri="{BB962C8B-B14F-4D97-AF65-F5344CB8AC3E}">
        <p14:creationId xmlns:p14="http://schemas.microsoft.com/office/powerpoint/2010/main" val="34385483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up)">
                                      <p:cBhvr>
                                        <p:cTn id="7" dur="500"/>
                                        <p:tgtEl>
                                          <p:spTgt spid="2"/>
                                        </p:tgtEl>
                                      </p:cBhvr>
                                    </p:animEffect>
                                  </p:childTnLst>
                                </p:cTn>
                              </p:par>
                            </p:childTnLst>
                          </p:cTn>
                        </p:par>
                        <p:par>
                          <p:cTn id="8" fill="hold">
                            <p:stCondLst>
                              <p:cond delay="500"/>
                            </p:stCondLst>
                            <p:childTnLst>
                              <p:par>
                                <p:cTn id="9" presetID="22" presetClass="entr" presetSubtype="1" fill="hold" nodeType="afterEffect">
                                  <p:stCondLst>
                                    <p:cond delay="0"/>
                                  </p:stCondLst>
                                  <p:childTnLst>
                                    <p:set>
                                      <p:cBhvr>
                                        <p:cTn id="10" dur="1" fill="hold">
                                          <p:stCondLst>
                                            <p:cond delay="0"/>
                                          </p:stCondLst>
                                        </p:cTn>
                                        <p:tgtEl>
                                          <p:spTgt spid="9220"/>
                                        </p:tgtEl>
                                        <p:attrNameLst>
                                          <p:attrName>style.visibility</p:attrName>
                                        </p:attrNameLst>
                                      </p:cBhvr>
                                      <p:to>
                                        <p:strVal val="visible"/>
                                      </p:to>
                                    </p:set>
                                    <p:animEffect transition="in" filter="wipe(up)">
                                      <p:cBhvr>
                                        <p:cTn id="11" dur="1000"/>
                                        <p:tgtEl>
                                          <p:spTgt spid="9220"/>
                                        </p:tgtEl>
                                      </p:cBhvr>
                                    </p:animEffect>
                                  </p:childTnLst>
                                </p:cTn>
                              </p:par>
                              <p:par>
                                <p:cTn id="12" presetID="22" presetClass="entr" presetSubtype="1"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wipe(up)">
                                      <p:cBhvr>
                                        <p:cTn id="14"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7" grpId="0"/>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2" name="Group 21">
            <a:extLst>
              <a:ext uri="{FF2B5EF4-FFF2-40B4-BE49-F238E27FC236}">
                <a16:creationId xmlns:a16="http://schemas.microsoft.com/office/drawing/2014/main" id="{712D67CB-5BBC-7B3D-2C30-93C4C1EF8D27}"/>
              </a:ext>
            </a:extLst>
          </p:cNvPr>
          <p:cNvGrpSpPr/>
          <p:nvPr/>
        </p:nvGrpSpPr>
        <p:grpSpPr>
          <a:xfrm>
            <a:off x="6587718" y="236583"/>
            <a:ext cx="5070216" cy="5887719"/>
            <a:chOff x="6785135" y="313956"/>
            <a:chExt cx="5070216" cy="5887719"/>
          </a:xfrm>
        </p:grpSpPr>
        <p:grpSp>
          <p:nvGrpSpPr>
            <p:cNvPr id="4" name="Group 4"/>
            <p:cNvGrpSpPr/>
            <p:nvPr/>
          </p:nvGrpSpPr>
          <p:grpSpPr>
            <a:xfrm>
              <a:off x="6785135" y="2900804"/>
              <a:ext cx="1609928" cy="1611330"/>
              <a:chOff x="0" y="0"/>
              <a:chExt cx="6350000" cy="6350000"/>
            </a:xfrm>
          </p:grpSpPr>
          <p:sp>
            <p:nvSpPr>
              <p:cNvPr id="5" name="Freeform 5"/>
              <p:cNvSpPr/>
              <p:nvPr/>
            </p:nvSpPr>
            <p:spPr>
              <a:xfrm>
                <a:off x="0" y="0"/>
                <a:ext cx="6350000" cy="6350000"/>
              </a:xfrm>
              <a:custGeom>
                <a:avLst/>
                <a:gdLst/>
                <a:ahLst/>
                <a:cxnLst/>
                <a:rect l="l" t="t" r="r" b="b"/>
                <a:pathLst>
                  <a:path w="6350000" h="6350000">
                    <a:moveTo>
                      <a:pt x="5715000" y="6350000"/>
                    </a:moveTo>
                    <a:lnTo>
                      <a:pt x="635000" y="6350000"/>
                    </a:lnTo>
                    <a:cubicBezTo>
                      <a:pt x="284480" y="6350000"/>
                      <a:pt x="0" y="6065520"/>
                      <a:pt x="0" y="5715000"/>
                    </a:cubicBezTo>
                    <a:lnTo>
                      <a:pt x="0" y="635000"/>
                    </a:lnTo>
                    <a:cubicBezTo>
                      <a:pt x="0" y="284480"/>
                      <a:pt x="284480" y="0"/>
                      <a:pt x="635000" y="0"/>
                    </a:cubicBezTo>
                    <a:lnTo>
                      <a:pt x="5715000" y="0"/>
                    </a:lnTo>
                    <a:cubicBezTo>
                      <a:pt x="6065520" y="0"/>
                      <a:pt x="6350000" y="284480"/>
                      <a:pt x="6350000" y="635000"/>
                    </a:cubicBezTo>
                    <a:lnTo>
                      <a:pt x="6350000" y="5715000"/>
                    </a:lnTo>
                    <a:cubicBezTo>
                      <a:pt x="6350000" y="6065520"/>
                      <a:pt x="6065520" y="6350000"/>
                      <a:pt x="5715000" y="6350000"/>
                    </a:cubicBezTo>
                    <a:close/>
                  </a:path>
                </a:pathLst>
              </a:custGeom>
              <a:blipFill>
                <a:blip r:embed="rId2"/>
                <a:stretch>
                  <a:fillRect l="-87704" t="-25297" r="-36779" b="-24265"/>
                </a:stretch>
              </a:blipFill>
            </p:spPr>
          </p:sp>
        </p:grpSp>
        <p:grpSp>
          <p:nvGrpSpPr>
            <p:cNvPr id="8" name="Group 8"/>
            <p:cNvGrpSpPr/>
            <p:nvPr/>
          </p:nvGrpSpPr>
          <p:grpSpPr>
            <a:xfrm>
              <a:off x="10245423" y="2099842"/>
              <a:ext cx="1609928" cy="2416992"/>
              <a:chOff x="0" y="0"/>
              <a:chExt cx="6350000" cy="9525000"/>
            </a:xfrm>
          </p:grpSpPr>
          <p:sp>
            <p:nvSpPr>
              <p:cNvPr id="9" name="Freeform 9"/>
              <p:cNvSpPr/>
              <p:nvPr/>
            </p:nvSpPr>
            <p:spPr>
              <a:xfrm>
                <a:off x="0" y="0"/>
                <a:ext cx="6350000" cy="9525000"/>
              </a:xfrm>
              <a:custGeom>
                <a:avLst/>
                <a:gdLst/>
                <a:ahLst/>
                <a:cxnLst/>
                <a:rect l="l" t="t" r="r" b="b"/>
                <a:pathLst>
                  <a:path w="6350000" h="9525000">
                    <a:moveTo>
                      <a:pt x="0" y="9042400"/>
                    </a:moveTo>
                    <a:lnTo>
                      <a:pt x="0" y="482600"/>
                    </a:lnTo>
                    <a:cubicBezTo>
                      <a:pt x="0" y="215900"/>
                      <a:pt x="215900" y="0"/>
                      <a:pt x="482600" y="0"/>
                    </a:cubicBezTo>
                    <a:lnTo>
                      <a:pt x="5867400" y="0"/>
                    </a:lnTo>
                    <a:cubicBezTo>
                      <a:pt x="6134100" y="0"/>
                      <a:pt x="6350000" y="217170"/>
                      <a:pt x="6350000" y="482600"/>
                    </a:cubicBezTo>
                    <a:lnTo>
                      <a:pt x="6350000" y="9042400"/>
                    </a:lnTo>
                    <a:cubicBezTo>
                      <a:pt x="6350000" y="9309100"/>
                      <a:pt x="6134100" y="9525000"/>
                      <a:pt x="5867400" y="9525000"/>
                    </a:cubicBezTo>
                    <a:lnTo>
                      <a:pt x="482600" y="9525000"/>
                    </a:lnTo>
                    <a:cubicBezTo>
                      <a:pt x="217170" y="9525000"/>
                      <a:pt x="0" y="9309100"/>
                      <a:pt x="0" y="9042400"/>
                    </a:cubicBezTo>
                    <a:close/>
                  </a:path>
                </a:pathLst>
              </a:custGeom>
              <a:blipFill>
                <a:blip r:embed="rId3"/>
                <a:stretch>
                  <a:fillRect l="-62570" r="-62570"/>
                </a:stretch>
              </a:blipFill>
            </p:spPr>
          </p:sp>
        </p:grpSp>
        <p:grpSp>
          <p:nvGrpSpPr>
            <p:cNvPr id="10" name="Group 10"/>
            <p:cNvGrpSpPr/>
            <p:nvPr/>
          </p:nvGrpSpPr>
          <p:grpSpPr>
            <a:xfrm>
              <a:off x="6785135" y="313956"/>
              <a:ext cx="1609928" cy="2416992"/>
              <a:chOff x="0" y="0"/>
              <a:chExt cx="6350000" cy="9525000"/>
            </a:xfrm>
          </p:grpSpPr>
          <p:sp>
            <p:nvSpPr>
              <p:cNvPr id="11" name="Freeform 11"/>
              <p:cNvSpPr/>
              <p:nvPr/>
            </p:nvSpPr>
            <p:spPr>
              <a:xfrm>
                <a:off x="0" y="0"/>
                <a:ext cx="6350000" cy="9525000"/>
              </a:xfrm>
              <a:custGeom>
                <a:avLst/>
                <a:gdLst/>
                <a:ahLst/>
                <a:cxnLst/>
                <a:rect l="l" t="t" r="r" b="b"/>
                <a:pathLst>
                  <a:path w="6350000" h="9525000">
                    <a:moveTo>
                      <a:pt x="0" y="9042400"/>
                    </a:moveTo>
                    <a:lnTo>
                      <a:pt x="0" y="482600"/>
                    </a:lnTo>
                    <a:cubicBezTo>
                      <a:pt x="0" y="215900"/>
                      <a:pt x="215900" y="0"/>
                      <a:pt x="482600" y="0"/>
                    </a:cubicBezTo>
                    <a:lnTo>
                      <a:pt x="5867400" y="0"/>
                    </a:lnTo>
                    <a:cubicBezTo>
                      <a:pt x="6134100" y="0"/>
                      <a:pt x="6350000" y="217170"/>
                      <a:pt x="6350000" y="482600"/>
                    </a:cubicBezTo>
                    <a:lnTo>
                      <a:pt x="6350000" y="9042400"/>
                    </a:lnTo>
                    <a:cubicBezTo>
                      <a:pt x="6350000" y="9309100"/>
                      <a:pt x="6134100" y="9525000"/>
                      <a:pt x="5867400" y="9525000"/>
                    </a:cubicBezTo>
                    <a:lnTo>
                      <a:pt x="482600" y="9525000"/>
                    </a:lnTo>
                    <a:cubicBezTo>
                      <a:pt x="217170" y="9525000"/>
                      <a:pt x="0" y="9309100"/>
                      <a:pt x="0" y="9042400"/>
                    </a:cubicBezTo>
                    <a:close/>
                  </a:path>
                </a:pathLst>
              </a:custGeom>
              <a:blipFill>
                <a:blip r:embed="rId4"/>
                <a:stretch>
                  <a:fillRect l="-6250" r="-6250"/>
                </a:stretch>
              </a:blipFill>
            </p:spPr>
          </p:sp>
        </p:grpSp>
        <p:grpSp>
          <p:nvGrpSpPr>
            <p:cNvPr id="12" name="Group 12"/>
            <p:cNvGrpSpPr/>
            <p:nvPr/>
          </p:nvGrpSpPr>
          <p:grpSpPr>
            <a:xfrm>
              <a:off x="8515279" y="313956"/>
              <a:ext cx="3340072" cy="1719961"/>
              <a:chOff x="0" y="0"/>
              <a:chExt cx="6350000" cy="3810000"/>
            </a:xfrm>
          </p:grpSpPr>
          <p:sp>
            <p:nvSpPr>
              <p:cNvPr id="13" name="Freeform 13"/>
              <p:cNvSpPr/>
              <p:nvPr/>
            </p:nvSpPr>
            <p:spPr>
              <a:xfrm>
                <a:off x="0" y="0"/>
                <a:ext cx="6350000" cy="3810000"/>
              </a:xfrm>
              <a:custGeom>
                <a:avLst/>
                <a:gdLst/>
                <a:ahLst/>
                <a:cxnLst/>
                <a:rect l="l" t="t" r="r" b="b"/>
                <a:pathLst>
                  <a:path w="6350000" h="3810000">
                    <a:moveTo>
                      <a:pt x="0" y="3175000"/>
                    </a:moveTo>
                    <a:lnTo>
                      <a:pt x="0" y="635000"/>
                    </a:lnTo>
                    <a:cubicBezTo>
                      <a:pt x="0" y="284480"/>
                      <a:pt x="284480" y="0"/>
                      <a:pt x="635000" y="0"/>
                    </a:cubicBezTo>
                    <a:lnTo>
                      <a:pt x="5715000" y="0"/>
                    </a:lnTo>
                    <a:cubicBezTo>
                      <a:pt x="6065520" y="0"/>
                      <a:pt x="6350000" y="284480"/>
                      <a:pt x="6350000" y="635000"/>
                    </a:cubicBezTo>
                    <a:lnTo>
                      <a:pt x="6350000" y="3175000"/>
                    </a:lnTo>
                    <a:cubicBezTo>
                      <a:pt x="6350000" y="3525520"/>
                      <a:pt x="6065520" y="3810000"/>
                      <a:pt x="5715000" y="3810000"/>
                    </a:cubicBezTo>
                    <a:lnTo>
                      <a:pt x="635000" y="3810000"/>
                    </a:lnTo>
                    <a:cubicBezTo>
                      <a:pt x="284480" y="3810000"/>
                      <a:pt x="0" y="3525520"/>
                      <a:pt x="0" y="3175000"/>
                    </a:cubicBezTo>
                    <a:close/>
                  </a:path>
                </a:pathLst>
              </a:custGeom>
              <a:blipFill>
                <a:blip r:embed="rId5"/>
                <a:stretch>
                  <a:fillRect l="-7808" t="-81788" r="-2477" b="-94099"/>
                </a:stretch>
              </a:blipFill>
            </p:spPr>
          </p:sp>
        </p:grpSp>
        <p:grpSp>
          <p:nvGrpSpPr>
            <p:cNvPr id="14" name="Group 14"/>
            <p:cNvGrpSpPr/>
            <p:nvPr/>
          </p:nvGrpSpPr>
          <p:grpSpPr>
            <a:xfrm>
              <a:off x="9235164" y="4648685"/>
              <a:ext cx="2586068" cy="1552990"/>
              <a:chOff x="0" y="0"/>
              <a:chExt cx="6350000" cy="3810000"/>
            </a:xfrm>
          </p:grpSpPr>
          <p:sp>
            <p:nvSpPr>
              <p:cNvPr id="15" name="Freeform 15"/>
              <p:cNvSpPr/>
              <p:nvPr/>
            </p:nvSpPr>
            <p:spPr>
              <a:xfrm>
                <a:off x="0" y="0"/>
                <a:ext cx="6350000" cy="3810000"/>
              </a:xfrm>
              <a:custGeom>
                <a:avLst/>
                <a:gdLst/>
                <a:ahLst/>
                <a:cxnLst/>
                <a:rect l="l" t="t" r="r" b="b"/>
                <a:pathLst>
                  <a:path w="6350000" h="3810000">
                    <a:moveTo>
                      <a:pt x="0" y="3175000"/>
                    </a:moveTo>
                    <a:lnTo>
                      <a:pt x="0" y="635000"/>
                    </a:lnTo>
                    <a:cubicBezTo>
                      <a:pt x="0" y="284480"/>
                      <a:pt x="284480" y="0"/>
                      <a:pt x="635000" y="0"/>
                    </a:cubicBezTo>
                    <a:lnTo>
                      <a:pt x="5715000" y="0"/>
                    </a:lnTo>
                    <a:cubicBezTo>
                      <a:pt x="6065520" y="0"/>
                      <a:pt x="6350000" y="284480"/>
                      <a:pt x="6350000" y="635000"/>
                    </a:cubicBezTo>
                    <a:lnTo>
                      <a:pt x="6350000" y="3175000"/>
                    </a:lnTo>
                    <a:cubicBezTo>
                      <a:pt x="6350000" y="3525520"/>
                      <a:pt x="6065520" y="3810000"/>
                      <a:pt x="5715000" y="3810000"/>
                    </a:cubicBezTo>
                    <a:lnTo>
                      <a:pt x="635000" y="3810000"/>
                    </a:lnTo>
                    <a:cubicBezTo>
                      <a:pt x="284480" y="3810000"/>
                      <a:pt x="0" y="3525520"/>
                      <a:pt x="0" y="3175000"/>
                    </a:cubicBezTo>
                    <a:close/>
                  </a:path>
                </a:pathLst>
              </a:custGeom>
              <a:blipFill>
                <a:blip r:embed="rId6"/>
                <a:stretch>
                  <a:fillRect l="-31528" t="-209191" b="-19836"/>
                </a:stretch>
              </a:blipFill>
            </p:spPr>
          </p:sp>
        </p:grpSp>
        <p:grpSp>
          <p:nvGrpSpPr>
            <p:cNvPr id="16" name="Group 16"/>
            <p:cNvGrpSpPr/>
            <p:nvPr/>
          </p:nvGrpSpPr>
          <p:grpSpPr>
            <a:xfrm>
              <a:off x="6785135" y="4648685"/>
              <a:ext cx="2374332" cy="1552990"/>
              <a:chOff x="0" y="0"/>
              <a:chExt cx="6350000" cy="3810000"/>
            </a:xfrm>
          </p:grpSpPr>
          <p:sp>
            <p:nvSpPr>
              <p:cNvPr id="17" name="Freeform 17"/>
              <p:cNvSpPr/>
              <p:nvPr/>
            </p:nvSpPr>
            <p:spPr>
              <a:xfrm>
                <a:off x="0" y="0"/>
                <a:ext cx="6350000" cy="3810000"/>
              </a:xfrm>
              <a:custGeom>
                <a:avLst/>
                <a:gdLst/>
                <a:ahLst/>
                <a:cxnLst/>
                <a:rect l="l" t="t" r="r" b="b"/>
                <a:pathLst>
                  <a:path w="6350000" h="3810000">
                    <a:moveTo>
                      <a:pt x="0" y="3175000"/>
                    </a:moveTo>
                    <a:lnTo>
                      <a:pt x="0" y="635000"/>
                    </a:lnTo>
                    <a:cubicBezTo>
                      <a:pt x="0" y="284480"/>
                      <a:pt x="284480" y="0"/>
                      <a:pt x="635000" y="0"/>
                    </a:cubicBezTo>
                    <a:lnTo>
                      <a:pt x="5715000" y="0"/>
                    </a:lnTo>
                    <a:cubicBezTo>
                      <a:pt x="6065520" y="0"/>
                      <a:pt x="6350000" y="284480"/>
                      <a:pt x="6350000" y="635000"/>
                    </a:cubicBezTo>
                    <a:lnTo>
                      <a:pt x="6350000" y="3175000"/>
                    </a:lnTo>
                    <a:cubicBezTo>
                      <a:pt x="6350000" y="3525520"/>
                      <a:pt x="6065520" y="3810000"/>
                      <a:pt x="5715000" y="3810000"/>
                    </a:cubicBezTo>
                    <a:lnTo>
                      <a:pt x="635000" y="3810000"/>
                    </a:lnTo>
                    <a:cubicBezTo>
                      <a:pt x="284480" y="3810000"/>
                      <a:pt x="0" y="3525520"/>
                      <a:pt x="0" y="3175000"/>
                    </a:cubicBezTo>
                    <a:close/>
                  </a:path>
                </a:pathLst>
              </a:custGeom>
              <a:blipFill>
                <a:blip r:embed="rId7"/>
                <a:stretch>
                  <a:fillRect t="-5520" b="-5520"/>
                </a:stretch>
              </a:blipFill>
            </p:spPr>
          </p:sp>
        </p:grpSp>
        <p:grpSp>
          <p:nvGrpSpPr>
            <p:cNvPr id="21" name="Group 20">
              <a:extLst>
                <a:ext uri="{FF2B5EF4-FFF2-40B4-BE49-F238E27FC236}">
                  <a16:creationId xmlns:a16="http://schemas.microsoft.com/office/drawing/2014/main" id="{1C63C67C-5EC0-51FC-F0D1-D6466E3E49D1}"/>
                </a:ext>
              </a:extLst>
            </p:cNvPr>
            <p:cNvGrpSpPr/>
            <p:nvPr/>
          </p:nvGrpSpPr>
          <p:grpSpPr>
            <a:xfrm>
              <a:off x="8515279" y="2099842"/>
              <a:ext cx="1609928" cy="2416992"/>
              <a:chOff x="8782565" y="2213335"/>
              <a:chExt cx="1609928" cy="2416992"/>
            </a:xfrm>
          </p:grpSpPr>
          <p:grpSp>
            <p:nvGrpSpPr>
              <p:cNvPr id="6" name="Group 6"/>
              <p:cNvGrpSpPr/>
              <p:nvPr/>
            </p:nvGrpSpPr>
            <p:grpSpPr>
              <a:xfrm>
                <a:off x="8782565" y="2213335"/>
                <a:ext cx="1609928" cy="2416992"/>
                <a:chOff x="0" y="0"/>
                <a:chExt cx="6350000" cy="9525000"/>
              </a:xfrm>
            </p:grpSpPr>
            <p:sp>
              <p:nvSpPr>
                <p:cNvPr id="7" name="Freeform 7"/>
                <p:cNvSpPr/>
                <p:nvPr/>
              </p:nvSpPr>
              <p:spPr>
                <a:xfrm>
                  <a:off x="0" y="0"/>
                  <a:ext cx="6350000" cy="9525000"/>
                </a:xfrm>
                <a:custGeom>
                  <a:avLst/>
                  <a:gdLst/>
                  <a:ahLst/>
                  <a:cxnLst/>
                  <a:rect l="l" t="t" r="r" b="b"/>
                  <a:pathLst>
                    <a:path w="6350000" h="9525000">
                      <a:moveTo>
                        <a:pt x="0" y="9042400"/>
                      </a:moveTo>
                      <a:lnTo>
                        <a:pt x="0" y="482600"/>
                      </a:lnTo>
                      <a:cubicBezTo>
                        <a:pt x="0" y="215900"/>
                        <a:pt x="215900" y="0"/>
                        <a:pt x="482600" y="0"/>
                      </a:cubicBezTo>
                      <a:lnTo>
                        <a:pt x="5867400" y="0"/>
                      </a:lnTo>
                      <a:cubicBezTo>
                        <a:pt x="6134100" y="0"/>
                        <a:pt x="6350000" y="217170"/>
                        <a:pt x="6350000" y="482600"/>
                      </a:cubicBezTo>
                      <a:lnTo>
                        <a:pt x="6350000" y="9042400"/>
                      </a:lnTo>
                      <a:cubicBezTo>
                        <a:pt x="6350000" y="9309100"/>
                        <a:pt x="6134100" y="9525000"/>
                        <a:pt x="5867400" y="9525000"/>
                      </a:cubicBezTo>
                      <a:lnTo>
                        <a:pt x="482600" y="9525000"/>
                      </a:lnTo>
                      <a:cubicBezTo>
                        <a:pt x="217170" y="9525000"/>
                        <a:pt x="0" y="9309100"/>
                        <a:pt x="0" y="9042400"/>
                      </a:cubicBezTo>
                      <a:close/>
                    </a:path>
                  </a:pathLst>
                </a:custGeom>
                <a:solidFill>
                  <a:srgbClr val="00492C"/>
                </a:solidFill>
                <a:ln w="12700">
                  <a:solidFill>
                    <a:srgbClr val="000000"/>
                  </a:solidFill>
                </a:ln>
              </p:spPr>
            </p:sp>
          </p:grpSp>
          <p:sp>
            <p:nvSpPr>
              <p:cNvPr id="18" name="Freeform 18"/>
              <p:cNvSpPr/>
              <p:nvPr/>
            </p:nvSpPr>
            <p:spPr>
              <a:xfrm>
                <a:off x="9453610" y="2236252"/>
                <a:ext cx="760236" cy="433946"/>
              </a:xfrm>
              <a:custGeom>
                <a:avLst/>
                <a:gdLst/>
                <a:ahLst/>
                <a:cxnLst/>
                <a:rect l="l" t="t" r="r" b="b"/>
                <a:pathLst>
                  <a:path w="1468572" h="837537">
                    <a:moveTo>
                      <a:pt x="0" y="0"/>
                    </a:moveTo>
                    <a:lnTo>
                      <a:pt x="1468571" y="0"/>
                    </a:lnTo>
                    <a:lnTo>
                      <a:pt x="1468571" y="837537"/>
                    </a:lnTo>
                    <a:lnTo>
                      <a:pt x="0" y="837537"/>
                    </a:lnTo>
                    <a:lnTo>
                      <a:pt x="0" y="0"/>
                    </a:lnTo>
                    <a:close/>
                  </a:path>
                </a:pathLst>
              </a:custGeom>
              <a:blipFill>
                <a:blip r:embed="rId8">
                  <a:extLst>
                    <a:ext uri="{96DAC541-7B7A-43D3-8B79-37D633B846F1}">
                      <asvg:svgBlip xmlns:asvg="http://schemas.microsoft.com/office/drawing/2016/SVG/main" xmlns="" r:embed="rId9"/>
                    </a:ext>
                  </a:extLst>
                </a:blip>
                <a:stretch>
                  <a:fillRect t="-87260"/>
                </a:stretch>
              </a:blipFill>
            </p:spPr>
          </p:sp>
          <p:sp>
            <p:nvSpPr>
              <p:cNvPr id="19" name="Freeform 19"/>
              <p:cNvSpPr/>
              <p:nvPr/>
            </p:nvSpPr>
            <p:spPr>
              <a:xfrm>
                <a:off x="8909789" y="3307165"/>
                <a:ext cx="1185322" cy="1302060"/>
              </a:xfrm>
              <a:custGeom>
                <a:avLst/>
                <a:gdLst/>
                <a:ahLst/>
                <a:cxnLst/>
                <a:rect l="l" t="t" r="r" b="b"/>
                <a:pathLst>
                  <a:path w="2289722" h="2513041">
                    <a:moveTo>
                      <a:pt x="0" y="0"/>
                    </a:moveTo>
                    <a:lnTo>
                      <a:pt x="2289722" y="0"/>
                    </a:lnTo>
                    <a:lnTo>
                      <a:pt x="2289722" y="2513040"/>
                    </a:lnTo>
                    <a:lnTo>
                      <a:pt x="0" y="2513040"/>
                    </a:lnTo>
                    <a:lnTo>
                      <a:pt x="0" y="0"/>
                    </a:lnTo>
                    <a:close/>
                  </a:path>
                </a:pathLst>
              </a:custGeom>
              <a:blipFill>
                <a:blip r:embed="rId10">
                  <a:extLst>
                    <a:ext uri="{96DAC541-7B7A-43D3-8B79-37D633B846F1}">
                      <asvg:svgBlip xmlns:asvg="http://schemas.microsoft.com/office/drawing/2016/SVG/main" xmlns="" r:embed="rId11"/>
                    </a:ext>
                  </a:extLst>
                </a:blip>
                <a:stretch>
                  <a:fillRect r="-1561" b="-17000"/>
                </a:stretch>
              </a:blipFill>
            </p:spPr>
          </p:sp>
        </p:grpSp>
      </p:grpSp>
      <p:grpSp>
        <p:nvGrpSpPr>
          <p:cNvPr id="23" name="Group 22">
            <a:extLst>
              <a:ext uri="{FF2B5EF4-FFF2-40B4-BE49-F238E27FC236}">
                <a16:creationId xmlns:a16="http://schemas.microsoft.com/office/drawing/2014/main" id="{57AF50CE-3A8A-5D60-C602-57D547EE35A6}"/>
              </a:ext>
            </a:extLst>
          </p:cNvPr>
          <p:cNvGrpSpPr/>
          <p:nvPr/>
        </p:nvGrpSpPr>
        <p:grpSpPr>
          <a:xfrm>
            <a:off x="1009899" y="2443794"/>
            <a:ext cx="4427796" cy="1580563"/>
            <a:chOff x="1031001" y="2077038"/>
            <a:chExt cx="4427796" cy="1580563"/>
          </a:xfrm>
        </p:grpSpPr>
        <p:grpSp>
          <p:nvGrpSpPr>
            <p:cNvPr id="2" name="Group 2"/>
            <p:cNvGrpSpPr/>
            <p:nvPr/>
          </p:nvGrpSpPr>
          <p:grpSpPr>
            <a:xfrm>
              <a:off x="1031001" y="2178219"/>
              <a:ext cx="4427796" cy="1479382"/>
              <a:chOff x="0" y="0"/>
              <a:chExt cx="3120268" cy="3752725"/>
            </a:xfrm>
          </p:grpSpPr>
          <p:sp>
            <p:nvSpPr>
              <p:cNvPr id="3" name="Freeform 3"/>
              <p:cNvSpPr/>
              <p:nvPr/>
            </p:nvSpPr>
            <p:spPr>
              <a:xfrm>
                <a:off x="0" y="0"/>
                <a:ext cx="3120268" cy="3752726"/>
              </a:xfrm>
              <a:custGeom>
                <a:avLst/>
                <a:gdLst/>
                <a:ahLst/>
                <a:cxnLst/>
                <a:rect l="l" t="t" r="r" b="b"/>
                <a:pathLst>
                  <a:path w="3120268" h="3752726">
                    <a:moveTo>
                      <a:pt x="2995808" y="3752726"/>
                    </a:moveTo>
                    <a:lnTo>
                      <a:pt x="124460" y="3752726"/>
                    </a:lnTo>
                    <a:cubicBezTo>
                      <a:pt x="55880" y="3752726"/>
                      <a:pt x="0" y="3696846"/>
                      <a:pt x="0" y="3628265"/>
                    </a:cubicBezTo>
                    <a:lnTo>
                      <a:pt x="0" y="124460"/>
                    </a:lnTo>
                    <a:cubicBezTo>
                      <a:pt x="0" y="55880"/>
                      <a:pt x="55880" y="0"/>
                      <a:pt x="124460" y="0"/>
                    </a:cubicBezTo>
                    <a:lnTo>
                      <a:pt x="2995808" y="0"/>
                    </a:lnTo>
                    <a:cubicBezTo>
                      <a:pt x="3064388" y="0"/>
                      <a:pt x="3120268" y="55880"/>
                      <a:pt x="3120268" y="124460"/>
                    </a:cubicBezTo>
                    <a:lnTo>
                      <a:pt x="3120268" y="3628266"/>
                    </a:lnTo>
                    <a:cubicBezTo>
                      <a:pt x="3120268" y="3696846"/>
                      <a:pt x="3064388" y="3752726"/>
                      <a:pt x="2995808" y="3752726"/>
                    </a:cubicBezTo>
                    <a:close/>
                  </a:path>
                </a:pathLst>
              </a:custGeom>
              <a:solidFill>
                <a:srgbClr val="FFFFEF"/>
              </a:solidFill>
              <a:ln w="47625" cap="sq">
                <a:solidFill>
                  <a:srgbClr val="00492C"/>
                </a:solidFill>
                <a:prstDash val="solid"/>
                <a:miter/>
              </a:ln>
            </p:spPr>
          </p:sp>
        </p:grpSp>
        <p:sp>
          <p:nvSpPr>
            <p:cNvPr id="20" name="TextBox 20"/>
            <p:cNvSpPr txBox="1"/>
            <p:nvPr/>
          </p:nvSpPr>
          <p:spPr>
            <a:xfrm>
              <a:off x="1031001" y="2077038"/>
              <a:ext cx="4427796" cy="1235403"/>
            </a:xfrm>
            <a:prstGeom prst="rect">
              <a:avLst/>
            </a:prstGeom>
          </p:spPr>
          <p:txBody>
            <a:bodyPr wrap="square" lIns="0" tIns="0" rIns="0" bIns="0" rtlCol="0" anchor="ctr">
              <a:spAutoFit/>
            </a:bodyPr>
            <a:lstStyle/>
            <a:p>
              <a:pPr algn="ctr">
                <a:lnSpc>
                  <a:spcPts val="11617"/>
                </a:lnSpc>
              </a:pPr>
              <a:r>
                <a:rPr lang="en-US" sz="4100" b="1" dirty="0">
                  <a:solidFill>
                    <a:srgbClr val="00492C"/>
                  </a:solidFill>
                  <a:latin typeface="Arial" panose="020B0604020202020204" pitchFamily="34" charset="0"/>
                  <a:cs typeface="Arial" panose="020B0604020202020204" pitchFamily="34" charset="0"/>
                </a:rPr>
                <a:t>HẾT BÀI</a:t>
              </a:r>
            </a:p>
          </p:txBody>
        </p:sp>
      </p:gr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23"/>
                                        </p:tgtEl>
                                        <p:attrNameLst>
                                          <p:attrName>style.visibility</p:attrName>
                                        </p:attrNameLst>
                                      </p:cBhvr>
                                      <p:to>
                                        <p:strVal val="visible"/>
                                      </p:to>
                                    </p:set>
                                    <p:anim calcmode="lin" valueType="num">
                                      <p:cBhvr additive="base">
                                        <p:cTn id="7" dur="1000" fill="hold"/>
                                        <p:tgtEl>
                                          <p:spTgt spid="23"/>
                                        </p:tgtEl>
                                        <p:attrNameLst>
                                          <p:attrName>ppt_x</p:attrName>
                                        </p:attrNameLst>
                                      </p:cBhvr>
                                      <p:tavLst>
                                        <p:tav tm="0">
                                          <p:val>
                                            <p:strVal val="0-#ppt_w/2"/>
                                          </p:val>
                                        </p:tav>
                                        <p:tav tm="100000">
                                          <p:val>
                                            <p:strVal val="#ppt_x"/>
                                          </p:val>
                                        </p:tav>
                                      </p:tavLst>
                                    </p:anim>
                                    <p:anim calcmode="lin" valueType="num">
                                      <p:cBhvr additive="base">
                                        <p:cTn id="8" dur="1000" fill="hold"/>
                                        <p:tgtEl>
                                          <p:spTgt spid="23"/>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22"/>
                                        </p:tgtEl>
                                        <p:attrNameLst>
                                          <p:attrName>style.visibility</p:attrName>
                                        </p:attrNameLst>
                                      </p:cBhvr>
                                      <p:to>
                                        <p:strVal val="visible"/>
                                      </p:to>
                                    </p:set>
                                    <p:anim calcmode="lin" valueType="num">
                                      <p:cBhvr additive="base">
                                        <p:cTn id="11" dur="1000" fill="hold"/>
                                        <p:tgtEl>
                                          <p:spTgt spid="22"/>
                                        </p:tgtEl>
                                        <p:attrNameLst>
                                          <p:attrName>ppt_x</p:attrName>
                                        </p:attrNameLst>
                                      </p:cBhvr>
                                      <p:tavLst>
                                        <p:tav tm="0">
                                          <p:val>
                                            <p:strVal val="1+#ppt_w/2"/>
                                          </p:val>
                                        </p:tav>
                                        <p:tav tm="100000">
                                          <p:val>
                                            <p:strVal val="#ppt_x"/>
                                          </p:val>
                                        </p:tav>
                                      </p:tavLst>
                                    </p:anim>
                                    <p:anim calcmode="lin" valueType="num">
                                      <p:cBhvr additive="base">
                                        <p:cTn id="12" dur="1000" fill="hold"/>
                                        <p:tgtEl>
                                          <p:spTgt spid="2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ags/tag1.xml><?xml version="1.0" encoding="utf-8"?>
<p:tagLst xmlns:a="http://schemas.openxmlformats.org/drawingml/2006/main" xmlns:r="http://schemas.openxmlformats.org/officeDocument/2006/relationships" xmlns:p="http://schemas.openxmlformats.org/presentationml/2006/main">
  <p:tag name="MMPROD_UIDATA" val="&lt;database version=&quot;11.0&quot;&gt;&lt;object type=&quot;1&quot; unique_id=&quot;10001&quot;&gt;&lt;object type=&quot;2&quot; unique_id=&quot;16611&quot;&gt;&lt;object type=&quot;3&quot; unique_id=&quot;16612&quot;&gt;&lt;property id=&quot;20148&quot; value=&quot;5&quot;/&gt;&lt;property id=&quot;20300&quot; value=&quot;Slide 1&quot;/&gt;&lt;property id=&quot;20307&quot; value=&quot;1635&quot;/&gt;&lt;/object&gt;&lt;object type=&quot;3&quot; unique_id=&quot;16613&quot;&gt;&lt;property id=&quot;20148&quot; value=&quot;5&quot;/&gt;&lt;property id=&quot;20300&quot; value=&quot;Slide 2&quot;/&gt;&lt;property id=&quot;20307&quot; value=&quot;1636&quot;/&gt;&lt;/object&gt;&lt;/object&gt;&lt;object type=&quot;8&quot; unique_id=&quot;16617&quot;&gt;&lt;/object&gt;&lt;/object&gt;&lt;/database&gt;"/>
  <p:tag name="MMPROD_NEXTUNIQUEID" val="10010"/>
  <p:tag name="SECTOMILLISECCONVERTED" val="1"/>
</p:tagLst>
</file>

<file path=ppt/theme/theme1.xml><?xml version="1.0" encoding="utf-8"?>
<a:theme xmlns:a="http://schemas.openxmlformats.org/drawingml/2006/main" name="Office Theme">
  <a:themeElements>
    <a:clrScheme name="Custom 17">
      <a:dk1>
        <a:sysClr val="windowText" lastClr="000000"/>
      </a:dk1>
      <a:lt1>
        <a:sysClr val="window" lastClr="FFFFFF"/>
      </a:lt1>
      <a:dk2>
        <a:srgbClr val="44546A"/>
      </a:dk2>
      <a:lt2>
        <a:srgbClr val="C00000"/>
      </a:lt2>
      <a:accent1>
        <a:srgbClr val="9B1320"/>
      </a:accent1>
      <a:accent2>
        <a:srgbClr val="2A6BB0"/>
      </a:accent2>
      <a:accent3>
        <a:srgbClr val="9B1320"/>
      </a:accent3>
      <a:accent4>
        <a:srgbClr val="2A6BB0"/>
      </a:accent4>
      <a:accent5>
        <a:srgbClr val="9B1320"/>
      </a:accent5>
      <a:accent6>
        <a:srgbClr val="2A6BB0"/>
      </a:accent6>
      <a:hlink>
        <a:srgbClr val="C00000"/>
      </a:hlink>
      <a:folHlink>
        <a:srgbClr val="44546A"/>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4861</TotalTime>
  <Words>3064</Words>
  <Application>Microsoft Office PowerPoint</Application>
  <PresentationFormat>Widescreen</PresentationFormat>
  <Paragraphs>150</Paragraphs>
  <Slides>49</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49</vt:i4>
      </vt:variant>
    </vt:vector>
  </HeadingPairs>
  <TitlesOfParts>
    <vt:vector size="54" baseType="lpstr">
      <vt:lpstr>Arial</vt:lpstr>
      <vt:lpstr>Arial </vt:lpstr>
      <vt:lpstr>Calibri</vt:lpstr>
      <vt:lpstr>Times New Roman</vt:lpstr>
      <vt:lpstr>Office Theme</vt:lpstr>
      <vt:lpstr>Chương 5</vt:lpstr>
      <vt:lpstr>MỤC TIÊU CỦA BÀI HỌC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1.1.2. Mục tiêu của chiến lược</vt:lpstr>
      <vt:lpstr>PowerPoint Presentation</vt:lpstr>
      <vt:lpstr>PowerPoint Presentation</vt:lpstr>
      <vt:lpstr>Theo Chủ tịch Hồ Chí Minh</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Mọi người Việt Nam đều hiểu biết sâu sắc, tự hào, tôn vinh lịch sử, văn hóa dân tộc. </vt:lpstr>
      <vt:lpstr>PowerPoint Presentation</vt:lpstr>
      <vt:lpstr>PowerPoint Presentation</vt:lpstr>
      <vt:lpstr>PowerPoint Presentation</vt:lpstr>
      <vt:lpstr>PowerPoint Presentation</vt:lpstr>
      <vt:lpstr>PowerPoint Presentation</vt:lpstr>
      <vt:lpstr>2.2.2 Xây dựng môi trường văn hóa lành mạnh</vt:lpstr>
      <vt:lpstr>2.2.2 Xây dựng môi trường văn hóa lành mạnh</vt:lpstr>
      <vt:lpstr>2.2.5. Phát triển công nghiệp văn hóa đi đôi với xây dựng, hoàn thiện thị trường văn hóa </vt:lpstr>
      <vt:lpstr>2.2.6  Chủ động hội nhập quốc tế về văn hóa, tiếp thu tinh hoa văn hóa nhân loại</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Dell</dc:creator>
  <cp:lastModifiedBy>Dell</cp:lastModifiedBy>
  <cp:revision>12</cp:revision>
  <dcterms:created xsi:type="dcterms:W3CDTF">2022-10-06T03:12:05Z</dcterms:created>
  <dcterms:modified xsi:type="dcterms:W3CDTF">2024-10-02T02:48:53Z</dcterms:modified>
</cp:coreProperties>
</file>