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3984" r:id="rId3"/>
    <p:sldMasterId id="2147483996" r:id="rId4"/>
    <p:sldMasterId id="2147484008" r:id="rId5"/>
  </p:sldMasterIdLst>
  <p:notesMasterIdLst>
    <p:notesMasterId r:id="rId68"/>
  </p:notesMasterIdLst>
  <p:handoutMasterIdLst>
    <p:handoutMasterId r:id="rId69"/>
  </p:handoutMasterIdLst>
  <p:sldIdLst>
    <p:sldId id="344" r:id="rId6"/>
    <p:sldId id="343" r:id="rId7"/>
    <p:sldId id="347" r:id="rId8"/>
    <p:sldId id="809" r:id="rId9"/>
    <p:sldId id="990" r:id="rId10"/>
    <p:sldId id="862" r:id="rId11"/>
    <p:sldId id="941" r:id="rId12"/>
    <p:sldId id="940" r:id="rId13"/>
    <p:sldId id="942" r:id="rId14"/>
    <p:sldId id="864" r:id="rId15"/>
    <p:sldId id="865" r:id="rId16"/>
    <p:sldId id="870" r:id="rId17"/>
    <p:sldId id="869" r:id="rId18"/>
    <p:sldId id="868" r:id="rId19"/>
    <p:sldId id="943" r:id="rId20"/>
    <p:sldId id="866" r:id="rId21"/>
    <p:sldId id="947" r:id="rId22"/>
    <p:sldId id="945" r:id="rId23"/>
    <p:sldId id="948" r:id="rId24"/>
    <p:sldId id="946" r:id="rId25"/>
    <p:sldId id="949" r:id="rId26"/>
    <p:sldId id="873" r:id="rId27"/>
    <p:sldId id="950" r:id="rId28"/>
    <p:sldId id="951" r:id="rId29"/>
    <p:sldId id="874" r:id="rId30"/>
    <p:sldId id="872" r:id="rId31"/>
    <p:sldId id="979" r:id="rId32"/>
    <p:sldId id="867" r:id="rId33"/>
    <p:sldId id="871" r:id="rId34"/>
    <p:sldId id="953" r:id="rId35"/>
    <p:sldId id="954" r:id="rId36"/>
    <p:sldId id="955" r:id="rId37"/>
    <p:sldId id="993" r:id="rId38"/>
    <p:sldId id="959" r:id="rId39"/>
    <p:sldId id="960" r:id="rId40"/>
    <p:sldId id="962" r:id="rId41"/>
    <p:sldId id="963" r:id="rId42"/>
    <p:sldId id="965" r:id="rId43"/>
    <p:sldId id="966" r:id="rId44"/>
    <p:sldId id="967" r:id="rId45"/>
    <p:sldId id="968" r:id="rId46"/>
    <p:sldId id="969" r:id="rId47"/>
    <p:sldId id="970" r:id="rId48"/>
    <p:sldId id="972" r:id="rId49"/>
    <p:sldId id="971" r:id="rId50"/>
    <p:sldId id="974" r:id="rId51"/>
    <p:sldId id="975" r:id="rId52"/>
    <p:sldId id="976" r:id="rId53"/>
    <p:sldId id="994" r:id="rId54"/>
    <p:sldId id="978" r:id="rId55"/>
    <p:sldId id="980" r:id="rId56"/>
    <p:sldId id="981" r:id="rId57"/>
    <p:sldId id="982" r:id="rId58"/>
    <p:sldId id="983" r:id="rId59"/>
    <p:sldId id="984" r:id="rId60"/>
    <p:sldId id="985" r:id="rId61"/>
    <p:sldId id="986" r:id="rId62"/>
    <p:sldId id="987" r:id="rId63"/>
    <p:sldId id="988" r:id="rId64"/>
    <p:sldId id="989" r:id="rId65"/>
    <p:sldId id="991" r:id="rId66"/>
    <p:sldId id="856" r:id="rId67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0000FF"/>
    <a:srgbClr val="008000"/>
    <a:srgbClr val="3333FF"/>
    <a:srgbClr val="FF6600"/>
    <a:srgbClr val="FFFFFF"/>
    <a:srgbClr val="CC99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886" autoAdjust="0"/>
  </p:normalViewPr>
  <p:slideViewPr>
    <p:cSldViewPr>
      <p:cViewPr>
        <p:scale>
          <a:sx n="100" d="100"/>
          <a:sy n="100" d="100"/>
        </p:scale>
        <p:origin x="-1686" y="-102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61" Type="http://schemas.openxmlformats.org/officeDocument/2006/relationships/slide" Target="slides/slide56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8/28/2020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27AE216-E839-4766-ACCF-EDA05DDA8C1B}" type="datetime1">
              <a:rPr lang="en-US" smtClean="0"/>
              <a:t>8/28/2020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50D722-F775-45DA-8B0D-FE28997F1D16}" type="datetime1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E3C9A36-D418-4B0F-B131-2395018B67E0}" type="datetime1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E31B7C4-CF57-4186-9DCB-17AF01CA404C}" type="datetime1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A0665D-F428-4FB1-A2F5-97D49BA62C84}" type="datetime1">
              <a:rPr lang="en-US" smtClean="0"/>
              <a:t>8/28/2020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BB7C33-456A-45F8-B44C-D64825EC8F22}" type="datetime1">
              <a:rPr lang="en-US" smtClean="0"/>
              <a:t>8/28/2020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4B32AD-8A6F-49D2-9356-E030CCFD9BA1}" type="datetime1">
              <a:rPr lang="en-US" smtClean="0"/>
              <a:t>8/28/2020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97FCA4-3B34-41FC-A2C4-0F19D2079BF4}" type="datetime1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38296BE-23DF-42CC-9489-8BA66F44A471}" type="datetime1">
              <a:rPr lang="en-US" smtClean="0"/>
              <a:t>8/28/2020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9A6B4A7-53DB-4D28-A21C-9AF9E098AC78}" type="datetime1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F9BDE14-E781-429A-806D-A9F93E93DE10}" type="datetime1">
              <a:rPr lang="en-US" smtClean="0"/>
              <a:t>8/28/2020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82EC650-73CE-4C2C-8302-C95CFAA821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8BA4AE-18BF-48FA-BEF9-0A0FCA53782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081B1B-9943-4067-B846-D6CA24256E6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46C024E-0957-4CC2-AF71-7DBB41DB706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ECF46BD-51D5-4451-8B48-ED95FF7A603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48A8C9F-CAC5-4ED2-B1FF-4020FA9FC3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3846C3-6D36-443F-B601-89FBC7D05E2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1C44A3-2A69-4F85-A60A-2E4027E5BFB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D20E362-3DA8-473E-8DA3-0199F57644F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13681FA-E7A8-43A4-97DF-D32834653CD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887B04-8E62-4554-BFDE-A5E3C72006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05195-ED9C-4153-B384-FFBC4BBE8FE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42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66674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B7BFFD-9015-4F65-A596-3106A55062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18430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C040A3-25B8-4962-8662-4B6587DC33C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6603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F9FC-6AA0-4F1D-9C2B-D0A1551C4C0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2907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C4EEF19-AC81-48EF-84F4-FDA7D352F99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72999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2D17F7C-61E3-4158-90CC-E306B9C992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5258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088CBD7-0886-463C-8EE3-0F770D65955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49455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90F6F35-9F48-45B0-A58E-E23A46518E9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4860411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A9097C3-6CE1-456D-8728-F609271D5E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4974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CA4D6E6-C41D-4E23-8D47-51575395035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821520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36226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0129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4720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988595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54657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86927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6861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5756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941162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32571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24008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0690E83-8E86-4AFF-9944-9FBB1A71820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78708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13698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5EFBA65-4009-453F-9686-8780FAE8E2A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71018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AE29889-91E1-412D-B239-2FDA963B29F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69383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C36523-2105-4D93-ADF9-3A230139EE4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4994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2B2CBE9-31BD-4B73-9952-10A4D103A47B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46132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96B839F-A43D-4BE9-9829-086D3F78BE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97474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A0D3B36-F2C4-4E74-B69B-8253D892A9E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059314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9579017-097A-4F29-8306-89D6E43F58A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823160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1B58D8F-5278-4BCF-8F09-E73FB882873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452654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5BEAC23-C422-4B0D-BA71-0F9214D66DE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744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1C85228-9F7A-4BC7-9D8D-902845EA54CE}" type="datetime1">
              <a:rPr lang="en-US" smtClean="0"/>
              <a:t>8/28/2020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A1DC9F3-A494-456E-9279-2C722A82DC9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1687672-131B-4CDA-B4B3-8097E40299F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5021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956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CAA17792-88F7-414D-B55F-8DC07DE3D55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38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mp3"/><Relationship Id="rId3" Type="http://schemas.microsoft.com/office/2007/relationships/media" Target="../media/media2.mp3"/><Relationship Id="rId7" Type="http://schemas.microsoft.com/office/2007/relationships/media" Target="../media/media4.mp3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audio" Target="../media/media3.mp3"/><Relationship Id="rId11" Type="http://schemas.openxmlformats.org/officeDocument/2006/relationships/image" Target="../media/image10.png"/><Relationship Id="rId5" Type="http://schemas.microsoft.com/office/2007/relationships/media" Target="../media/media3.mp3"/><Relationship Id="rId10" Type="http://schemas.openxmlformats.org/officeDocument/2006/relationships/image" Target="../media/image9.png"/><Relationship Id="rId4" Type="http://schemas.openxmlformats.org/officeDocument/2006/relationships/audio" Target="../media/media2.mp3"/><Relationship Id="rId9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0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F4E0-4EDD-4D25-8551-0609285C362C}" type="datetime1">
              <a:rPr lang="en-US" smtClean="0"/>
              <a:t>8/28/2020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1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1447800"/>
            <a:ext cx="6400800" cy="4800600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TRUNG CẤP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LÊ NGUYỄN MỸ TRÂM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9200" dirty="0" smtClean="0">
                <a:solidFill>
                  <a:srgbClr val="0000FF"/>
                </a:solidFill>
              </a:rPr>
              <a:t>Good afternoon class 19T2.</a:t>
            </a:r>
            <a:endParaRPr lang="en-US" sz="92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B3E71-B49C-46DF-8633-7D767B9C10E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70C94-5B04-48A4-899E-5E161352E2C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AutoShape 2" descr="OULLOO: Cut-The-Rop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AutoShape 4" descr="Cut The Rope: Experiments Cut The Rope 2 ZeptoLab My Om Nom PNG ..."/>
          <p:cNvSpPr>
            <a:spLocks noChangeAspect="1" noChangeArrowheads="1"/>
          </p:cNvSpPr>
          <p:nvPr/>
        </p:nvSpPr>
        <p:spPr bwMode="auto">
          <a:xfrm>
            <a:off x="215900" y="158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AutoShape 8" descr="OULLOO: Cut-The-Rope"/>
          <p:cNvSpPr>
            <a:spLocks noChangeAspect="1" noChangeArrowheads="1"/>
          </p:cNvSpPr>
          <p:nvPr/>
        </p:nvSpPr>
        <p:spPr bwMode="auto">
          <a:xfrm>
            <a:off x="368300" y="1682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AutoShape 10" descr="https://3.bp.blogspot.com/-eOHDLe2K1Pg/Vrt-LQcm1aI/AAAAAAAACo0/mpnBjYRYDIU/s200/cut%2Bthe%2Brope-03.gif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>
              <a:solidFill>
                <a:prstClr val="black"/>
              </a:solidFill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230586" y="685800"/>
            <a:ext cx="8229600" cy="6019802"/>
            <a:chOff x="1193800" y="1066800"/>
            <a:chExt cx="8229600" cy="6019802"/>
          </a:xfrm>
        </p:grpSpPr>
        <p:sp>
          <p:nvSpPr>
            <p:cNvPr id="7" name="Rectangle 6"/>
            <p:cNvSpPr/>
            <p:nvPr/>
          </p:nvSpPr>
          <p:spPr>
            <a:xfrm>
              <a:off x="1193800" y="1066800"/>
              <a:ext cx="8229600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/>
                <a:lightRig rig="brightRoom" dir="t"/>
              </a:scene3d>
              <a:sp3d contourW="6350" prstMaterial="plastic">
                <a:bevelT w="20320" h="20320" prst="angle"/>
                <a:contourClr>
                  <a:schemeClr val="accent1">
                    <a:tint val="100000"/>
                    <a:shade val="100000"/>
                    <a:hueMod val="100000"/>
                    <a:satMod val="100000"/>
                  </a:schemeClr>
                </a:contourClr>
              </a:sp3d>
            </a:bodyPr>
            <a:lstStyle/>
            <a:p>
              <a:pPr algn="ctr"/>
              <a:r>
                <a:rPr lang="en-US" sz="6000" b="1" cap="all" dirty="0" smtClean="0">
                  <a:ln/>
                  <a:solidFill>
                    <a:srgbClr val="00B050"/>
                  </a:solidFill>
                  <a:effectLst>
                    <a:outerShdw blurRad="19685" dist="12700" dir="5400000" algn="tl" rotWithShape="0">
                      <a:srgbClr val="3891A7">
                        <a:satMod val="130000"/>
                        <a:alpha val="60000"/>
                      </a:srgbClr>
                    </a:outerShdw>
                    <a:reflection blurRad="10000" stA="55000" endPos="48000" dist="500" dir="5400000" sy="-100000" algn="bl" rotWithShape="0"/>
                  </a:effectLst>
                </a:rPr>
                <a:t>good afternoon class 19t2</a:t>
              </a:r>
              <a:endParaRPr lang="en-US" sz="6000" b="1" cap="all" dirty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endParaRPr>
            </a:p>
          </p:txBody>
        </p:sp>
        <p:pic>
          <p:nvPicPr>
            <p:cNvPr id="1040" name="Picture 16" descr="OULLOO: Cut-The-Rope"/>
            <p:cNvPicPr>
              <a:picLocks noChangeAspect="1" noChangeArrowheads="1" noCrop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35586" y="2667000"/>
              <a:ext cx="4419600" cy="441960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92748584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B52D7-1A73-4013-B097-ADF1125886AD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8382000" cy="6429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0609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920" y="381000"/>
            <a:ext cx="780288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62782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" name="Lis 4.1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2209800" y="152400"/>
            <a:ext cx="609600" cy="609600"/>
          </a:xfrm>
          <a:prstGeom prst="rect">
            <a:avLst/>
          </a:prstGeom>
        </p:spPr>
      </p:pic>
      <p:pic>
        <p:nvPicPr>
          <p:cNvPr id="3" name="Lis 4.2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267200" y="152400"/>
            <a:ext cx="609600" cy="609600"/>
          </a:xfrm>
          <a:prstGeom prst="rect">
            <a:avLst/>
          </a:prstGeom>
        </p:spPr>
      </p:pic>
      <p:pic>
        <p:nvPicPr>
          <p:cNvPr id="7" name="Lis 4.3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6477000" y="104775"/>
            <a:ext cx="609600" cy="609600"/>
          </a:xfrm>
          <a:prstGeom prst="rect">
            <a:avLst/>
          </a:prstGeom>
        </p:spPr>
      </p:pic>
      <p:pic>
        <p:nvPicPr>
          <p:cNvPr id="8" name="Lis 4.4.mp3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77250" y="76200"/>
            <a:ext cx="609600" cy="609600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8229599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063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2144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10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209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100000">
                <p:cTn id="2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205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100000">
                <p:cTn id="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1" dur="1915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10000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920" y="381000"/>
            <a:ext cx="780288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0097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152400"/>
            <a:ext cx="7872984" cy="5334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solidFill>
                  <a:srgbClr val="0000FF"/>
                </a:solidFill>
              </a:rPr>
              <a:t>New words: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838200"/>
            <a:ext cx="8229600" cy="5410200"/>
          </a:xfrm>
        </p:spPr>
        <p:txBody>
          <a:bodyPr/>
          <a:lstStyle/>
          <a:p>
            <a:pPr marL="82296" indent="0">
              <a:buNone/>
            </a:pPr>
            <a:r>
              <a:rPr lang="en-US" sz="4000" b="1" dirty="0" smtClean="0">
                <a:solidFill>
                  <a:srgbClr val="0000FF"/>
                </a:solidFill>
              </a:rPr>
              <a:t>1. cereal</a:t>
            </a:r>
            <a:r>
              <a:rPr lang="en-US" dirty="0" smtClean="0"/>
              <a:t> (n)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038600"/>
            <a:ext cx="3657599" cy="243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3797499"/>
            <a:ext cx="3657600" cy="2441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1101252"/>
            <a:ext cx="3841085" cy="255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9724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81000"/>
            <a:ext cx="8161172" cy="58674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2. berry (n)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0" y="152400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7298" y="2743200"/>
            <a:ext cx="6994702" cy="392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231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152400"/>
            <a:ext cx="7872984" cy="6096000"/>
          </a:xfrm>
        </p:spPr>
        <p:txBody>
          <a:bodyPr/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3. </a:t>
            </a:r>
            <a:r>
              <a:rPr lang="en-US" sz="4400" b="1" dirty="0">
                <a:solidFill>
                  <a:srgbClr val="0000FF"/>
                </a:solidFill>
              </a:rPr>
              <a:t>f</a:t>
            </a:r>
            <a:r>
              <a:rPr lang="en-US" sz="4400" b="1" dirty="0" smtClean="0">
                <a:solidFill>
                  <a:srgbClr val="0000FF"/>
                </a:solidFill>
              </a:rPr>
              <a:t>resh fish</a:t>
            </a:r>
            <a:r>
              <a:rPr lang="en-US" dirty="0" smtClean="0"/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(n)</a:t>
            </a:r>
            <a:endParaRPr lang="en-US" sz="44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1066800"/>
            <a:ext cx="4876800" cy="240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7325" y="3564276"/>
            <a:ext cx="4114800" cy="29127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304800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69318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304800"/>
            <a:ext cx="7872984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4. cups of yogurt (n)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1314450"/>
            <a:ext cx="2667000" cy="1954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599" y="3429000"/>
            <a:ext cx="8043334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402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304800"/>
            <a:ext cx="8161172" cy="5943600"/>
          </a:xfrm>
        </p:spPr>
        <p:txBody>
          <a:bodyPr>
            <a:normAutofit/>
          </a:bodyPr>
          <a:lstStyle/>
          <a:p>
            <a:pPr marL="82296" indent="0">
              <a:buNone/>
            </a:pPr>
            <a:r>
              <a:rPr lang="en-US" sz="4400" b="1" dirty="0" smtClean="0">
                <a:solidFill>
                  <a:srgbClr val="0000FF"/>
                </a:solidFill>
              </a:rPr>
              <a:t>5. run out (v)</a:t>
            </a:r>
            <a:endParaRPr lang="en-US" sz="44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2743200"/>
            <a:ext cx="6171946" cy="3581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52400"/>
            <a:ext cx="3400425" cy="223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8877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0051B3-D213-437F-A6DD-6B5CAEE0C04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 van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5920" y="381000"/>
            <a:ext cx="7802880" cy="571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769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0"/>
            <a:ext cx="7872984" cy="533400"/>
          </a:xfrm>
        </p:spPr>
        <p:txBody>
          <a:bodyPr>
            <a:normAutofit fontScale="90000"/>
          </a:bodyPr>
          <a:lstStyle/>
          <a:p>
            <a:pPr algn="r"/>
            <a:r>
              <a:rPr lang="en-US" b="1" dirty="0" smtClean="0">
                <a:solidFill>
                  <a:srgbClr val="0000FF"/>
                </a:solidFill>
              </a:rPr>
              <a:t>REVIEW</a:t>
            </a:r>
            <a:endParaRPr lang="en-US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68" r="1" b="75260"/>
          <a:stretch/>
        </p:blipFill>
        <p:spPr bwMode="auto">
          <a:xfrm>
            <a:off x="1295400" y="762000"/>
            <a:ext cx="8229600" cy="472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1525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2400"/>
            <a:ext cx="8382000" cy="39422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347"/>
          <a:stretch/>
        </p:blipFill>
        <p:spPr bwMode="auto">
          <a:xfrm>
            <a:off x="6096000" y="2084376"/>
            <a:ext cx="2883402" cy="37830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0929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78" b="52254"/>
          <a:stretch/>
        </p:blipFill>
        <p:spPr bwMode="auto">
          <a:xfrm>
            <a:off x="1143000" y="381000"/>
            <a:ext cx="83058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65210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2" r="640"/>
          <a:stretch/>
        </p:blipFill>
        <p:spPr bwMode="auto">
          <a:xfrm>
            <a:off x="6172200" y="3067950"/>
            <a:ext cx="2819400" cy="338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"/>
            <a:ext cx="8001000" cy="2971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22187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t="46821" r="-2000" b="26590"/>
          <a:stretch/>
        </p:blipFill>
        <p:spPr bwMode="auto">
          <a:xfrm>
            <a:off x="1066800" y="381000"/>
            <a:ext cx="853440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53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8600"/>
            <a:ext cx="8371528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200" y="2327648"/>
            <a:ext cx="3451225" cy="41678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852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04" r="166"/>
          <a:stretch/>
        </p:blipFill>
        <p:spPr bwMode="auto">
          <a:xfrm>
            <a:off x="1219199" y="228600"/>
            <a:ext cx="8311243" cy="3733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0" t="48092" b="25087"/>
          <a:stretch/>
        </p:blipFill>
        <p:spPr bwMode="auto">
          <a:xfrm>
            <a:off x="4953000" y="3571817"/>
            <a:ext cx="2081048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67" b="51907"/>
          <a:stretch/>
        </p:blipFill>
        <p:spPr bwMode="auto">
          <a:xfrm>
            <a:off x="7086600" y="914399"/>
            <a:ext cx="2133600" cy="5314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8262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00" t="48092" b="25087"/>
          <a:stretch/>
        </p:blipFill>
        <p:spPr bwMode="auto">
          <a:xfrm>
            <a:off x="6829684" y="2962274"/>
            <a:ext cx="2609591" cy="3153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167" t="25771" b="51907"/>
          <a:stretch/>
        </p:blipFill>
        <p:spPr bwMode="auto">
          <a:xfrm>
            <a:off x="3876417" y="2971799"/>
            <a:ext cx="2886592" cy="333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26" y="1"/>
            <a:ext cx="8258174" cy="289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507"/>
          <a:stretch/>
        </p:blipFill>
        <p:spPr bwMode="auto">
          <a:xfrm>
            <a:off x="1190626" y="3238327"/>
            <a:ext cx="2475982" cy="3238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2196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533400"/>
            <a:ext cx="79248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3250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399" y="304800"/>
            <a:ext cx="7992533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3880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650" y="381000"/>
            <a:ext cx="782955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3150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9524"/>
            <a:ext cx="8229600" cy="669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4045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457200"/>
            <a:ext cx="7721600" cy="48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9617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382000" cy="6172200"/>
          </a:xfrm>
        </p:spPr>
        <p:txBody>
          <a:bodyPr>
            <a:normAutofit fontScale="92500" lnSpcReduction="10000"/>
          </a:bodyPr>
          <a:lstStyle/>
          <a:p>
            <a:pPr fontAlgn="base">
              <a:buFont typeface="Wingdings" pitchFamily="2" charset="2"/>
              <a:buChar char="q"/>
            </a:pPr>
            <a:r>
              <a:rPr lang="vi-VN" sz="3000" b="1" dirty="0" smtClean="0">
                <a:solidFill>
                  <a:srgbClr val="FF0000"/>
                </a:solidFill>
                <a:latin typeface="Open Sans"/>
              </a:rPr>
              <a:t>CÁC </a:t>
            </a:r>
            <a:r>
              <a:rPr lang="vi-VN" sz="3000" b="1" dirty="0">
                <a:solidFill>
                  <a:srgbClr val="FF0000"/>
                </a:solidFill>
                <a:latin typeface="Open Sans"/>
              </a:rPr>
              <a:t>DANH TỪ CHỈ TẬP HỢP THƯỜNG GẶP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bar of chocolate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: một thanh sô cô la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bouquet of flower: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1 bó hoa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bunch of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bananas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flowers 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grapes 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keys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nải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chuối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bó hoa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 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chùm nho, chùm chìa khóa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bundle of vegetables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firewood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papers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bó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rau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bó củi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bọc 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giấy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fall of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sno</a:t>
            </a:r>
            <a:r>
              <a:rPr lang="vi-VN" b="1" i="1" dirty="0" smtClean="0">
                <a:solidFill>
                  <a:srgbClr val="333333"/>
                </a:solidFill>
                <a:latin typeface="inherit"/>
              </a:rPr>
              <a:t>w</a:t>
            </a:r>
            <a:r>
              <a:rPr lang="en-US" b="1" i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i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i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i="1" dirty="0" smtClean="0">
                <a:solidFill>
                  <a:srgbClr val="333333"/>
                </a:solidFill>
                <a:latin typeface="inherit"/>
              </a:rPr>
              <a:t>rain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trận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tuyết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mưa 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rơi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flight of birds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: một đàn chim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flock of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geese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sheep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 goats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 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birds: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đàn ngỗng/cừu/dê/chim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910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07388" y="228600"/>
            <a:ext cx="7872984" cy="6019800"/>
          </a:xfrm>
        </p:spPr>
        <p:txBody>
          <a:bodyPr>
            <a:normAutofit fontScale="92500" lnSpcReduction="10000"/>
          </a:bodyPr>
          <a:lstStyle/>
          <a:p>
            <a:pPr fontAlgn="base">
              <a:buClr>
                <a:srgbClr val="008000"/>
              </a:buClr>
              <a:buFont typeface="Wingdings" pitchFamily="2" charset="2"/>
              <a:buChar char="q"/>
            </a:pPr>
            <a:r>
              <a:rPr lang="vi-VN" sz="3000" b="1" dirty="0">
                <a:solidFill>
                  <a:srgbClr val="FF0000"/>
                </a:solidFill>
                <a:latin typeface="Open Sans"/>
              </a:rPr>
              <a:t>CÁC DANH TỪ CHỈ TẬP HỢP THƯỜNG GẶP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 smtClean="0">
                <a:solidFill>
                  <a:srgbClr val="333333"/>
                </a:solidFill>
                <a:latin typeface="inherit"/>
              </a:rPr>
              <a:t>A 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glass of water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: một cốc nước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litter of puppies: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lứa chó con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nest of ants: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tổ kiến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pack of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wolves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 hounds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 grouse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fools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bầy chó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sói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chó săn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đàn 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gà rô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trắng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một 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lũ ngốc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school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/</a:t>
            </a:r>
            <a:r>
              <a:rPr lang="en-US" b="1" dirty="0" smtClean="0">
                <a:solidFill>
                  <a:srgbClr val="333333"/>
                </a:solidFill>
                <a:latin typeface="inherit"/>
              </a:rPr>
              <a:t> </a:t>
            </a:r>
            <a:r>
              <a:rPr lang="vi-VN" b="1" dirty="0" smtClean="0">
                <a:solidFill>
                  <a:srgbClr val="333333"/>
                </a:solidFill>
                <a:latin typeface="inherit"/>
              </a:rPr>
              <a:t>shoal </a:t>
            </a:r>
            <a:r>
              <a:rPr lang="vi-VN" b="1" dirty="0">
                <a:solidFill>
                  <a:srgbClr val="333333"/>
                </a:solidFill>
                <a:latin typeface="inherit"/>
              </a:rPr>
              <a:t>of fish: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đàn cá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shower of rain: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cơn mưa rào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stack of wood: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đống gỗ</a:t>
            </a:r>
          </a:p>
          <a:p>
            <a:pPr marL="596646" indent="-514350" fontAlgn="base">
              <a:buClr>
                <a:srgbClr val="008000"/>
              </a:buClr>
              <a:buFont typeface="+mj-lt"/>
              <a:buAutoNum type="arabicPeriod"/>
            </a:pPr>
            <a:r>
              <a:rPr lang="vi-VN" b="1" dirty="0">
                <a:solidFill>
                  <a:srgbClr val="333333"/>
                </a:solidFill>
                <a:latin typeface="inherit"/>
              </a:rPr>
              <a:t>A swarm of flies / bees: </a:t>
            </a:r>
            <a:r>
              <a:rPr lang="vi-VN" dirty="0">
                <a:solidFill>
                  <a:srgbClr val="333333"/>
                </a:solidFill>
                <a:latin typeface="Open Sans"/>
              </a:rPr>
              <a:t>một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đàn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bầy ruồi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/</a:t>
            </a:r>
            <a:r>
              <a:rPr lang="en-US" dirty="0" smtClean="0">
                <a:solidFill>
                  <a:srgbClr val="333333"/>
                </a:solidFill>
                <a:latin typeface="Open Sans"/>
              </a:rPr>
              <a:t> </a:t>
            </a:r>
            <a:r>
              <a:rPr lang="vi-VN" dirty="0" smtClean="0">
                <a:solidFill>
                  <a:srgbClr val="333333"/>
                </a:solidFill>
                <a:latin typeface="Open Sans"/>
              </a:rPr>
              <a:t>ong</a:t>
            </a:r>
            <a:endParaRPr lang="vi-VN" dirty="0">
              <a:solidFill>
                <a:srgbClr val="333333"/>
              </a:solidFill>
              <a:latin typeface="Open Sans"/>
            </a:endParaRP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851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95400" y="152400"/>
            <a:ext cx="5715000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itchFamily="2" charset="2"/>
              <a:buChar char="q"/>
            </a:pPr>
            <a:r>
              <a:rPr lang="en-US" sz="2400" b="1" dirty="0" err="1">
                <a:solidFill>
                  <a:srgbClr val="FF0000"/>
                </a:solidFill>
              </a:rPr>
              <a:t>Điền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vào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mỗi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chỗ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trống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một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lượng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từ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phù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hợp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được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cho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dưới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đây</a:t>
            </a:r>
            <a:r>
              <a:rPr lang="en-US" sz="2400" dirty="0">
                <a:solidFill>
                  <a:srgbClr val="FF0000"/>
                </a:solidFill>
              </a:rPr>
              <a:t>.</a:t>
            </a:r>
          </a:p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cartons; bag; bottle; bars; loaf; tins</a:t>
            </a:r>
          </a:p>
          <a:p>
            <a:r>
              <a:rPr lang="en-US" sz="4000" dirty="0" smtClean="0"/>
              <a:t>1</a:t>
            </a:r>
            <a:r>
              <a:rPr lang="en-US" sz="4000" dirty="0"/>
              <a:t>. Three </a:t>
            </a:r>
            <a:r>
              <a:rPr lang="en-US" sz="4000" dirty="0" smtClean="0"/>
              <a:t>_____  </a:t>
            </a:r>
            <a:r>
              <a:rPr lang="en-US" sz="4000" dirty="0"/>
              <a:t>of juice cost $4.77. </a:t>
            </a:r>
          </a:p>
          <a:p>
            <a:r>
              <a:rPr lang="en-US" sz="4000" dirty="0"/>
              <a:t>2. Buy me one _____ </a:t>
            </a:r>
            <a:r>
              <a:rPr lang="en-US" sz="4000" dirty="0" smtClean="0"/>
              <a:t> </a:t>
            </a:r>
            <a:r>
              <a:rPr lang="en-US" sz="4000" dirty="0"/>
              <a:t>of bread, please. It’s so cheap. </a:t>
            </a:r>
          </a:p>
          <a:p>
            <a:r>
              <a:rPr lang="en-US" sz="4000" dirty="0"/>
              <a:t>3. Can you bring me two _____ </a:t>
            </a:r>
            <a:r>
              <a:rPr lang="en-US" sz="4000" dirty="0" smtClean="0"/>
              <a:t> </a:t>
            </a:r>
            <a:r>
              <a:rPr lang="en-US" sz="4000" dirty="0"/>
              <a:t>of crab? </a:t>
            </a:r>
          </a:p>
        </p:txBody>
      </p:sp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4800" y="457200"/>
            <a:ext cx="1390650" cy="2108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2667000"/>
            <a:ext cx="2171700" cy="1617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0925" y="4467502"/>
            <a:ext cx="2133600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2389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228600"/>
            <a:ext cx="5943600" cy="6172200"/>
          </a:xfrm>
        </p:spPr>
        <p:txBody>
          <a:bodyPr>
            <a:normAutofit fontScale="92500" lnSpcReduction="10000"/>
          </a:bodyPr>
          <a:lstStyle/>
          <a:p>
            <a:pPr marL="82296" indent="0" algn="ctr">
              <a:buClr>
                <a:srgbClr val="FF6600"/>
              </a:buClr>
              <a:buNone/>
            </a:pPr>
            <a:r>
              <a:rPr lang="en-US" b="1" dirty="0">
                <a:solidFill>
                  <a:srgbClr val="0000FF"/>
                </a:solidFill>
              </a:rPr>
              <a:t>cartons; bag; bottle; bars; loaf; tins</a:t>
            </a:r>
          </a:p>
          <a:p>
            <a:pPr marL="82296" indent="0">
              <a:buClr>
                <a:srgbClr val="FF6600"/>
              </a:buClr>
              <a:buNone/>
            </a:pPr>
            <a:endParaRPr lang="en-US" dirty="0" smtClean="0"/>
          </a:p>
          <a:p>
            <a:pPr marL="82296" indent="0">
              <a:buClr>
                <a:srgbClr val="FF6600"/>
              </a:buClr>
              <a:buNone/>
            </a:pPr>
            <a:r>
              <a:rPr lang="en-US" dirty="0" smtClean="0"/>
              <a:t>4</a:t>
            </a:r>
            <a:r>
              <a:rPr lang="en-US" dirty="0"/>
              <a:t>. I’m thirsty. I will buy </a:t>
            </a:r>
            <a:r>
              <a:rPr lang="en-US" dirty="0" smtClean="0"/>
              <a:t>a </a:t>
            </a:r>
            <a:r>
              <a:rPr lang="en-US" dirty="0"/>
              <a:t>_____</a:t>
            </a:r>
            <a:r>
              <a:rPr lang="en-US" dirty="0" smtClean="0"/>
              <a:t> </a:t>
            </a:r>
            <a:endParaRPr lang="en-US" dirty="0"/>
          </a:p>
          <a:p>
            <a:pPr marL="82296" indent="0">
              <a:buClr>
                <a:srgbClr val="FF6600"/>
              </a:buClr>
              <a:buNone/>
            </a:pPr>
            <a:r>
              <a:rPr lang="en-US" dirty="0"/>
              <a:t> of Coke. </a:t>
            </a:r>
            <a:endParaRPr lang="en-US" dirty="0" smtClean="0"/>
          </a:p>
          <a:p>
            <a:pPr marL="82296" indent="0">
              <a:buClr>
                <a:srgbClr val="FF6600"/>
              </a:buClr>
              <a:buNone/>
            </a:pPr>
            <a:endParaRPr lang="en-US" dirty="0"/>
          </a:p>
          <a:p>
            <a:pPr marL="82296" indent="0">
              <a:buClr>
                <a:srgbClr val="FF6600"/>
              </a:buClr>
              <a:buNone/>
            </a:pPr>
            <a:r>
              <a:rPr lang="en-US" dirty="0"/>
              <a:t>5. Let’s go to the supermarket to buy </a:t>
            </a:r>
            <a:r>
              <a:rPr lang="en-US" dirty="0" smtClean="0"/>
              <a:t>one _____  </a:t>
            </a:r>
            <a:r>
              <a:rPr lang="en-US" dirty="0"/>
              <a:t>of rice. </a:t>
            </a:r>
            <a:endParaRPr lang="en-US" dirty="0" smtClean="0"/>
          </a:p>
          <a:p>
            <a:pPr marL="82296" indent="0">
              <a:buClr>
                <a:srgbClr val="FF6600"/>
              </a:buClr>
              <a:buNone/>
            </a:pPr>
            <a:endParaRPr lang="en-US" dirty="0"/>
          </a:p>
          <a:p>
            <a:pPr marL="82296" indent="0">
              <a:buClr>
                <a:srgbClr val="FF6600"/>
              </a:buClr>
              <a:buNone/>
            </a:pPr>
            <a:endParaRPr lang="en-US" dirty="0"/>
          </a:p>
          <a:p>
            <a:pPr marL="82296" indent="0">
              <a:buClr>
                <a:srgbClr val="FF6600"/>
              </a:buClr>
              <a:buNone/>
            </a:pPr>
            <a:r>
              <a:rPr lang="en-US" dirty="0"/>
              <a:t>6. Here are three _____ </a:t>
            </a:r>
            <a:r>
              <a:rPr lang="en-US" dirty="0" smtClean="0"/>
              <a:t> </a:t>
            </a:r>
            <a:r>
              <a:rPr lang="en-US" dirty="0"/>
              <a:t>of chocolate.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9555" y="2590800"/>
            <a:ext cx="1400174" cy="15763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600" y="4876800"/>
            <a:ext cx="2420004" cy="15851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331" y="228600"/>
            <a:ext cx="1752601" cy="213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6342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382000" cy="647700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en-US" b="1" dirty="0" smtClean="0">
                <a:solidFill>
                  <a:srgbClr val="FF0000"/>
                </a:solidFill>
                <a:latin typeface="Arial"/>
              </a:rPr>
              <a:t>Fill in the </a:t>
            </a:r>
            <a:r>
              <a:rPr lang="en-US" b="1" dirty="0" err="1" smtClean="0">
                <a:solidFill>
                  <a:srgbClr val="FF0000"/>
                </a:solidFill>
                <a:latin typeface="Arial"/>
              </a:rPr>
              <a:t>blans</a:t>
            </a:r>
            <a:r>
              <a:rPr lang="en-US" b="1" dirty="0" smtClean="0">
                <a:solidFill>
                  <a:srgbClr val="FF0000"/>
                </a:solidFill>
                <a:latin typeface="Arial"/>
              </a:rPr>
              <a:t> with the following words:</a:t>
            </a:r>
            <a:endParaRPr lang="en-US" b="1" dirty="0">
              <a:solidFill>
                <a:srgbClr val="FF0000"/>
              </a:solidFill>
              <a:latin typeface="Arial"/>
            </a:endParaRPr>
          </a:p>
          <a:p>
            <a:pPr marL="0" indent="0" algn="ctr">
              <a:buNone/>
            </a:pPr>
            <a:endParaRPr lang="en-US" sz="1600" dirty="0" smtClean="0">
              <a:solidFill>
                <a:srgbClr val="0A51CE"/>
              </a:solidFill>
              <a:latin typeface="Arial"/>
            </a:endParaRPr>
          </a:p>
          <a:p>
            <a:pPr marL="0" indent="0" algn="ctr">
              <a:buNone/>
            </a:pPr>
            <a:endParaRPr lang="en-US" sz="1200" b="1" dirty="0" smtClean="0">
              <a:solidFill>
                <a:srgbClr val="008000"/>
              </a:solidFill>
              <a:latin typeface="Arial"/>
            </a:endParaRPr>
          </a:p>
          <a:p>
            <a:pPr marL="0" indent="0" algn="ctr">
              <a:buNone/>
            </a:pPr>
            <a:r>
              <a:rPr lang="en-US" sz="4100" b="1" dirty="0" smtClean="0">
                <a:solidFill>
                  <a:srgbClr val="008000"/>
                </a:solidFill>
                <a:latin typeface="Arial"/>
              </a:rPr>
              <a:t>slice  </a:t>
            </a:r>
            <a:r>
              <a:rPr lang="en-US" sz="4100" b="1" dirty="0" smtClean="0">
                <a:solidFill>
                  <a:srgbClr val="008000"/>
                </a:solidFill>
                <a:latin typeface="Arial"/>
              </a:rPr>
              <a:t>some   the   </a:t>
            </a:r>
            <a:endParaRPr lang="en-US" sz="4100" b="1" dirty="0" smtClean="0">
              <a:solidFill>
                <a:srgbClr val="008000"/>
              </a:solidFill>
              <a:latin typeface="Arial"/>
            </a:endParaRPr>
          </a:p>
          <a:p>
            <a:pPr marL="0" indent="0" algn="ctr">
              <a:buNone/>
            </a:pPr>
            <a:r>
              <a:rPr lang="en-US" sz="4100" b="1" dirty="0" smtClean="0">
                <a:solidFill>
                  <a:srgbClr val="008000"/>
                </a:solidFill>
                <a:latin typeface="Arial"/>
              </a:rPr>
              <a:t>cartons   </a:t>
            </a:r>
            <a:r>
              <a:rPr lang="en-US" sz="4100" b="1" dirty="0" smtClean="0">
                <a:solidFill>
                  <a:srgbClr val="008000"/>
                </a:solidFill>
                <a:latin typeface="Arial"/>
              </a:rPr>
              <a:t>pieces  some   cup   bottle   the  cup   some   a   two some  the</a:t>
            </a:r>
            <a:endParaRPr lang="en-US" sz="4100" b="1" dirty="0">
              <a:solidFill>
                <a:srgbClr val="008000"/>
              </a:solidFill>
              <a:latin typeface="Arial"/>
            </a:endParaRPr>
          </a:p>
          <a:p>
            <a:pPr marL="82296" indent="0" algn="just">
              <a:buNone/>
            </a:pPr>
            <a:endParaRPr lang="en-US" dirty="0" smtClean="0">
              <a:solidFill>
                <a:srgbClr val="005053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2000" dirty="0" smtClean="0">
              <a:solidFill>
                <a:srgbClr val="3333FF"/>
              </a:solidFill>
              <a:latin typeface="Arial"/>
            </a:endParaRPr>
          </a:p>
          <a:p>
            <a:pPr marL="82296" indent="0">
              <a:buNone/>
            </a:pP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1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. After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school, she has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a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_____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of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bread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with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_____ butter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on it.</a:t>
            </a:r>
          </a:p>
          <a:p>
            <a:pPr marL="82296" indent="0">
              <a:buNone/>
            </a:pP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2. Mitchell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has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three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_____ of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luggage.</a:t>
            </a:r>
          </a:p>
          <a:p>
            <a:pPr marL="82296" indent="0">
              <a:buNone/>
            </a:pP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3. Maria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often has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a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 </a:t>
            </a:r>
            <a:r>
              <a:rPr lang="en-US" sz="5700" dirty="0" smtClean="0">
                <a:solidFill>
                  <a:srgbClr val="3333FF"/>
                </a:solidFill>
                <a:latin typeface="Arial"/>
              </a:rPr>
              <a:t>_____ of </a:t>
            </a:r>
            <a:r>
              <a:rPr lang="en-US" sz="5700" dirty="0">
                <a:solidFill>
                  <a:srgbClr val="3333FF"/>
                </a:solidFill>
                <a:latin typeface="Arial"/>
              </a:rPr>
              <a:t>tea after dinner.</a:t>
            </a:r>
          </a:p>
          <a:p>
            <a:pPr marL="82296" indent="0" algn="just">
              <a:buNone/>
            </a:pPr>
            <a:r>
              <a:rPr lang="en-US" dirty="0">
                <a:solidFill>
                  <a:srgbClr val="005053"/>
                </a:solidFill>
                <a:latin typeface="Arial"/>
              </a:rPr>
              <a:t/>
            </a:r>
            <a:br>
              <a:rPr lang="en-US" dirty="0">
                <a:solidFill>
                  <a:srgbClr val="005053"/>
                </a:solidFill>
                <a:latin typeface="Arial"/>
              </a:rPr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71600" y="838200"/>
            <a:ext cx="8077200" cy="1447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87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382000" cy="624840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en-US" sz="4100" b="1" dirty="0" smtClean="0">
              <a:solidFill>
                <a:srgbClr val="008000"/>
              </a:solidFill>
              <a:latin typeface="Arial"/>
            </a:endParaRPr>
          </a:p>
          <a:p>
            <a:pPr marL="0" indent="0" algn="ctr">
              <a:buNone/>
            </a:pPr>
            <a:r>
              <a:rPr lang="en-US" sz="11200" b="1" dirty="0" smtClean="0">
                <a:solidFill>
                  <a:srgbClr val="008000"/>
                </a:solidFill>
                <a:latin typeface="Arial"/>
              </a:rPr>
              <a:t>slice  some   the   cartons   </a:t>
            </a:r>
          </a:p>
          <a:p>
            <a:pPr marL="0" indent="0" algn="ctr">
              <a:buNone/>
            </a:pPr>
            <a:r>
              <a:rPr lang="en-US" sz="11200" b="1" dirty="0" smtClean="0">
                <a:solidFill>
                  <a:srgbClr val="008000"/>
                </a:solidFill>
                <a:latin typeface="Arial"/>
              </a:rPr>
              <a:t>pieces some   cup   bottle   </a:t>
            </a:r>
          </a:p>
          <a:p>
            <a:pPr marL="0" indent="0" algn="ctr">
              <a:buNone/>
            </a:pPr>
            <a:r>
              <a:rPr lang="en-US" sz="11200" b="1" dirty="0" smtClean="0">
                <a:solidFill>
                  <a:srgbClr val="008000"/>
                </a:solidFill>
                <a:latin typeface="Arial"/>
              </a:rPr>
              <a:t>the  cup   some   a   </a:t>
            </a:r>
          </a:p>
          <a:p>
            <a:pPr marL="0" indent="0" algn="ctr">
              <a:buNone/>
            </a:pPr>
            <a:r>
              <a:rPr lang="en-US" sz="11200" b="1" dirty="0" smtClean="0">
                <a:solidFill>
                  <a:srgbClr val="008000"/>
                </a:solidFill>
                <a:latin typeface="Arial"/>
              </a:rPr>
              <a:t>two   some  the</a:t>
            </a:r>
            <a:endParaRPr lang="en-US" sz="11200" b="1" dirty="0">
              <a:solidFill>
                <a:srgbClr val="008000"/>
              </a:solidFill>
              <a:latin typeface="Arial"/>
            </a:endParaRPr>
          </a:p>
          <a:p>
            <a:pPr marL="82296" indent="0" algn="just">
              <a:buNone/>
            </a:pPr>
            <a:endParaRPr lang="en-US" dirty="0" smtClean="0">
              <a:solidFill>
                <a:srgbClr val="005053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lnSpc>
                <a:spcPct val="120000"/>
              </a:lnSpc>
              <a:buNone/>
            </a:pP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4. We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need a glass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with </a:t>
            </a:r>
            <a:r>
              <a:rPr lang="en-US" sz="9600" dirty="0" smtClean="0">
                <a:solidFill>
                  <a:srgbClr val="3333FF"/>
                </a:solidFill>
                <a:latin typeface="Arial"/>
              </a:rPr>
              <a:t>________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water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in it.</a:t>
            </a:r>
          </a:p>
          <a:p>
            <a:pPr marL="82296" indent="0" algn="just">
              <a:lnSpc>
                <a:spcPct val="120000"/>
              </a:lnSpc>
              <a:buNone/>
            </a:pPr>
            <a:r>
              <a:rPr lang="en-US" sz="12800" dirty="0">
                <a:solidFill>
                  <a:srgbClr val="3333FF"/>
                </a:solidFill>
                <a:latin typeface="Arial"/>
              </a:rPr>
              <a:t/>
            </a:r>
            <a:br>
              <a:rPr lang="en-US" sz="12800" dirty="0">
                <a:solidFill>
                  <a:srgbClr val="3333FF"/>
                </a:solidFill>
                <a:latin typeface="Arial"/>
              </a:rPr>
            </a:b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5. We want </a:t>
            </a:r>
            <a:r>
              <a:rPr lang="en-US" sz="9600" dirty="0" smtClean="0">
                <a:solidFill>
                  <a:srgbClr val="3333FF"/>
                </a:solidFill>
                <a:latin typeface="Arial"/>
              </a:rPr>
              <a:t>________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coffees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, please – one white and one brown.</a:t>
            </a:r>
          </a:p>
          <a:p>
            <a:pPr marL="82296" indent="0" algn="just">
              <a:lnSpc>
                <a:spcPct val="120000"/>
              </a:lnSpc>
              <a:buNone/>
            </a:pPr>
            <a:r>
              <a:rPr lang="en-US" sz="12800" dirty="0">
                <a:solidFill>
                  <a:srgbClr val="3333FF"/>
                </a:solidFill>
                <a:latin typeface="Arial"/>
              </a:rPr>
              <a:t/>
            </a:r>
            <a:br>
              <a:rPr lang="en-US" sz="12800" dirty="0">
                <a:solidFill>
                  <a:srgbClr val="3333FF"/>
                </a:solidFill>
                <a:latin typeface="Arial"/>
              </a:rPr>
            </a:br>
            <a:r>
              <a:rPr lang="en-US" sz="12800" dirty="0">
                <a:solidFill>
                  <a:srgbClr val="3333FF"/>
                </a:solidFill>
                <a:latin typeface="Arial"/>
              </a:rPr>
              <a:t>6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. They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need stop at a garage and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put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petrol in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car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.</a:t>
            </a: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buNone/>
            </a:pPr>
            <a:r>
              <a:rPr lang="en-US" dirty="0">
                <a:solidFill>
                  <a:srgbClr val="005053"/>
                </a:solidFill>
                <a:latin typeface="Arial"/>
              </a:rPr>
              <a:t/>
            </a:r>
            <a:br>
              <a:rPr lang="en-US" dirty="0">
                <a:solidFill>
                  <a:srgbClr val="005053"/>
                </a:solidFill>
                <a:latin typeface="Arial"/>
              </a:rPr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90650" y="304800"/>
            <a:ext cx="8077200" cy="19050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9599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28600"/>
            <a:ext cx="8382000" cy="6248400"/>
          </a:xfrm>
        </p:spPr>
        <p:txBody>
          <a:bodyPr>
            <a:normAutofit fontScale="25000" lnSpcReduction="20000"/>
          </a:bodyPr>
          <a:lstStyle/>
          <a:p>
            <a:pPr marL="0" indent="0" algn="ctr">
              <a:buNone/>
            </a:pPr>
            <a:endParaRPr lang="en-US" sz="4100" b="1" dirty="0" smtClean="0">
              <a:solidFill>
                <a:srgbClr val="008000"/>
              </a:solidFill>
              <a:latin typeface="Arial"/>
            </a:endParaRPr>
          </a:p>
          <a:p>
            <a:pPr marL="0" indent="0" algn="ctr">
              <a:buNone/>
            </a:pPr>
            <a:r>
              <a:rPr lang="en-US" sz="8600" b="1" dirty="0" smtClean="0">
                <a:solidFill>
                  <a:srgbClr val="008000"/>
                </a:solidFill>
                <a:latin typeface="Arial"/>
              </a:rPr>
              <a:t>slice  some   the   cartons   </a:t>
            </a:r>
          </a:p>
          <a:p>
            <a:pPr marL="0" indent="0" algn="ctr">
              <a:buNone/>
            </a:pPr>
            <a:r>
              <a:rPr lang="en-US" sz="8600" b="1" dirty="0" smtClean="0">
                <a:solidFill>
                  <a:srgbClr val="008000"/>
                </a:solidFill>
                <a:latin typeface="Arial"/>
              </a:rPr>
              <a:t>pieces some   cup   bottle   </a:t>
            </a:r>
          </a:p>
          <a:p>
            <a:pPr marL="0" indent="0" algn="ctr">
              <a:buNone/>
            </a:pPr>
            <a:r>
              <a:rPr lang="en-US" sz="8600" b="1" dirty="0" smtClean="0">
                <a:solidFill>
                  <a:srgbClr val="008000"/>
                </a:solidFill>
                <a:latin typeface="Arial"/>
              </a:rPr>
              <a:t>the  cup   some   a   two   some  the</a:t>
            </a:r>
            <a:endParaRPr lang="en-US" sz="8600" b="1" dirty="0">
              <a:solidFill>
                <a:srgbClr val="008000"/>
              </a:solidFill>
              <a:latin typeface="Arial"/>
            </a:endParaRPr>
          </a:p>
          <a:p>
            <a:pPr marL="82296" indent="0" algn="just">
              <a:buNone/>
            </a:pPr>
            <a:endParaRPr lang="en-US" dirty="0" smtClean="0">
              <a:solidFill>
                <a:srgbClr val="005053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buNone/>
            </a:pPr>
            <a:endParaRPr lang="en-US" sz="5800" dirty="0" smtClean="0">
              <a:solidFill>
                <a:srgbClr val="3333FF"/>
              </a:solidFill>
              <a:latin typeface="Arial"/>
            </a:endParaRPr>
          </a:p>
          <a:p>
            <a:pPr marL="82296" indent="0">
              <a:buNone/>
            </a:pP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7. How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much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is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bottle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of Pepsi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at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store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?</a:t>
            </a:r>
          </a:p>
          <a:p>
            <a:pPr marL="82296" indent="0">
              <a:buNone/>
            </a:pPr>
            <a:r>
              <a:rPr lang="en-US" sz="12800" dirty="0">
                <a:solidFill>
                  <a:srgbClr val="3333FF"/>
                </a:solidFill>
                <a:latin typeface="Arial"/>
              </a:rPr>
              <a:t/>
            </a:r>
            <a:br>
              <a:rPr lang="en-US" sz="12800" dirty="0">
                <a:solidFill>
                  <a:srgbClr val="3333FF"/>
                </a:solidFill>
                <a:latin typeface="Arial"/>
              </a:rPr>
            </a:br>
            <a:r>
              <a:rPr lang="en-US" sz="12800" dirty="0">
                <a:solidFill>
                  <a:srgbClr val="3333FF"/>
                </a:solidFill>
                <a:latin typeface="Arial"/>
              </a:rPr>
              <a:t>8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. There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is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a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of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juice in the kitchen.</a:t>
            </a:r>
          </a:p>
          <a:p>
            <a:pPr marL="82296" indent="0">
              <a:buNone/>
            </a:pPr>
            <a:r>
              <a:rPr lang="en-US" sz="12800" dirty="0">
                <a:solidFill>
                  <a:srgbClr val="3333FF"/>
                </a:solidFill>
                <a:latin typeface="Arial"/>
              </a:rPr>
              <a:t/>
            </a:r>
            <a:br>
              <a:rPr lang="en-US" sz="12800" dirty="0">
                <a:solidFill>
                  <a:srgbClr val="3333FF"/>
                </a:solidFill>
                <a:latin typeface="Arial"/>
              </a:rPr>
            </a:br>
            <a:r>
              <a:rPr lang="en-US" sz="12800" dirty="0">
                <a:solidFill>
                  <a:srgbClr val="3333FF"/>
                </a:solidFill>
                <a:latin typeface="Arial"/>
              </a:rPr>
              <a:t>9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. Can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I have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a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of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coffee and 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of 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pancake, please?</a:t>
            </a:r>
          </a:p>
          <a:p>
            <a:pPr marL="82296" indent="0">
              <a:buNone/>
            </a:pPr>
            <a:r>
              <a:rPr lang="en-US" sz="12800" dirty="0">
                <a:solidFill>
                  <a:srgbClr val="3333FF"/>
                </a:solidFill>
                <a:latin typeface="Arial"/>
              </a:rPr>
              <a:t/>
            </a:r>
            <a:br>
              <a:rPr lang="en-US" sz="12800" dirty="0">
                <a:solidFill>
                  <a:srgbClr val="3333FF"/>
                </a:solidFill>
                <a:latin typeface="Arial"/>
              </a:rPr>
            </a:b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10. There are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hairs in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______ </a:t>
            </a:r>
            <a:r>
              <a:rPr lang="en-US" sz="12800" dirty="0" smtClean="0">
                <a:solidFill>
                  <a:srgbClr val="3333FF"/>
                </a:solidFill>
                <a:latin typeface="Arial"/>
              </a:rPr>
              <a:t>bath</a:t>
            </a:r>
            <a:r>
              <a:rPr lang="en-US" sz="12800" dirty="0">
                <a:solidFill>
                  <a:srgbClr val="3333FF"/>
                </a:solidFill>
                <a:latin typeface="Arial"/>
              </a:rPr>
              <a:t>.</a:t>
            </a:r>
          </a:p>
          <a:p>
            <a:pPr marL="82296" indent="0" algn="just">
              <a:buNone/>
            </a:pPr>
            <a:endParaRPr lang="en-US" sz="4200" dirty="0" smtClean="0">
              <a:solidFill>
                <a:srgbClr val="3333FF"/>
              </a:solidFill>
              <a:latin typeface="Arial"/>
            </a:endParaRPr>
          </a:p>
          <a:p>
            <a:pPr marL="82296" indent="0" algn="just">
              <a:buNone/>
            </a:pPr>
            <a:r>
              <a:rPr lang="en-US" dirty="0">
                <a:solidFill>
                  <a:srgbClr val="005053"/>
                </a:solidFill>
                <a:latin typeface="Arial"/>
              </a:rPr>
              <a:t/>
            </a:r>
            <a:br>
              <a:rPr lang="en-US" dirty="0">
                <a:solidFill>
                  <a:srgbClr val="005053"/>
                </a:solidFill>
                <a:latin typeface="Arial"/>
              </a:rPr>
            </a:b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02CA8-D974-425C-B543-89DF8A1718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90650" y="304800"/>
            <a:ext cx="8077200" cy="14478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051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66800" y="152400"/>
            <a:ext cx="8458200" cy="92333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  <a:sym typeface="Wingdings"/>
              </a:rPr>
              <a:t> </a:t>
            </a:r>
            <a:r>
              <a:rPr lang="en-US" sz="4800" b="1" dirty="0" smtClean="0">
                <a:solidFill>
                  <a:srgbClr val="FF0000"/>
                </a:solidFill>
              </a:rPr>
              <a:t>ONE </a:t>
            </a:r>
            <a:r>
              <a:rPr lang="en-US" sz="4800" b="1" dirty="0">
                <a:solidFill>
                  <a:srgbClr val="FF0000"/>
                </a:solidFill>
              </a:rPr>
              <a:t>- PERIOD </a:t>
            </a:r>
            <a:r>
              <a:rPr lang="en-US" sz="4800" b="1" dirty="0" smtClean="0">
                <a:solidFill>
                  <a:srgbClr val="FF0000"/>
                </a:solidFill>
              </a:rPr>
              <a:t>TEST </a:t>
            </a:r>
            <a:r>
              <a:rPr lang="en-US" sz="5400" b="1" dirty="0" smtClean="0">
                <a:solidFill>
                  <a:srgbClr val="FF0000"/>
                </a:solidFill>
                <a:sym typeface="Wingdings"/>
              </a:rPr>
              <a:t>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95400" y="2087463"/>
            <a:ext cx="800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1. _______ two </a:t>
            </a:r>
            <a:r>
              <a:rPr lang="en-US" sz="4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oranges, four bananas and a cake in the fridge.</a:t>
            </a:r>
          </a:p>
          <a:p>
            <a:endParaRPr lang="en-US" sz="16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There is</a:t>
            </a:r>
            <a:endParaRPr lang="en-US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4000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are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There are some </a:t>
            </a:r>
            <a:endParaRPr lang="en-US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There isn’t</a:t>
            </a:r>
            <a:endParaRPr lang="en-US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1" y="1190625"/>
            <a:ext cx="7162799" cy="99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3020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4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381000"/>
            <a:ext cx="800100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pen, a ruler and a book on the table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2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	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b.	There are </a:t>
            </a:r>
          </a:p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c.	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some 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	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aren’t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776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47800" y="533400"/>
            <a:ext cx="784860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hot water in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bottle.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some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aren’t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</a:t>
            </a:r>
          </a:p>
          <a:p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391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47800" y="271582"/>
            <a:ext cx="7848600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4. ______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some children in the yard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any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aren’t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</a:t>
            </a:r>
          </a:p>
          <a:p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07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381000"/>
            <a:ext cx="7848600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5. ______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many quiz programs on TV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these days.</a:t>
            </a:r>
          </a:p>
          <a:p>
            <a:endParaRPr lang="en-US" sz="1400" dirty="0" smtClean="0">
              <a:solidFill>
                <a:srgbClr val="414141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some 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any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</a:t>
            </a:r>
          </a:p>
          <a:p>
            <a:endParaRPr lang="en-US" sz="4400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147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47800" y="381000"/>
            <a:ext cx="78486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6.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cheese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 that sandwich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there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any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any</a:t>
            </a:r>
          </a:p>
        </p:txBody>
      </p:sp>
    </p:spTree>
    <p:extLst>
      <p:ext uri="{BB962C8B-B14F-4D97-AF65-F5344CB8AC3E}">
        <p14:creationId xmlns:p14="http://schemas.microsoft.com/office/powerpoint/2010/main" val="333509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57325" y="457200"/>
            <a:ext cx="78486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7.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customers in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 store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?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there some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there a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there any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any</a:t>
            </a:r>
          </a:p>
        </p:txBody>
      </p:sp>
    </p:spTree>
    <p:extLst>
      <p:ext uri="{BB962C8B-B14F-4D97-AF65-F5344CB8AC3E}">
        <p14:creationId xmlns:p14="http://schemas.microsoft.com/office/powerpoint/2010/main" val="41255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609600"/>
            <a:ext cx="79248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8.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some salt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and sugar in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this sauce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</a:t>
            </a: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</a:t>
            </a:r>
          </a:p>
          <a:p>
            <a:pPr lvl="0"/>
            <a:endParaRPr lang="en-US" sz="54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5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47800" y="381000"/>
            <a:ext cx="7848600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9.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dolphins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 the aquarium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isn’t 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aren’t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any</a:t>
            </a: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isn’t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endParaRPr lang="en-US" sz="4800" dirty="0" smtClean="0">
              <a:solidFill>
                <a:srgbClr val="414141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1255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47800" y="381000"/>
            <a:ext cx="7848600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10.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 elephant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with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tiger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 the zoo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some </a:t>
            </a: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</a:t>
            </a: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some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</a:t>
            </a:r>
          </a:p>
        </p:txBody>
      </p:sp>
    </p:spTree>
    <p:extLst>
      <p:ext uri="{BB962C8B-B14F-4D97-AF65-F5344CB8AC3E}">
        <p14:creationId xmlns:p14="http://schemas.microsoft.com/office/powerpoint/2010/main" val="4125593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136743"/>
            <a:ext cx="7848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11. ______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 cheese,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seafood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and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rice in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my mom’s basket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 some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585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12.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big mirror in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your younger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sister’s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room?</a:t>
            </a:r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 there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there 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 there any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lvl="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 there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090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13. How many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 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members ______ in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your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English club?</a:t>
            </a:r>
          </a:p>
          <a:p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some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are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are there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is there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44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228600"/>
            <a:ext cx="8229600" cy="61540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14. </a:t>
            </a: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There is a small ______ </a:t>
            </a:r>
            <a:r>
              <a:rPr lang="en-US" sz="4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adjacent </a:t>
            </a: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 the house that could be used as an office or studio.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4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lamp</a:t>
            </a:r>
            <a:endParaRPr lang="en-US" sz="48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48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building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4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sofa</a:t>
            </a:r>
            <a:endParaRPr lang="en-US" sz="48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48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nightstand</a:t>
            </a:r>
            <a:endParaRPr lang="en-US" sz="48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0351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15. </a:t>
            </a:r>
            <a:r>
              <a:rPr lang="en-US" sz="5400" dirty="0">
                <a:solidFill>
                  <a:srgbClr val="0000FF"/>
                </a:solidFill>
                <a:latin typeface="Arial"/>
              </a:rPr>
              <a:t>He drank two glasses of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</a:t>
            </a:r>
            <a:r>
              <a:rPr lang="en-US" sz="5400" dirty="0" smtClean="0">
                <a:solidFill>
                  <a:srgbClr val="0000FF"/>
                </a:solidFill>
                <a:latin typeface="Arial"/>
              </a:rPr>
              <a:t>.</a:t>
            </a:r>
          </a:p>
          <a:p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/>
              </a:rPr>
              <a:t>fruit </a:t>
            </a:r>
            <a:r>
              <a:rPr lang="en-US" sz="5400" dirty="0" smtClean="0">
                <a:solidFill>
                  <a:srgbClr val="0000FF"/>
                </a:solidFill>
                <a:latin typeface="Arial"/>
              </a:rPr>
              <a:t>juices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ot milks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/>
              </a:rPr>
              <a:t>fruit </a:t>
            </a:r>
            <a:r>
              <a:rPr lang="en-US" sz="5400" dirty="0" smtClean="0">
                <a:solidFill>
                  <a:srgbClr val="0000FF"/>
                </a:solidFill>
                <a:latin typeface="Arial"/>
              </a:rPr>
              <a:t>juice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/>
                <a:cs typeface="Arial" pitchFamily="34" charset="0"/>
              </a:rPr>
              <a:t>c</a:t>
            </a:r>
            <a:r>
              <a:rPr lang="en-US" sz="5400" dirty="0" smtClean="0">
                <a:solidFill>
                  <a:srgbClr val="0000FF"/>
                </a:solidFill>
                <a:latin typeface="Arial"/>
                <a:cs typeface="Arial" pitchFamily="34" charset="0"/>
              </a:rPr>
              <a:t>old milks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45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16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Shall I cut you a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of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bread?</a:t>
            </a:r>
            <a:endParaRPr lang="en-US" sz="1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lices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slice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loaves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loaf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9115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17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I baked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three ______ of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brown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bread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yesterday.</a:t>
            </a:r>
          </a:p>
          <a:p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slice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loaves 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oaf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jars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652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428750" y="381000"/>
            <a:ext cx="78486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18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This recipe needs half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of butter.</a:t>
            </a:r>
          </a:p>
          <a:p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pound</a:t>
            </a:r>
            <a:endParaRPr lang="en-US" sz="5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head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oaf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pint</a:t>
            </a: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704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228600"/>
            <a:ext cx="7848600" cy="5909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19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For this recipe choose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ten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with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large caps (= top parts).</a:t>
            </a:r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breads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ketchups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mustards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mushrooms</a:t>
            </a:r>
          </a:p>
        </p:txBody>
      </p:sp>
    </p:spTree>
    <p:extLst>
      <p:ext uri="{BB962C8B-B14F-4D97-AF65-F5344CB8AC3E}">
        <p14:creationId xmlns:p14="http://schemas.microsoft.com/office/powerpoint/2010/main" val="4190271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228600"/>
            <a:ext cx="7848600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20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I've just had some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______.</a:t>
            </a:r>
          </a:p>
          <a:p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chocolate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mushroom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jar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g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reen pepper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20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228600"/>
            <a:ext cx="7848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21.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You need one whole head of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for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this salad.</a:t>
            </a:r>
            <a:endParaRPr lang="en-US" sz="16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mayonnaise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lettuce</a:t>
            </a:r>
            <a:endParaRPr lang="en-US" sz="5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chicken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ketchup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228600"/>
            <a:ext cx="7848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22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The paper had fallen down 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desk and the wall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across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at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etween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on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922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228600"/>
            <a:ext cx="78486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23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There was a lamp hanging 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the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table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etween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ver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under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4440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71600" y="152400"/>
            <a:ext cx="8153400" cy="7325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24</a:t>
            </a:r>
            <a:r>
              <a:rPr lang="en-US" sz="5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There was a really strange man standing </a:t>
            </a:r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______ </a:t>
            </a:r>
            <a:r>
              <a:rPr lang="en-US" sz="5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me at the train station</a:t>
            </a:r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under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between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over</a:t>
            </a:r>
            <a:endParaRPr lang="en-US" sz="52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2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next </a:t>
            </a:r>
            <a:r>
              <a:rPr lang="en-US" sz="52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to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6445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19200" y="228600"/>
            <a:ext cx="8305800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25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 They stood ______ 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a </a:t>
            </a: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tree (= below its branches) to avoid getting wet</a:t>
            </a: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under</a:t>
            </a:r>
            <a:endParaRPr lang="en-US" sz="540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into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on</a:t>
            </a:r>
          </a:p>
          <a:p>
            <a:pPr marL="742950" indent="-742950">
              <a:buFont typeface="+mj-lt"/>
              <a:buAutoNum type="alphaLcPeriod"/>
            </a:pPr>
            <a:r>
              <a:rPr lang="en-US" sz="5400" dirty="0" smtClean="0">
                <a:solidFill>
                  <a:srgbClr val="0000FF"/>
                </a:solidFill>
                <a:latin typeface="Arial" pitchFamily="34" charset="0"/>
                <a:cs typeface="Arial" pitchFamily="34" charset="0"/>
              </a:rPr>
              <a:t>between</a:t>
            </a:r>
          </a:p>
          <a:p>
            <a:pPr marL="742950" indent="-742950">
              <a:buFont typeface="+mj-lt"/>
              <a:buAutoNum type="alphaLcPeriod"/>
            </a:pPr>
            <a:endParaRPr lang="en-US" sz="5400" dirty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2399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flip dir="r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00200" y="1828800"/>
            <a:ext cx="7467600" cy="19812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endParaRPr lang="en-US" sz="3600" b="1" dirty="0" smtClean="0">
              <a:solidFill>
                <a:srgbClr val="0000FF"/>
              </a:solidFill>
              <a:latin typeface="Broadway" pitchFamily="82" charset="0"/>
            </a:endParaRPr>
          </a:p>
          <a:p>
            <a:pPr marL="82296" indent="0" algn="ctr">
              <a:buNone/>
            </a:pPr>
            <a:r>
              <a:rPr lang="en-US" sz="3600" b="1" dirty="0" smtClean="0">
                <a:solidFill>
                  <a:srgbClr val="0000FF"/>
                </a:solidFill>
                <a:latin typeface="Broadway" pitchFamily="82" charset="0"/>
              </a:rPr>
              <a:t>GOODBYE EVERYBODY!</a:t>
            </a:r>
            <a:endParaRPr lang="en-US" sz="3600" b="1" dirty="0">
              <a:solidFill>
                <a:srgbClr val="0000FF"/>
              </a:solidFill>
              <a:latin typeface="Broadway" pitchFamily="82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B2720-7E18-4691-B324-B021B982891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6373" y="533400"/>
            <a:ext cx="85344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all" dirty="0" smtClean="0">
                <a:ln w="9000" cmpd="sng">
                  <a:solidFill>
                    <a:srgbClr val="84AA33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4AA33">
                        <a:shade val="20000"/>
                        <a:satMod val="245000"/>
                      </a:srgbClr>
                    </a:gs>
                    <a:gs pos="43000">
                      <a:srgbClr val="84AA33">
                        <a:satMod val="255000"/>
                      </a:srgbClr>
                    </a:gs>
                    <a:gs pos="48000">
                      <a:srgbClr val="84AA33">
                        <a:shade val="85000"/>
                        <a:satMod val="255000"/>
                      </a:srgbClr>
                    </a:gs>
                    <a:gs pos="100000">
                      <a:srgbClr val="84AA33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The end of the TEST.</a:t>
            </a:r>
            <a:endParaRPr lang="en-US" sz="5400" b="1" cap="all" dirty="0">
              <a:ln w="9000" cmpd="sng">
                <a:solidFill>
                  <a:srgbClr val="84AA33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4AA33">
                      <a:shade val="20000"/>
                      <a:satMod val="245000"/>
                    </a:srgbClr>
                  </a:gs>
                  <a:gs pos="43000">
                    <a:srgbClr val="84AA33">
                      <a:satMod val="255000"/>
                    </a:srgbClr>
                  </a:gs>
                  <a:gs pos="48000">
                    <a:srgbClr val="84AA33">
                      <a:shade val="85000"/>
                      <a:satMod val="255000"/>
                    </a:srgbClr>
                  </a:gs>
                  <a:gs pos="100000">
                    <a:srgbClr val="84AA33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600200" y="4038600"/>
            <a:ext cx="7696200" cy="1785104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rgbClr val="FFFF00"/>
                </a:solidFill>
              </a:rPr>
              <a:t>See you next time! </a:t>
            </a:r>
          </a:p>
          <a:p>
            <a:pPr algn="ctr"/>
            <a:r>
              <a:rPr lang="en-US" sz="6600" b="1" dirty="0" smtClean="0">
                <a:solidFill>
                  <a:srgbClr val="FFFF00"/>
                </a:solidFill>
              </a:rPr>
              <a:t>Have a nice week!</a:t>
            </a:r>
            <a:endParaRPr lang="en-US" sz="6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348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/>
      <p:bldP spid="2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4B6A04-725E-4745-97AD-57C0E719B2EE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8/28/2020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1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11145</TotalTime>
  <Words>1143</Words>
  <Application>Microsoft Office PowerPoint</Application>
  <PresentationFormat>Custom</PresentationFormat>
  <Paragraphs>412</Paragraphs>
  <Slides>62</Slides>
  <Notes>0</Notes>
  <HiddenSlides>0</HiddenSlides>
  <MMClips>4</MMClips>
  <ScaleCrop>false</ScaleCrop>
  <HeadingPairs>
    <vt:vector size="4" baseType="variant">
      <vt:variant>
        <vt:lpstr>Theme</vt:lpstr>
      </vt:variant>
      <vt:variant>
        <vt:i4>5</vt:i4>
      </vt:variant>
      <vt:variant>
        <vt:lpstr>Slide Titles</vt:lpstr>
      </vt:variant>
      <vt:variant>
        <vt:i4>62</vt:i4>
      </vt:variant>
    </vt:vector>
  </HeadingPairs>
  <TitlesOfParts>
    <vt:vector size="67" baseType="lpstr">
      <vt:lpstr>Solstice</vt:lpstr>
      <vt:lpstr>1_Solstice</vt:lpstr>
      <vt:lpstr>3_Solstice</vt:lpstr>
      <vt:lpstr>2_Solstice</vt:lpstr>
      <vt:lpstr>4_Solstice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New words: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REVIEW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huy_ctn</cp:lastModifiedBy>
  <cp:revision>1256</cp:revision>
  <dcterms:created xsi:type="dcterms:W3CDTF">2017-11-18T13:40:10Z</dcterms:created>
  <dcterms:modified xsi:type="dcterms:W3CDTF">2020-08-28T13:11:26Z</dcterms:modified>
</cp:coreProperties>
</file>