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48" r:id="rId1"/>
    <p:sldMasterId id="2147483960" r:id="rId2"/>
    <p:sldMasterId id="2147484020" r:id="rId3"/>
  </p:sldMasterIdLst>
  <p:notesMasterIdLst>
    <p:notesMasterId r:id="rId36"/>
  </p:notesMasterIdLst>
  <p:handoutMasterIdLst>
    <p:handoutMasterId r:id="rId37"/>
  </p:handoutMasterIdLst>
  <p:sldIdLst>
    <p:sldId id="344" r:id="rId4"/>
    <p:sldId id="343" r:id="rId5"/>
    <p:sldId id="347" r:id="rId6"/>
    <p:sldId id="809" r:id="rId7"/>
    <p:sldId id="978" r:id="rId8"/>
    <p:sldId id="944" r:id="rId9"/>
    <p:sldId id="945" r:id="rId10"/>
    <p:sldId id="946" r:id="rId11"/>
    <p:sldId id="947" r:id="rId12"/>
    <p:sldId id="948" r:id="rId13"/>
    <p:sldId id="949" r:id="rId14"/>
    <p:sldId id="950" r:id="rId15"/>
    <p:sldId id="951" r:id="rId16"/>
    <p:sldId id="952" r:id="rId17"/>
    <p:sldId id="953" r:id="rId18"/>
    <p:sldId id="954" r:id="rId19"/>
    <p:sldId id="955" r:id="rId20"/>
    <p:sldId id="956" r:id="rId21"/>
    <p:sldId id="957" r:id="rId22"/>
    <p:sldId id="958" r:id="rId23"/>
    <p:sldId id="959" r:id="rId24"/>
    <p:sldId id="960" r:id="rId25"/>
    <p:sldId id="961" r:id="rId26"/>
    <p:sldId id="962" r:id="rId27"/>
    <p:sldId id="963" r:id="rId28"/>
    <p:sldId id="964" r:id="rId29"/>
    <p:sldId id="965" r:id="rId30"/>
    <p:sldId id="966" r:id="rId31"/>
    <p:sldId id="967" r:id="rId32"/>
    <p:sldId id="968" r:id="rId33"/>
    <p:sldId id="969" r:id="rId34"/>
    <p:sldId id="856" r:id="rId35"/>
  </p:sldIdLst>
  <p:sldSz cx="96012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8000"/>
    <a:srgbClr val="FF6600"/>
    <a:srgbClr val="FFFFFF"/>
    <a:srgbClr val="CC9900"/>
    <a:srgbClr val="3333FF"/>
    <a:srgbClr val="FFFF00"/>
    <a:srgbClr val="000099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7886" autoAdjust="0"/>
  </p:normalViewPr>
  <p:slideViewPr>
    <p:cSldViewPr>
      <p:cViewPr>
        <p:scale>
          <a:sx n="100" d="100"/>
          <a:sy n="100" d="100"/>
        </p:scale>
        <p:origin x="-1686" y="-102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9/6/2020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9/6/2020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7AE216-E839-4766-ACCF-EDA05DDA8C1B}" type="datetime1">
              <a:rPr lang="en-US" smtClean="0"/>
              <a:t>9/6/2020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50D722-F775-45DA-8B0D-FE28997F1D16}" type="datetime1">
              <a:rPr lang="en-US" smtClean="0"/>
              <a:t>9/6/2020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E3C9A36-D418-4B0F-B131-2395018B67E0}" type="datetime1">
              <a:rPr lang="en-US" smtClean="0"/>
              <a:t>9/6/2020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31B7C4-CF57-4186-9DCB-17AF01CA404C}" type="datetime1">
              <a:rPr lang="en-US" smtClean="0"/>
              <a:t>9/6/2020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3A0665D-F428-4FB1-A2F5-97D49BA62C84}" type="datetime1">
              <a:rPr lang="en-US" smtClean="0"/>
              <a:t>9/6/2020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BB7C33-456A-45F8-B44C-D64825EC8F22}" type="datetime1">
              <a:rPr lang="en-US" smtClean="0"/>
              <a:t>9/6/2020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4B32AD-8A6F-49D2-9356-E030CCFD9BA1}" type="datetime1">
              <a:rPr lang="en-US" smtClean="0"/>
              <a:t>9/6/2020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C97FCA4-3B34-41FC-A2C4-0F19D2079BF4}" type="datetime1">
              <a:rPr lang="en-US" smtClean="0"/>
              <a:t>9/6/2020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38296BE-23DF-42CC-9489-8BA66F44A471}" type="datetime1">
              <a:rPr lang="en-US" smtClean="0"/>
              <a:t>9/6/2020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A6B4A7-53DB-4D28-A21C-9AF9E098AC78}" type="datetime1">
              <a:rPr lang="en-US" smtClean="0"/>
              <a:t>9/6/2020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9BDE14-E781-429A-806D-A9F93E93DE10}" type="datetime1">
              <a:rPr lang="en-US" smtClean="0"/>
              <a:t>9/6/2020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2EC650-73CE-4C2C-8302-C95CFAA8210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6627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8BA4AE-18BF-48FA-BEF9-0A0FCA53782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409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081B1B-9943-4067-B846-D6CA24256E6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9620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6C024E-0957-4CC2-AF71-7DBB41DB706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0914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ECF46BD-51D5-4451-8B48-ED95FF7A603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397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48A8C9F-CAC5-4ED2-B1FF-4020FA9FC3F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5284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3846C3-6D36-443F-B601-89FBC7D05E2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4954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1C44A3-2A69-4F85-A60A-2E4027E5BFB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6417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20E362-3DA8-473E-8DA3-0199F57644F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07516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3681FA-E7A8-43A4-97DF-D32834653CD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269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887B04-8E62-4554-BFDE-A5E3C720061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9616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690E83-8E86-4AFF-9944-9FBB1A71820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53855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8958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FBA65-4009-453F-9686-8780FAE8E2A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818338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E29889-91E1-412D-B239-2FDA963B29F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0543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C36523-2105-4D93-ADF9-3A230139EE4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83444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B2CBE9-31BD-4B73-9952-10A4D103A47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14121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6B839F-A43D-4BE9-9829-086D3F78BEC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112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0D3B36-F2C4-4E74-B69B-8253D892A9E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918115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579017-097A-4F29-8306-89D6E43F58A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3000442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B58D8F-5278-4BCF-8F09-E73FB882873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82976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BEAC23-C422-4B0D-BA71-0F9214D66DE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567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1C85228-9F7A-4BC7-9D8D-902845EA54CE}" type="datetime1">
              <a:rPr lang="en-US" smtClean="0"/>
              <a:t>9/6/2020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A1DC9F3-A494-456E-9279-2C722A82DC9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056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CAA17792-88F7-414D-B55F-8DC07DE3D55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3051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8.png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8.png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8.png"/><Relationship Id="rId4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8.png"/><Relationship Id="rId4" Type="http://schemas.openxmlformats.org/officeDocument/2006/relationships/image" Target="../media/image18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108166" y="228600"/>
            <a:ext cx="84582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dirty="0" err="1" smtClean="0">
                <a:solidFill>
                  <a:srgbClr val="FF0000"/>
                </a:solidFill>
              </a:rPr>
              <a:t>TRƯỜNG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4400" dirty="0" smtClean="0">
                <a:solidFill>
                  <a:srgbClr val="FF0000"/>
                </a:solidFill>
              </a:rPr>
              <a:t>CAO </a:t>
            </a:r>
            <a:r>
              <a:rPr lang="en-US" sz="4400" dirty="0" err="1" smtClean="0">
                <a:solidFill>
                  <a:srgbClr val="FF0000"/>
                </a:solidFill>
              </a:rPr>
              <a:t>ĐẲNG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</a:rPr>
              <a:t>LÝ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</a:rPr>
              <a:t>TỰ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</a:rPr>
              <a:t>TRỌNG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3200" dirty="0" smtClean="0">
                <a:solidFill>
                  <a:srgbClr val="FF0000"/>
                </a:solidFill>
              </a:rPr>
              <a:t>TP. </a:t>
            </a:r>
            <a:r>
              <a:rPr lang="en-US" sz="3200" dirty="0" err="1" smtClean="0">
                <a:solidFill>
                  <a:srgbClr val="FF0000"/>
                </a:solidFill>
              </a:rPr>
              <a:t>HỒ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CHÍ</a:t>
            </a:r>
            <a:r>
              <a:rPr lang="en-US" sz="3200" dirty="0" smtClean="0">
                <a:solidFill>
                  <a:srgbClr val="FF0000"/>
                </a:solidFill>
              </a:rPr>
              <a:t> MINH</a:t>
            </a:r>
            <a:endParaRPr lang="en-US" sz="3200" dirty="0">
              <a:solidFill>
                <a:srgbClr val="FF0000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066" y="1447800"/>
            <a:ext cx="7280530" cy="4800600"/>
          </a:xfr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04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447800" y="152400"/>
            <a:ext cx="787298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800" b="1" dirty="0" err="1" smtClean="0">
                <a:solidFill>
                  <a:srgbClr val="0000FF"/>
                </a:solidFill>
              </a:rPr>
              <a:t>KHOA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KHOA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HỌC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CƠ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BẢN</a:t>
            </a:r>
            <a:endParaRPr lang="en-US" sz="4800" b="1" dirty="0">
              <a:solidFill>
                <a:srgbClr val="0000FF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BF4E0-4EDD-4D25-8551-0609285C362C}" type="datetime1">
              <a:rPr lang="en-US" smtClean="0"/>
              <a:t>9/6/2020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</a:t>
            </a:fld>
            <a:endParaRPr lang="en-US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1447800"/>
            <a:ext cx="6400800" cy="4800600"/>
          </a:xfrm>
        </p:spPr>
      </p:pic>
    </p:spTree>
    <p:extLst>
      <p:ext uri="{BB962C8B-B14F-4D97-AF65-F5344CB8AC3E}">
        <p14:creationId xmlns:p14="http://schemas.microsoft.com/office/powerpoint/2010/main" val="165890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51780" y="361553"/>
            <a:ext cx="854941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ỦY BAN NHÂN DÂN THÀNH PHỐ HỒ CHÍ MINH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51781" y="894148"/>
            <a:ext cx="856901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 HỒ CHÍ MINH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0876" y="1752600"/>
            <a:ext cx="1967570" cy="21861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57401" y="4191000"/>
            <a:ext cx="708169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TRUNG CẤP CHUYÊN NGHIỆP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LÊ NGUYỄN MỸ TRÂM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18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68275"/>
            <a:ext cx="8229600" cy="4784725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r>
              <a:rPr lang="en-US" sz="9200" dirty="0" smtClean="0">
                <a:solidFill>
                  <a:srgbClr val="0000FF"/>
                </a:solidFill>
              </a:rPr>
              <a:t>Good afternoon class 19T2.</a:t>
            </a:r>
            <a:endParaRPr lang="en-US" sz="9200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B3E71-B49C-46DF-8633-7D767B9C10E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AutoShape 2" descr="Good Afternoon GIFs | Tenor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" name="Picture 6" descr="▷ Good Afternoon: Animated Images, Gifs, Pictures &amp; Animations ...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4267200"/>
            <a:ext cx="3962400" cy="2590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72176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BA4AE-18BF-48FA-BEF9-0A0FCA53782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28600"/>
            <a:ext cx="8305800" cy="647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682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64529" y="180703"/>
            <a:ext cx="7872984" cy="1143000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solidFill>
                  <a:srgbClr val="0000FF"/>
                </a:solidFill>
              </a:rPr>
              <a:t>UNIT 5: SPECIAL DAYS</a:t>
            </a:r>
            <a:endParaRPr lang="en-US" sz="40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989CF-99E2-4E69-A16C-56A9938E619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044" y="2362200"/>
            <a:ext cx="7272956" cy="3733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Voca 5.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202722" y="1600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032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4422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B9DB4-84ED-477E-8A0D-6955CFF8F95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050" y="204788"/>
            <a:ext cx="7829550" cy="627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5684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28600"/>
            <a:ext cx="7872984" cy="6096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</a:rPr>
              <a:t>VOCABULARY 2 (KEY)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2CBCC-50C6-408F-80E0-267AF5A16FE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</a:t>
            </a:r>
            <a:r>
              <a:rPr lang="en-US" dirty="0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 van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1066800"/>
            <a:ext cx="7872984" cy="5410200"/>
          </a:xfrm>
        </p:spPr>
        <p:txBody>
          <a:bodyPr>
            <a:noAutofit/>
          </a:bodyPr>
          <a:lstStyle/>
          <a:p>
            <a:pPr marL="61913" lvl="1" indent="0">
              <a:buNone/>
            </a:pPr>
            <a:r>
              <a:rPr lang="en-US" sz="3600" dirty="0" smtClean="0"/>
              <a:t>1. We're </a:t>
            </a:r>
            <a:r>
              <a:rPr lang="en-US" sz="3600" dirty="0"/>
              <a:t>h</a:t>
            </a:r>
            <a:r>
              <a:rPr lang="en-US" sz="3600" dirty="0" smtClean="0"/>
              <a:t>aving </a:t>
            </a:r>
            <a:r>
              <a:rPr lang="en-US" sz="3600" dirty="0"/>
              <a:t>an </a:t>
            </a:r>
            <a:r>
              <a:rPr lang="en-US" sz="3600" dirty="0" smtClean="0"/>
              <a:t>office party </a:t>
            </a:r>
            <a:r>
              <a:rPr lang="en-US" sz="3600" dirty="0"/>
              <a:t>for </a:t>
            </a:r>
            <a:r>
              <a:rPr lang="en-US" sz="3600" dirty="0" smtClean="0"/>
              <a:t>Matt's _______ .  </a:t>
            </a:r>
            <a:r>
              <a:rPr lang="en-US" sz="3600" dirty="0"/>
              <a:t>	</a:t>
            </a:r>
            <a:endParaRPr lang="en-US" sz="3600" dirty="0" smtClean="0"/>
          </a:p>
          <a:p>
            <a:pPr marL="61913" lvl="1" indent="0">
              <a:buNone/>
              <a:tabLst>
                <a:tab pos="4119563" algn="l"/>
              </a:tabLst>
            </a:pPr>
            <a:r>
              <a:rPr lang="en-US" sz="3600" dirty="0" smtClean="0"/>
              <a:t>a. holiday</a:t>
            </a:r>
            <a:r>
              <a:rPr lang="en-US" sz="3600" dirty="0"/>
              <a:t>	</a:t>
            </a:r>
            <a:r>
              <a:rPr lang="en-US" sz="3600" dirty="0" smtClean="0"/>
              <a:t>b. celebration</a:t>
            </a:r>
            <a:r>
              <a:rPr lang="en-US" sz="3600" dirty="0"/>
              <a:t>	</a:t>
            </a:r>
            <a:endParaRPr lang="en-US" sz="3600" dirty="0" smtClean="0"/>
          </a:p>
          <a:p>
            <a:pPr marL="61913" lvl="1" indent="0">
              <a:buNone/>
              <a:tabLst>
                <a:tab pos="4119563" algn="l"/>
              </a:tabLst>
            </a:pPr>
            <a:r>
              <a:rPr lang="en-US" sz="3600" dirty="0" smtClean="0"/>
              <a:t>c. </a:t>
            </a:r>
            <a:r>
              <a:rPr lang="en-US" sz="3600" b="1" dirty="0" smtClean="0"/>
              <a:t>birthday</a:t>
            </a:r>
            <a:r>
              <a:rPr lang="en-US" sz="3600" dirty="0" smtClean="0"/>
              <a:t> 	d. parade</a:t>
            </a:r>
          </a:p>
          <a:p>
            <a:pPr marL="61913" lvl="1" indent="0">
              <a:buNone/>
            </a:pPr>
            <a:r>
              <a:rPr lang="en-US" sz="3600" dirty="0" smtClean="0"/>
              <a:t>2. Today </a:t>
            </a:r>
            <a:r>
              <a:rPr lang="en-US" sz="3600" dirty="0"/>
              <a:t>is </a:t>
            </a:r>
            <a:r>
              <a:rPr lang="en-US" sz="3600" dirty="0" smtClean="0"/>
              <a:t>the </a:t>
            </a:r>
            <a:r>
              <a:rPr lang="en-US" sz="3600" dirty="0"/>
              <a:t>_______ </a:t>
            </a:r>
            <a:r>
              <a:rPr lang="en-US" sz="3600" dirty="0" smtClean="0"/>
              <a:t>Tuesday </a:t>
            </a:r>
            <a:r>
              <a:rPr lang="en-US" sz="3600" dirty="0"/>
              <a:t>in </a:t>
            </a:r>
            <a:r>
              <a:rPr lang="en-US" sz="3600" dirty="0" smtClean="0"/>
              <a:t>April.</a:t>
            </a:r>
            <a:endParaRPr lang="en-US" sz="3600" dirty="0"/>
          </a:p>
          <a:p>
            <a:pPr marL="61913" lvl="1" indent="0">
              <a:buNone/>
              <a:tabLst>
                <a:tab pos="4119563" algn="l"/>
              </a:tabLst>
            </a:pPr>
            <a:r>
              <a:rPr lang="en-US" sz="3600" dirty="0" smtClean="0"/>
              <a:t>a. two	b. </a:t>
            </a:r>
            <a:r>
              <a:rPr lang="en-US" sz="3600" b="1" dirty="0" smtClean="0"/>
              <a:t>second</a:t>
            </a:r>
          </a:p>
          <a:p>
            <a:pPr marL="61913" lvl="1" indent="0">
              <a:buNone/>
              <a:tabLst>
                <a:tab pos="4119563" algn="l"/>
              </a:tabLst>
            </a:pPr>
            <a:r>
              <a:rPr lang="en-US" sz="3600" dirty="0" smtClean="0"/>
              <a:t>c. twentieth	d. nine</a:t>
            </a:r>
            <a:endParaRPr lang="en-US" sz="3600" dirty="0"/>
          </a:p>
          <a:p>
            <a:pPr marL="61913" lvl="1" indent="0">
              <a:buNone/>
            </a:pPr>
            <a:endParaRPr lang="en-US" sz="3000" dirty="0"/>
          </a:p>
          <a:p>
            <a:pPr marL="61913" lvl="1" indent="0">
              <a:buNone/>
            </a:pPr>
            <a:endParaRPr lang="en-US" sz="3000" dirty="0"/>
          </a:p>
          <a:p>
            <a:pPr marL="61913" lvl="1" indent="0">
              <a:buNone/>
            </a:pP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675299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28600"/>
            <a:ext cx="7872984" cy="6096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</a:rPr>
              <a:t>VOCABULARY 2 (KEY)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2CBCC-50C6-408F-80E0-267AF5A16FE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</a:t>
            </a:r>
            <a:r>
              <a:rPr lang="en-US" dirty="0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 van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1066800"/>
            <a:ext cx="7872984" cy="5410200"/>
          </a:xfrm>
        </p:spPr>
        <p:txBody>
          <a:bodyPr>
            <a:noAutofit/>
          </a:bodyPr>
          <a:lstStyle/>
          <a:p>
            <a:pPr marL="61913" lvl="1" indent="0">
              <a:buNone/>
              <a:tabLst>
                <a:tab pos="4119563" algn="l"/>
              </a:tabLst>
            </a:pPr>
            <a:r>
              <a:rPr lang="en-US" sz="3600" dirty="0"/>
              <a:t>3</a:t>
            </a:r>
            <a:r>
              <a:rPr lang="en-US" sz="3600" dirty="0" smtClean="0"/>
              <a:t>. Their ______ was really beautiful .  a. </a:t>
            </a:r>
            <a:r>
              <a:rPr lang="en-US" sz="3600" b="1" dirty="0" smtClean="0"/>
              <a:t>wedding</a:t>
            </a:r>
            <a:r>
              <a:rPr lang="en-US" sz="3600" dirty="0"/>
              <a:t>	</a:t>
            </a:r>
            <a:r>
              <a:rPr lang="en-US" sz="3600" dirty="0" smtClean="0"/>
              <a:t>b. </a:t>
            </a:r>
            <a:r>
              <a:rPr lang="en-US" sz="3600" dirty="0"/>
              <a:t>birthday 	</a:t>
            </a:r>
            <a:endParaRPr lang="en-US" sz="3600" dirty="0" smtClean="0"/>
          </a:p>
          <a:p>
            <a:pPr marL="61913" lvl="1" indent="0">
              <a:buNone/>
              <a:tabLst>
                <a:tab pos="4119563" algn="l"/>
              </a:tabLst>
            </a:pPr>
            <a:r>
              <a:rPr lang="en-US" sz="3600" dirty="0" smtClean="0"/>
              <a:t>c. holiday	d. parade</a:t>
            </a:r>
          </a:p>
          <a:p>
            <a:pPr marL="61913" lvl="1" indent="0">
              <a:buNone/>
            </a:pPr>
            <a:r>
              <a:rPr lang="en-US" sz="3600" dirty="0" smtClean="0"/>
              <a:t>4. January 1 is _______ .</a:t>
            </a:r>
            <a:endParaRPr lang="en-US" sz="3600" dirty="0"/>
          </a:p>
          <a:p>
            <a:pPr marL="61913" lvl="1" indent="0">
              <a:buNone/>
              <a:tabLst>
                <a:tab pos="4119563" algn="l"/>
              </a:tabLst>
            </a:pPr>
            <a:r>
              <a:rPr lang="en-US" sz="3600" dirty="0" smtClean="0"/>
              <a:t>a. New Year’s Eve	</a:t>
            </a:r>
          </a:p>
          <a:p>
            <a:pPr marL="61913" lvl="1" indent="0">
              <a:buNone/>
              <a:tabLst>
                <a:tab pos="4119563" algn="l"/>
              </a:tabLst>
            </a:pPr>
            <a:r>
              <a:rPr lang="en-US" sz="3600" dirty="0" smtClean="0"/>
              <a:t>b. </a:t>
            </a:r>
            <a:r>
              <a:rPr lang="en-US" sz="3600" b="1" dirty="0" smtClean="0"/>
              <a:t>New Year’s Day </a:t>
            </a:r>
          </a:p>
          <a:p>
            <a:pPr marL="61913" lvl="1" indent="0">
              <a:buNone/>
              <a:tabLst>
                <a:tab pos="4119563" algn="l"/>
              </a:tabLst>
            </a:pPr>
            <a:r>
              <a:rPr lang="en-US" sz="3600" dirty="0" smtClean="0"/>
              <a:t>c. </a:t>
            </a:r>
            <a:r>
              <a:rPr lang="en-US" sz="3600" dirty="0"/>
              <a:t>New Year’s </a:t>
            </a:r>
            <a:r>
              <a:rPr lang="en-US" sz="3600" dirty="0" smtClean="0"/>
              <a:t>Month</a:t>
            </a:r>
          </a:p>
          <a:p>
            <a:pPr marL="61913" lvl="1" indent="0">
              <a:buNone/>
              <a:tabLst>
                <a:tab pos="4119563" algn="l"/>
              </a:tabLst>
            </a:pPr>
            <a:r>
              <a:rPr lang="en-US" sz="3600" dirty="0" smtClean="0"/>
              <a:t>d. </a:t>
            </a:r>
            <a:r>
              <a:rPr lang="en-US" sz="3600" dirty="0"/>
              <a:t>New Year’s </a:t>
            </a:r>
            <a:r>
              <a:rPr lang="en-US" sz="3600" dirty="0" smtClean="0"/>
              <a:t>Calendar</a:t>
            </a:r>
            <a:endParaRPr lang="en-US" sz="3600" dirty="0"/>
          </a:p>
          <a:p>
            <a:pPr marL="61913" lvl="1" indent="0">
              <a:buNone/>
            </a:pPr>
            <a:endParaRPr lang="en-US" sz="3000" dirty="0"/>
          </a:p>
          <a:p>
            <a:pPr marL="61913" lvl="1" indent="0">
              <a:buNone/>
            </a:pPr>
            <a:endParaRPr lang="en-US" sz="3000" dirty="0"/>
          </a:p>
          <a:p>
            <a:pPr marL="61913" lvl="1" indent="0">
              <a:buNone/>
            </a:pP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6051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28600"/>
            <a:ext cx="7872984" cy="6096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</a:rPr>
              <a:t>VOCABULARY 2 (KEY)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2CBCC-50C6-408F-80E0-267AF5A16FE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</a:t>
            </a:r>
            <a:r>
              <a:rPr lang="en-US" dirty="0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 van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1066800"/>
            <a:ext cx="7872984" cy="5410200"/>
          </a:xfrm>
        </p:spPr>
        <p:txBody>
          <a:bodyPr>
            <a:noAutofit/>
          </a:bodyPr>
          <a:lstStyle/>
          <a:p>
            <a:pPr marL="61913" lvl="1" indent="0">
              <a:buNone/>
            </a:pPr>
            <a:r>
              <a:rPr lang="en-US" sz="4800" dirty="0" smtClean="0"/>
              <a:t>5. We’ll </a:t>
            </a:r>
            <a:r>
              <a:rPr lang="en-US" sz="4800" dirty="0"/>
              <a:t>_______ </a:t>
            </a:r>
            <a:r>
              <a:rPr lang="en-US" sz="4800" dirty="0" smtClean="0"/>
              <a:t>your birthday with a cake.</a:t>
            </a:r>
            <a:endParaRPr lang="en-US" sz="4800" dirty="0"/>
          </a:p>
          <a:p>
            <a:pPr marL="61913" lvl="1" indent="0">
              <a:buNone/>
            </a:pPr>
            <a:r>
              <a:rPr lang="en-US" sz="4800" dirty="0" smtClean="0"/>
              <a:t>a. parade</a:t>
            </a:r>
          </a:p>
          <a:p>
            <a:pPr marL="61913" lvl="1" indent="0">
              <a:buNone/>
            </a:pPr>
            <a:r>
              <a:rPr lang="en-US" sz="4800" dirty="0" smtClean="0"/>
              <a:t>b. holiday</a:t>
            </a:r>
          </a:p>
          <a:p>
            <a:pPr marL="61913" lvl="1" indent="0">
              <a:buNone/>
            </a:pPr>
            <a:r>
              <a:rPr lang="en-US" sz="4800" dirty="0" smtClean="0"/>
              <a:t>c. give</a:t>
            </a:r>
          </a:p>
          <a:p>
            <a:pPr marL="61913" lvl="1" indent="0">
              <a:buNone/>
            </a:pPr>
            <a:r>
              <a:rPr lang="en-US" sz="4800" dirty="0" smtClean="0"/>
              <a:t>d. </a:t>
            </a:r>
            <a:r>
              <a:rPr lang="en-US" sz="4800" b="1" dirty="0" smtClean="0"/>
              <a:t>celebrate</a:t>
            </a:r>
            <a:endParaRPr lang="en-US" sz="4800" b="1" dirty="0"/>
          </a:p>
          <a:p>
            <a:pPr marL="61913" lvl="1" indent="0">
              <a:buNone/>
            </a:pPr>
            <a:endParaRPr lang="en-US" sz="3000" dirty="0"/>
          </a:p>
          <a:p>
            <a:pPr marL="61913" lvl="1" indent="0">
              <a:buNone/>
            </a:pP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769210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35312-EE56-43EA-9520-6DDF1DC11E7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</a:t>
            </a:r>
            <a:r>
              <a:rPr lang="en-US" dirty="0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 van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788" y="304800"/>
            <a:ext cx="8101012" cy="541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7353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34834"/>
            <a:ext cx="7872984" cy="955766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0000FF"/>
                </a:solidFill>
              </a:rPr>
              <a:t>VOCABULARY </a:t>
            </a:r>
            <a:r>
              <a:rPr lang="en-US" b="1" dirty="0" smtClean="0">
                <a:solidFill>
                  <a:srgbClr val="0000FF"/>
                </a:solidFill>
              </a:rPr>
              <a:t>3 </a:t>
            </a:r>
            <a:r>
              <a:rPr lang="en-US" b="1" dirty="0">
                <a:solidFill>
                  <a:srgbClr val="0000FF"/>
                </a:solidFill>
              </a:rPr>
              <a:t>(KEY)</a:t>
            </a:r>
            <a:endParaRPr lang="en-US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AFA9D-69A8-4AA7-82DC-D24A2B93FDA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507388" y="914400"/>
            <a:ext cx="7872984" cy="5410200"/>
          </a:xfrm>
        </p:spPr>
        <p:txBody>
          <a:bodyPr>
            <a:normAutofit fontScale="92500" lnSpcReduction="10000"/>
          </a:bodyPr>
          <a:lstStyle/>
          <a:p>
            <a:pPr marL="82296" indent="0">
              <a:buNone/>
            </a:pPr>
            <a:r>
              <a:rPr lang="en-US" dirty="0" smtClean="0"/>
              <a:t>1. The parade </a:t>
            </a:r>
            <a:r>
              <a:rPr lang="en-US" dirty="0"/>
              <a:t>is on </a:t>
            </a:r>
            <a:r>
              <a:rPr lang="en-US" dirty="0" smtClean="0"/>
              <a:t>the _____ day </a:t>
            </a:r>
            <a:r>
              <a:rPr lang="en-US" dirty="0"/>
              <a:t>of </a:t>
            </a:r>
            <a:r>
              <a:rPr lang="en-US" dirty="0" smtClean="0"/>
              <a:t>November.</a:t>
            </a:r>
          </a:p>
          <a:p>
            <a:pPr marL="82296" indent="0">
              <a:buNone/>
              <a:tabLst>
                <a:tab pos="4119563" algn="l"/>
              </a:tabLst>
            </a:pPr>
            <a:r>
              <a:rPr lang="en-US" dirty="0" smtClean="0"/>
              <a:t>a. sixth</a:t>
            </a:r>
            <a:r>
              <a:rPr lang="en-US" dirty="0"/>
              <a:t>	</a:t>
            </a:r>
            <a:r>
              <a:rPr lang="en-US" dirty="0" smtClean="0"/>
              <a:t>b. </a:t>
            </a:r>
            <a:r>
              <a:rPr lang="en-US" b="1" dirty="0" smtClean="0"/>
              <a:t>sixteenth</a:t>
            </a:r>
            <a:r>
              <a:rPr lang="en-US" dirty="0"/>
              <a:t>	</a:t>
            </a:r>
            <a:endParaRPr lang="en-US" dirty="0" smtClean="0"/>
          </a:p>
          <a:p>
            <a:pPr marL="82296" indent="0">
              <a:buNone/>
              <a:tabLst>
                <a:tab pos="4119563" algn="l"/>
              </a:tabLst>
            </a:pPr>
            <a:r>
              <a:rPr lang="en-US" dirty="0" smtClean="0"/>
              <a:t>c. </a:t>
            </a:r>
            <a:r>
              <a:rPr lang="en-US" dirty="0"/>
              <a:t>s</a:t>
            </a:r>
            <a:r>
              <a:rPr lang="en-US" dirty="0" smtClean="0"/>
              <a:t>ixteen	d. sixtieth</a:t>
            </a:r>
            <a:endParaRPr lang="en-US" dirty="0"/>
          </a:p>
          <a:p>
            <a:pPr marL="82296" indent="0">
              <a:buNone/>
            </a:pPr>
            <a:r>
              <a:rPr lang="en-US" dirty="0" smtClean="0"/>
              <a:t>2. Did </a:t>
            </a:r>
            <a:r>
              <a:rPr lang="en-US" dirty="0"/>
              <a:t>you give </a:t>
            </a:r>
            <a:r>
              <a:rPr lang="en-US" dirty="0" smtClean="0"/>
              <a:t>a _____ to </a:t>
            </a:r>
            <a:r>
              <a:rPr lang="en-US" dirty="0"/>
              <a:t>your sister for </a:t>
            </a:r>
            <a:r>
              <a:rPr lang="en-US" dirty="0" smtClean="0"/>
              <a:t>her </a:t>
            </a:r>
            <a:r>
              <a:rPr lang="en-US" dirty="0"/>
              <a:t>birthday?</a:t>
            </a:r>
          </a:p>
          <a:p>
            <a:pPr marL="82296" indent="0">
              <a:buNone/>
              <a:tabLst>
                <a:tab pos="4119563" algn="l"/>
              </a:tabLst>
            </a:pPr>
            <a:r>
              <a:rPr lang="en-US" dirty="0" smtClean="0"/>
              <a:t>a. holiday</a:t>
            </a:r>
            <a:r>
              <a:rPr lang="en-US" dirty="0"/>
              <a:t>	</a:t>
            </a:r>
            <a:r>
              <a:rPr lang="en-US" dirty="0" smtClean="0"/>
              <a:t>b. wedding</a:t>
            </a:r>
            <a:r>
              <a:rPr lang="en-US" dirty="0"/>
              <a:t>	</a:t>
            </a:r>
            <a:endParaRPr lang="en-US" dirty="0" smtClean="0"/>
          </a:p>
          <a:p>
            <a:pPr marL="82296" indent="0">
              <a:buNone/>
              <a:tabLst>
                <a:tab pos="4119563" algn="l"/>
              </a:tabLst>
            </a:pPr>
            <a:r>
              <a:rPr lang="en-US" dirty="0" smtClean="0"/>
              <a:t>c. parade	d. </a:t>
            </a:r>
            <a:r>
              <a:rPr lang="en-US" b="1" dirty="0" smtClean="0"/>
              <a:t>gift</a:t>
            </a:r>
            <a:endParaRPr lang="en-US" b="1" dirty="0"/>
          </a:p>
          <a:p>
            <a:pPr marL="82296" indent="0">
              <a:buNone/>
            </a:pPr>
            <a:r>
              <a:rPr lang="en-US" dirty="0" smtClean="0"/>
              <a:t>3. My brother </a:t>
            </a:r>
            <a:r>
              <a:rPr lang="en-US" dirty="0"/>
              <a:t>came </a:t>
            </a:r>
            <a:r>
              <a:rPr lang="en-US" dirty="0" smtClean="0"/>
              <a:t>in _____ in the </a:t>
            </a:r>
            <a:r>
              <a:rPr lang="en-US" dirty="0"/>
              <a:t>race.</a:t>
            </a:r>
          </a:p>
          <a:p>
            <a:pPr marL="82296" indent="0">
              <a:buNone/>
              <a:tabLst>
                <a:tab pos="4119563" algn="l"/>
              </a:tabLst>
            </a:pPr>
            <a:r>
              <a:rPr lang="en-US" dirty="0" smtClean="0"/>
              <a:t>a. third</a:t>
            </a:r>
            <a:r>
              <a:rPr lang="en-US" dirty="0"/>
              <a:t>	b  </a:t>
            </a:r>
            <a:r>
              <a:rPr lang="en-US" dirty="0" smtClean="0"/>
              <a:t>three</a:t>
            </a:r>
            <a:r>
              <a:rPr lang="en-US" dirty="0"/>
              <a:t>	</a:t>
            </a:r>
            <a:endParaRPr lang="en-US" dirty="0" smtClean="0"/>
          </a:p>
          <a:p>
            <a:pPr marL="82296" indent="0">
              <a:buNone/>
              <a:tabLst>
                <a:tab pos="4119563" algn="l"/>
              </a:tabLst>
            </a:pPr>
            <a:r>
              <a:rPr lang="en-US" dirty="0" smtClean="0"/>
              <a:t>c. </a:t>
            </a:r>
            <a:r>
              <a:rPr lang="en-US" dirty="0"/>
              <a:t>o</a:t>
            </a:r>
            <a:r>
              <a:rPr lang="en-US" dirty="0" smtClean="0"/>
              <a:t>ne	d. </a:t>
            </a:r>
            <a:r>
              <a:rPr lang="en-US" b="1" dirty="0" smtClean="0"/>
              <a:t>first</a:t>
            </a:r>
            <a:endParaRPr lang="en-US" b="1" dirty="0"/>
          </a:p>
          <a:p>
            <a:pPr marL="82296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2455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34834"/>
            <a:ext cx="7872984" cy="955766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0000FF"/>
                </a:solidFill>
              </a:rPr>
              <a:t>VOCABULARY </a:t>
            </a:r>
            <a:r>
              <a:rPr lang="en-US" b="1" dirty="0" smtClean="0">
                <a:solidFill>
                  <a:srgbClr val="0000FF"/>
                </a:solidFill>
              </a:rPr>
              <a:t>3 </a:t>
            </a:r>
            <a:r>
              <a:rPr lang="en-US" b="1" dirty="0">
                <a:solidFill>
                  <a:srgbClr val="0000FF"/>
                </a:solidFill>
              </a:rPr>
              <a:t>(KEY)</a:t>
            </a:r>
            <a:endParaRPr lang="en-US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AFA9D-69A8-4AA7-82DC-D24A2B93FDA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507388" y="914400"/>
            <a:ext cx="7872984" cy="54102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4000" dirty="0" smtClean="0"/>
              <a:t>4. Tomorrow is a _____ so the office will be empty.</a:t>
            </a:r>
            <a:endParaRPr lang="en-US" sz="4000" dirty="0"/>
          </a:p>
          <a:p>
            <a:pPr marL="82296" indent="0">
              <a:buNone/>
              <a:tabLst>
                <a:tab pos="4119563" algn="l"/>
              </a:tabLst>
            </a:pPr>
            <a:r>
              <a:rPr lang="en-US" sz="4000" dirty="0" smtClean="0"/>
              <a:t>a. birthday</a:t>
            </a:r>
            <a:r>
              <a:rPr lang="en-US" sz="4000" dirty="0"/>
              <a:t>	</a:t>
            </a:r>
            <a:r>
              <a:rPr lang="en-US" sz="4000" dirty="0" smtClean="0"/>
              <a:t>b. </a:t>
            </a:r>
            <a:r>
              <a:rPr lang="en-US" sz="4000" b="1" dirty="0" smtClean="0"/>
              <a:t>holiday</a:t>
            </a:r>
            <a:r>
              <a:rPr lang="en-US" sz="4000" dirty="0"/>
              <a:t>	</a:t>
            </a:r>
            <a:endParaRPr lang="en-US" sz="4000" dirty="0" smtClean="0"/>
          </a:p>
          <a:p>
            <a:pPr marL="82296" indent="0">
              <a:buNone/>
              <a:tabLst>
                <a:tab pos="4119563" algn="l"/>
              </a:tabLst>
            </a:pPr>
            <a:r>
              <a:rPr lang="en-US" sz="4000" dirty="0" smtClean="0"/>
              <a:t>c. celebration	d. card</a:t>
            </a:r>
            <a:endParaRPr lang="en-US" sz="4000" dirty="0"/>
          </a:p>
          <a:p>
            <a:pPr marL="82296" indent="0">
              <a:buNone/>
            </a:pPr>
            <a:r>
              <a:rPr lang="en-US" sz="4000" dirty="0" smtClean="0"/>
              <a:t>5. Her </a:t>
            </a:r>
            <a:r>
              <a:rPr lang="en-US" sz="4000" dirty="0"/>
              <a:t>birthday </a:t>
            </a:r>
            <a:r>
              <a:rPr lang="en-US" sz="4000" dirty="0" smtClean="0"/>
              <a:t>is on the _____.</a:t>
            </a:r>
            <a:endParaRPr lang="en-US" sz="4000" dirty="0"/>
          </a:p>
          <a:p>
            <a:pPr marL="82296" indent="0">
              <a:buNone/>
              <a:tabLst>
                <a:tab pos="4119563" algn="l"/>
              </a:tabLst>
            </a:pPr>
            <a:r>
              <a:rPr lang="en-US" sz="4000" dirty="0" smtClean="0"/>
              <a:t>a. </a:t>
            </a:r>
            <a:r>
              <a:rPr lang="en-US" sz="4000" b="1" dirty="0"/>
              <a:t>t</a:t>
            </a:r>
            <a:r>
              <a:rPr lang="en-US" sz="4000" b="1" dirty="0" smtClean="0"/>
              <a:t>wentieth</a:t>
            </a:r>
            <a:r>
              <a:rPr lang="en-US" sz="4000" dirty="0"/>
              <a:t>	b </a:t>
            </a:r>
            <a:r>
              <a:rPr lang="en-US" sz="4000" dirty="0" smtClean="0"/>
              <a:t>twenty</a:t>
            </a:r>
            <a:r>
              <a:rPr lang="en-US" sz="4000" dirty="0"/>
              <a:t>	</a:t>
            </a:r>
            <a:endParaRPr lang="en-US" sz="4000" dirty="0" smtClean="0"/>
          </a:p>
          <a:p>
            <a:pPr marL="82296" indent="0">
              <a:buNone/>
              <a:tabLst>
                <a:tab pos="4119563" algn="l"/>
              </a:tabLst>
            </a:pPr>
            <a:r>
              <a:rPr lang="en-US" sz="4000" dirty="0" smtClean="0"/>
              <a:t>c. thirtieth	d. thirty</a:t>
            </a:r>
            <a:endParaRPr lang="en-US" sz="4000" dirty="0"/>
          </a:p>
          <a:p>
            <a:pPr marL="82296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4801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C237D-5A31-4931-B6FB-708EB084A84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1" y="381000"/>
            <a:ext cx="7905306" cy="556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4068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152400"/>
            <a:ext cx="7872984" cy="990600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0000FF"/>
                </a:solidFill>
              </a:rPr>
              <a:t>VOCABULARY </a:t>
            </a:r>
            <a:r>
              <a:rPr lang="en-US" b="1" dirty="0" smtClean="0">
                <a:solidFill>
                  <a:srgbClr val="0000FF"/>
                </a:solidFill>
              </a:rPr>
              <a:t>4 </a:t>
            </a:r>
            <a:r>
              <a:rPr lang="en-US" b="1" dirty="0">
                <a:solidFill>
                  <a:srgbClr val="0000FF"/>
                </a:solidFill>
              </a:rPr>
              <a:t>(KEY)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1066800"/>
            <a:ext cx="7872984" cy="5181600"/>
          </a:xfrm>
        </p:spPr>
        <p:txBody>
          <a:bodyPr>
            <a:normAutofit fontScale="92500" lnSpcReduction="10000"/>
          </a:bodyPr>
          <a:lstStyle/>
          <a:p>
            <a:pPr marL="82296" indent="0">
              <a:buNone/>
            </a:pPr>
            <a:r>
              <a:rPr lang="en-US" dirty="0"/>
              <a:t>1. </a:t>
            </a:r>
            <a:r>
              <a:rPr lang="en-US" dirty="0" smtClean="0"/>
              <a:t>My niece is the </a:t>
            </a:r>
            <a:r>
              <a:rPr lang="en-US" dirty="0"/>
              <a:t>_____ </a:t>
            </a:r>
            <a:r>
              <a:rPr lang="en-US" dirty="0" smtClean="0"/>
              <a:t>person from the right.</a:t>
            </a:r>
            <a:endParaRPr lang="en-US" dirty="0"/>
          </a:p>
          <a:p>
            <a:pPr marL="82296" indent="0">
              <a:buNone/>
              <a:tabLst>
                <a:tab pos="4119563" algn="l"/>
              </a:tabLst>
            </a:pPr>
            <a:r>
              <a:rPr lang="en-US" dirty="0"/>
              <a:t>a. </a:t>
            </a:r>
            <a:r>
              <a:rPr lang="en-US" b="1" dirty="0" smtClean="0"/>
              <a:t>second</a:t>
            </a:r>
            <a:r>
              <a:rPr lang="en-US" dirty="0"/>
              <a:t>	b. </a:t>
            </a:r>
            <a:r>
              <a:rPr lang="en-US" dirty="0" smtClean="0"/>
              <a:t>two</a:t>
            </a:r>
            <a:r>
              <a:rPr lang="en-US" dirty="0"/>
              <a:t>	</a:t>
            </a:r>
          </a:p>
          <a:p>
            <a:pPr marL="82296" indent="0">
              <a:buNone/>
              <a:tabLst>
                <a:tab pos="4119563" algn="l"/>
              </a:tabLst>
            </a:pPr>
            <a:r>
              <a:rPr lang="en-US" dirty="0"/>
              <a:t>c. </a:t>
            </a:r>
            <a:r>
              <a:rPr lang="en-US" dirty="0" smtClean="0"/>
              <a:t>twentieth </a:t>
            </a:r>
            <a:r>
              <a:rPr lang="en-US" dirty="0"/>
              <a:t>	d. </a:t>
            </a:r>
            <a:r>
              <a:rPr lang="en-US" dirty="0" smtClean="0"/>
              <a:t>twenty</a:t>
            </a:r>
            <a:endParaRPr lang="en-US" dirty="0"/>
          </a:p>
          <a:p>
            <a:pPr marL="82296" indent="0">
              <a:buNone/>
            </a:pPr>
            <a:r>
              <a:rPr lang="en-US" dirty="0"/>
              <a:t>2. </a:t>
            </a:r>
            <a:r>
              <a:rPr lang="en-US" dirty="0" smtClean="0"/>
              <a:t>I’ll send a </a:t>
            </a:r>
            <a:r>
              <a:rPr lang="en-US" dirty="0"/>
              <a:t>_____ to </a:t>
            </a:r>
            <a:r>
              <a:rPr lang="en-US" dirty="0" smtClean="0"/>
              <a:t>my grandmother.</a:t>
            </a:r>
            <a:endParaRPr lang="en-US" dirty="0"/>
          </a:p>
          <a:p>
            <a:pPr marL="82296" indent="0">
              <a:buNone/>
              <a:tabLst>
                <a:tab pos="4119563" algn="l"/>
              </a:tabLst>
            </a:pPr>
            <a:r>
              <a:rPr lang="en-US" dirty="0"/>
              <a:t>a. parade 	b. </a:t>
            </a:r>
            <a:r>
              <a:rPr lang="en-US" dirty="0" smtClean="0"/>
              <a:t>celebration</a:t>
            </a:r>
            <a:r>
              <a:rPr lang="en-US" dirty="0"/>
              <a:t>	</a:t>
            </a:r>
          </a:p>
          <a:p>
            <a:pPr marL="82296" indent="0">
              <a:buNone/>
              <a:tabLst>
                <a:tab pos="4119563" algn="l"/>
              </a:tabLst>
            </a:pPr>
            <a:r>
              <a:rPr lang="en-US" dirty="0"/>
              <a:t>c. holiday 	d. </a:t>
            </a:r>
            <a:r>
              <a:rPr lang="en-US" b="1" dirty="0" smtClean="0"/>
              <a:t>card</a:t>
            </a:r>
            <a:endParaRPr lang="en-US" b="1" dirty="0"/>
          </a:p>
          <a:p>
            <a:pPr marL="82296" indent="0">
              <a:buNone/>
            </a:pPr>
            <a:r>
              <a:rPr lang="en-US" dirty="0"/>
              <a:t>3. </a:t>
            </a:r>
            <a:r>
              <a:rPr lang="en-US" dirty="0" smtClean="0"/>
              <a:t>The last day of March is the_____ .</a:t>
            </a:r>
            <a:endParaRPr lang="en-US" dirty="0"/>
          </a:p>
          <a:p>
            <a:pPr marL="82296" indent="0">
              <a:buNone/>
              <a:tabLst>
                <a:tab pos="4119563" algn="l"/>
              </a:tabLst>
            </a:pPr>
            <a:r>
              <a:rPr lang="en-US" dirty="0"/>
              <a:t>a. </a:t>
            </a:r>
            <a:r>
              <a:rPr lang="en-US" b="1" dirty="0" smtClean="0"/>
              <a:t>thirty - first</a:t>
            </a:r>
            <a:r>
              <a:rPr lang="en-US" dirty="0"/>
              <a:t>	b thirty - </a:t>
            </a:r>
            <a:r>
              <a:rPr lang="en-US" dirty="0" smtClean="0"/>
              <a:t>one</a:t>
            </a:r>
            <a:r>
              <a:rPr lang="en-US" dirty="0"/>
              <a:t>	</a:t>
            </a:r>
          </a:p>
          <a:p>
            <a:pPr marL="82296" indent="0">
              <a:buNone/>
              <a:tabLst>
                <a:tab pos="4119563" algn="l"/>
              </a:tabLst>
            </a:pPr>
            <a:r>
              <a:rPr lang="en-US" dirty="0"/>
              <a:t>c. </a:t>
            </a:r>
            <a:r>
              <a:rPr lang="en-US" dirty="0" smtClean="0"/>
              <a:t>thirtieth</a:t>
            </a:r>
            <a:r>
              <a:rPr lang="en-US" dirty="0"/>
              <a:t>	d. twenty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6626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152400"/>
            <a:ext cx="7872984" cy="990600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0000FF"/>
                </a:solidFill>
              </a:rPr>
              <a:t>VOCABULARY </a:t>
            </a:r>
            <a:r>
              <a:rPr lang="en-US" b="1" dirty="0" smtClean="0">
                <a:solidFill>
                  <a:srgbClr val="0000FF"/>
                </a:solidFill>
              </a:rPr>
              <a:t>4 </a:t>
            </a:r>
            <a:r>
              <a:rPr lang="en-US" b="1" dirty="0">
                <a:solidFill>
                  <a:srgbClr val="0000FF"/>
                </a:solidFill>
              </a:rPr>
              <a:t>(KEY)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1066800"/>
            <a:ext cx="7872984" cy="51816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dirty="0" smtClean="0"/>
              <a:t>4. Do you want to watch the _____ next week?</a:t>
            </a:r>
            <a:endParaRPr lang="en-US" dirty="0"/>
          </a:p>
          <a:p>
            <a:pPr marL="82296" indent="0">
              <a:buNone/>
              <a:tabLst>
                <a:tab pos="4119563" algn="l"/>
              </a:tabLst>
            </a:pPr>
            <a:r>
              <a:rPr lang="en-US" dirty="0"/>
              <a:t>a. holiday 	b. </a:t>
            </a:r>
            <a:r>
              <a:rPr lang="en-US" dirty="0" smtClean="0"/>
              <a:t>birthday</a:t>
            </a:r>
            <a:r>
              <a:rPr lang="en-US" dirty="0"/>
              <a:t>	</a:t>
            </a:r>
          </a:p>
          <a:p>
            <a:pPr marL="82296" indent="0">
              <a:buNone/>
              <a:tabLst>
                <a:tab pos="4119563" algn="l"/>
              </a:tabLst>
            </a:pPr>
            <a:r>
              <a:rPr lang="en-US" dirty="0"/>
              <a:t>c. </a:t>
            </a:r>
            <a:r>
              <a:rPr lang="en-US" b="1" dirty="0"/>
              <a:t>parade</a:t>
            </a:r>
            <a:r>
              <a:rPr lang="en-US" dirty="0"/>
              <a:t> 	d. </a:t>
            </a:r>
            <a:r>
              <a:rPr lang="en-US" dirty="0" smtClean="0"/>
              <a:t>wedding</a:t>
            </a:r>
            <a:endParaRPr lang="en-US" dirty="0"/>
          </a:p>
          <a:p>
            <a:pPr marL="82296" indent="0">
              <a:buNone/>
            </a:pPr>
            <a:r>
              <a:rPr lang="en-US" dirty="0" smtClean="0"/>
              <a:t>5. How are we going to celebrate your sister’s _____ birthday?</a:t>
            </a:r>
            <a:endParaRPr lang="en-US" dirty="0"/>
          </a:p>
          <a:p>
            <a:pPr marL="82296" indent="0">
              <a:buNone/>
              <a:tabLst>
                <a:tab pos="4119563" algn="l"/>
              </a:tabLst>
            </a:pPr>
            <a:r>
              <a:rPr lang="en-US" dirty="0"/>
              <a:t>a. </a:t>
            </a:r>
            <a:r>
              <a:rPr lang="en-US" dirty="0" smtClean="0"/>
              <a:t>twenty-one</a:t>
            </a:r>
            <a:r>
              <a:rPr lang="en-US" dirty="0"/>
              <a:t>	b. </a:t>
            </a:r>
            <a:r>
              <a:rPr lang="en-US" b="1" dirty="0" smtClean="0"/>
              <a:t>twenty-first </a:t>
            </a:r>
            <a:r>
              <a:rPr lang="en-US" dirty="0"/>
              <a:t>	</a:t>
            </a:r>
          </a:p>
          <a:p>
            <a:pPr marL="82296" indent="0">
              <a:buNone/>
              <a:tabLst>
                <a:tab pos="4119563" algn="l"/>
              </a:tabLst>
            </a:pPr>
            <a:r>
              <a:rPr lang="en-US" dirty="0"/>
              <a:t>c. </a:t>
            </a:r>
            <a:r>
              <a:rPr lang="en-US" dirty="0" smtClean="0"/>
              <a:t>twentieth </a:t>
            </a:r>
            <a:r>
              <a:rPr lang="en-US" dirty="0"/>
              <a:t>	d. </a:t>
            </a:r>
            <a:r>
              <a:rPr lang="en-US" dirty="0" smtClean="0"/>
              <a:t>twenty</a:t>
            </a:r>
            <a:endParaRPr lang="en-US" dirty="0"/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40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066800"/>
            <a:ext cx="7543800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Voca 5.2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62800" y="6858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011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88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95154-1FF3-45B3-992C-B4955093EA6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2673" y="533400"/>
            <a:ext cx="7162801" cy="5436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Dia 5.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543800" y="81153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403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60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DDAC2-982E-45DE-BCDC-E8D2A2922F1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685800"/>
            <a:ext cx="7226749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9273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834"/>
            <a:ext cx="7872984" cy="1143000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Dialogue 2 (Key)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1066800"/>
            <a:ext cx="7872984" cy="5257800"/>
          </a:xfrm>
        </p:spPr>
        <p:txBody>
          <a:bodyPr>
            <a:normAutofit fontScale="92500" lnSpcReduction="10000"/>
          </a:bodyPr>
          <a:lstStyle/>
          <a:p>
            <a:pPr marL="82296" indent="0">
              <a:buNone/>
            </a:pPr>
            <a:r>
              <a:rPr lang="en-US" dirty="0" smtClean="0"/>
              <a:t>1. Who </a:t>
            </a:r>
            <a:r>
              <a:rPr lang="en-US" dirty="0"/>
              <a:t>h</a:t>
            </a:r>
            <a:r>
              <a:rPr lang="en-US" dirty="0" smtClean="0"/>
              <a:t>as </a:t>
            </a:r>
            <a:r>
              <a:rPr lang="en-US" dirty="0"/>
              <a:t>a </a:t>
            </a:r>
            <a:r>
              <a:rPr lang="en-US" dirty="0" smtClean="0"/>
              <a:t>birthday </a:t>
            </a:r>
            <a:r>
              <a:rPr lang="en-US" dirty="0"/>
              <a:t>on </a:t>
            </a:r>
            <a:r>
              <a:rPr lang="en-US" dirty="0" smtClean="0"/>
              <a:t>the </a:t>
            </a:r>
            <a:r>
              <a:rPr lang="en-US" dirty="0"/>
              <a:t>seventh?</a:t>
            </a:r>
          </a:p>
          <a:p>
            <a:pPr marL="82296" indent="0">
              <a:buNone/>
              <a:tabLst>
                <a:tab pos="1828800" algn="l"/>
                <a:tab pos="2743200" algn="l"/>
                <a:tab pos="5033963" algn="l"/>
                <a:tab pos="5486400" algn="l"/>
              </a:tabLst>
            </a:pPr>
            <a:r>
              <a:rPr lang="en-US" dirty="0" smtClean="0"/>
              <a:t>a. Malik</a:t>
            </a:r>
            <a:r>
              <a:rPr lang="en-US" dirty="0"/>
              <a:t>		</a:t>
            </a:r>
            <a:r>
              <a:rPr lang="en-US" dirty="0" smtClean="0"/>
              <a:t>b. </a:t>
            </a:r>
            <a:r>
              <a:rPr lang="en-US" b="1" dirty="0" smtClean="0"/>
              <a:t>Tasha</a:t>
            </a:r>
            <a:r>
              <a:rPr lang="en-US" dirty="0" smtClean="0"/>
              <a:t>		c. Ginger</a:t>
            </a:r>
            <a:r>
              <a:rPr lang="en-US" dirty="0"/>
              <a:t>	 </a:t>
            </a:r>
          </a:p>
          <a:p>
            <a:pPr marL="82296" indent="0">
              <a:buNone/>
            </a:pPr>
            <a:r>
              <a:rPr lang="en-US" dirty="0" smtClean="0"/>
              <a:t>2. Where </a:t>
            </a:r>
            <a:r>
              <a:rPr lang="en-US" dirty="0"/>
              <a:t>does Ginger go every summer?</a:t>
            </a:r>
          </a:p>
          <a:p>
            <a:pPr marL="82296" indent="0">
              <a:buNone/>
              <a:tabLst>
                <a:tab pos="2290763" algn="l"/>
                <a:tab pos="3657600" algn="l"/>
              </a:tabLst>
            </a:pPr>
            <a:r>
              <a:rPr lang="en-US" dirty="0" smtClean="0"/>
              <a:t>a. </a:t>
            </a:r>
            <a:r>
              <a:rPr lang="en-US" b="1" dirty="0" smtClean="0"/>
              <a:t>to </a:t>
            </a:r>
            <a:r>
              <a:rPr lang="en-US" b="1" dirty="0"/>
              <a:t>the </a:t>
            </a:r>
            <a:r>
              <a:rPr lang="en-US" b="1" dirty="0" smtClean="0"/>
              <a:t>beach</a:t>
            </a:r>
            <a:r>
              <a:rPr lang="en-US" dirty="0"/>
              <a:t>	</a:t>
            </a:r>
            <a:r>
              <a:rPr lang="en-US" dirty="0" smtClean="0"/>
              <a:t>b. to the </a:t>
            </a:r>
            <a:r>
              <a:rPr lang="en-US" dirty="0"/>
              <a:t>mountains	</a:t>
            </a:r>
            <a:endParaRPr lang="en-US" dirty="0" smtClean="0"/>
          </a:p>
          <a:p>
            <a:pPr marL="82296" indent="0">
              <a:buNone/>
              <a:tabLst>
                <a:tab pos="2290763" algn="l"/>
              </a:tabLst>
            </a:pPr>
            <a:r>
              <a:rPr lang="en-US" dirty="0" smtClean="0"/>
              <a:t>c. to </a:t>
            </a:r>
            <a:r>
              <a:rPr lang="en-US" dirty="0"/>
              <a:t>Paris</a:t>
            </a:r>
          </a:p>
          <a:p>
            <a:pPr marL="82296" lvl="0" indent="0">
              <a:buNone/>
            </a:pPr>
            <a:r>
              <a:rPr lang="en-US" dirty="0" smtClean="0"/>
              <a:t>3. What </a:t>
            </a:r>
            <a:r>
              <a:rPr lang="en-US" dirty="0"/>
              <a:t>does </a:t>
            </a:r>
            <a:r>
              <a:rPr lang="en-US" dirty="0" smtClean="0"/>
              <a:t>Tasha's </a:t>
            </a:r>
            <a:r>
              <a:rPr lang="en-US" dirty="0"/>
              <a:t>club do every month?</a:t>
            </a:r>
          </a:p>
          <a:p>
            <a:pPr marL="82296" indent="0">
              <a:buNone/>
              <a:tabLst>
                <a:tab pos="3657600" algn="l"/>
              </a:tabLst>
            </a:pPr>
            <a:r>
              <a:rPr lang="en-US" dirty="0" smtClean="0"/>
              <a:t>a. go </a:t>
            </a:r>
            <a:r>
              <a:rPr lang="en-US" dirty="0"/>
              <a:t>to the b</a:t>
            </a:r>
            <a:r>
              <a:rPr lang="en-US" dirty="0" smtClean="0"/>
              <a:t>each</a:t>
            </a:r>
            <a:r>
              <a:rPr lang="en-US" dirty="0"/>
              <a:t>	</a:t>
            </a:r>
            <a:r>
              <a:rPr lang="en-US" dirty="0" smtClean="0"/>
              <a:t>b. </a:t>
            </a:r>
            <a:r>
              <a:rPr lang="en-US" b="1" dirty="0" smtClean="0"/>
              <a:t>talk about </a:t>
            </a:r>
            <a:r>
              <a:rPr lang="en-US" b="1" dirty="0"/>
              <a:t>a b</a:t>
            </a:r>
            <a:r>
              <a:rPr lang="en-US" b="1" dirty="0" smtClean="0"/>
              <a:t>ook</a:t>
            </a:r>
            <a:r>
              <a:rPr lang="en-US" dirty="0"/>
              <a:t>	</a:t>
            </a:r>
            <a:endParaRPr lang="en-US" dirty="0" smtClean="0"/>
          </a:p>
          <a:p>
            <a:pPr marL="82296" indent="0">
              <a:buNone/>
            </a:pPr>
            <a:r>
              <a:rPr lang="en-US" dirty="0" smtClean="0"/>
              <a:t>c. visit </a:t>
            </a:r>
            <a:r>
              <a:rPr lang="en-US" dirty="0"/>
              <a:t>a museum</a:t>
            </a:r>
          </a:p>
          <a:p>
            <a:pPr marL="82296" lvl="0" indent="0">
              <a:buNone/>
            </a:pPr>
            <a:r>
              <a:rPr lang="en-US" dirty="0" smtClean="0"/>
              <a:t>4. How </a:t>
            </a:r>
            <a:r>
              <a:rPr lang="en-US" dirty="0"/>
              <a:t>does Malik think </a:t>
            </a:r>
            <a:r>
              <a:rPr lang="en-US" dirty="0" smtClean="0"/>
              <a:t>the </a:t>
            </a:r>
            <a:r>
              <a:rPr lang="en-US" dirty="0"/>
              <a:t>party will </a:t>
            </a:r>
            <a:r>
              <a:rPr lang="en-US" dirty="0" smtClean="0"/>
              <a:t>be</a:t>
            </a:r>
            <a:r>
              <a:rPr lang="en-US" dirty="0"/>
              <a:t>?</a:t>
            </a:r>
          </a:p>
          <a:p>
            <a:pPr marL="82296" indent="0">
              <a:buNone/>
              <a:tabLst>
                <a:tab pos="2743200" algn="l"/>
                <a:tab pos="5486400" algn="l"/>
              </a:tabLst>
            </a:pPr>
            <a:r>
              <a:rPr lang="en-US" dirty="0"/>
              <a:t>a  exciting	b  crowded	c </a:t>
            </a:r>
            <a:r>
              <a:rPr lang="en-US" b="1" dirty="0"/>
              <a:t>boring</a:t>
            </a:r>
          </a:p>
          <a:p>
            <a:pPr marL="82296" lvl="0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D27B1-A52C-4823-8B9C-037DC8B96D0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820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A663F-4F68-4620-9EFB-3A95BCE28EF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52400"/>
            <a:ext cx="80772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657350"/>
            <a:ext cx="7848600" cy="466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8616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4066D-EB10-437B-A184-56E67E93D8E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4520" y="1600200"/>
            <a:ext cx="7315200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ron 5.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819400" y="58782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963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7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81" y="762000"/>
            <a:ext cx="7590619" cy="556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Gra 5.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962400" y="609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099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81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98113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764" y="914400"/>
            <a:ext cx="7386035" cy="510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8402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554" y="161426"/>
            <a:ext cx="7872984" cy="796516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0000FF"/>
                </a:solidFill>
              </a:rPr>
              <a:t>GRAMMAR 2 (KEY)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990600"/>
            <a:ext cx="7872984" cy="5410200"/>
          </a:xfrm>
        </p:spPr>
        <p:txBody>
          <a:bodyPr>
            <a:normAutofit fontScale="85000" lnSpcReduction="20000"/>
          </a:bodyPr>
          <a:lstStyle/>
          <a:p>
            <a:pPr marL="82296" lvl="0" indent="0">
              <a:buNone/>
            </a:pPr>
            <a:r>
              <a:rPr lang="en-US" dirty="0" smtClean="0"/>
              <a:t>1. My </a:t>
            </a:r>
            <a:r>
              <a:rPr lang="en-US" dirty="0"/>
              <a:t>mother baked my brother a  cake.</a:t>
            </a:r>
          </a:p>
          <a:p>
            <a:pPr marL="82296" lvl="0" indent="0">
              <a:buNone/>
              <a:tabLst>
                <a:tab pos="461963" algn="l"/>
              </a:tabLst>
            </a:pPr>
            <a:r>
              <a:rPr lang="en-US" dirty="0" smtClean="0"/>
              <a:t>	My </a:t>
            </a:r>
            <a:r>
              <a:rPr lang="en-US" dirty="0"/>
              <a:t>mother baked </a:t>
            </a:r>
            <a:r>
              <a:rPr lang="en-US" b="1" dirty="0" smtClean="0"/>
              <a:t>it</a:t>
            </a:r>
            <a:r>
              <a:rPr lang="en-US" dirty="0" smtClean="0"/>
              <a:t> for </a:t>
            </a:r>
            <a:r>
              <a:rPr lang="en-US" b="1" dirty="0" smtClean="0"/>
              <a:t>him</a:t>
            </a:r>
            <a:r>
              <a:rPr lang="en-US" dirty="0" smtClean="0"/>
              <a:t>.  </a:t>
            </a:r>
            <a:r>
              <a:rPr lang="en-US" dirty="0"/>
              <a:t>	</a:t>
            </a:r>
          </a:p>
          <a:p>
            <a:pPr marL="82296" lvl="0" indent="0">
              <a:buNone/>
            </a:pPr>
            <a:r>
              <a:rPr lang="en-US" dirty="0" smtClean="0"/>
              <a:t>2. I </a:t>
            </a:r>
            <a:r>
              <a:rPr lang="en-US" dirty="0"/>
              <a:t>lent Jenny some money.</a:t>
            </a:r>
          </a:p>
          <a:p>
            <a:pPr marL="82296" lvl="0" indent="0">
              <a:buNone/>
              <a:tabLst>
                <a:tab pos="461963" algn="l"/>
              </a:tabLst>
            </a:pPr>
            <a:r>
              <a:rPr lang="en-US" dirty="0" smtClean="0"/>
              <a:t>	I </a:t>
            </a:r>
            <a:r>
              <a:rPr lang="en-US" dirty="0"/>
              <a:t>lent </a:t>
            </a:r>
            <a:r>
              <a:rPr lang="en-US" b="1" dirty="0" smtClean="0"/>
              <a:t>it</a:t>
            </a:r>
            <a:r>
              <a:rPr lang="en-US" dirty="0" smtClean="0"/>
              <a:t> to </a:t>
            </a:r>
            <a:r>
              <a:rPr lang="en-US" b="1" dirty="0" smtClean="0"/>
              <a:t>her.</a:t>
            </a:r>
            <a:r>
              <a:rPr lang="en-US" dirty="0" smtClean="0"/>
              <a:t>  </a:t>
            </a:r>
            <a:r>
              <a:rPr lang="en-US" dirty="0"/>
              <a:t>	</a:t>
            </a:r>
            <a:endParaRPr lang="en-US" dirty="0" smtClean="0"/>
          </a:p>
          <a:p>
            <a:pPr marL="82296" lvl="0" indent="0">
              <a:buNone/>
              <a:tabLst>
                <a:tab pos="461963" algn="l"/>
              </a:tabLst>
            </a:pPr>
            <a:r>
              <a:rPr lang="en-US" dirty="0" smtClean="0"/>
              <a:t>3. He </a:t>
            </a:r>
            <a:r>
              <a:rPr lang="en-US" dirty="0"/>
              <a:t>gave flowers to Maria on her birthday.</a:t>
            </a:r>
          </a:p>
          <a:p>
            <a:pPr marL="82296" lvl="0" indent="0">
              <a:buNone/>
              <a:tabLst>
                <a:tab pos="461963" algn="l"/>
              </a:tabLst>
            </a:pPr>
            <a:r>
              <a:rPr lang="en-US" dirty="0" smtClean="0"/>
              <a:t>	He </a:t>
            </a:r>
            <a:r>
              <a:rPr lang="en-US" dirty="0"/>
              <a:t>gave </a:t>
            </a:r>
            <a:r>
              <a:rPr lang="en-US" b="1" dirty="0" smtClean="0"/>
              <a:t>them</a:t>
            </a:r>
            <a:r>
              <a:rPr lang="en-US" dirty="0" smtClean="0"/>
              <a:t> to </a:t>
            </a:r>
            <a:r>
              <a:rPr lang="en-US" b="1" dirty="0" smtClean="0"/>
              <a:t>her </a:t>
            </a:r>
            <a:r>
              <a:rPr lang="en-US" dirty="0" smtClean="0"/>
              <a:t>on </a:t>
            </a:r>
            <a:r>
              <a:rPr lang="en-US" dirty="0"/>
              <a:t>her birthday.</a:t>
            </a:r>
          </a:p>
          <a:p>
            <a:pPr marL="82296" lvl="0" indent="0">
              <a:buNone/>
            </a:pPr>
            <a:r>
              <a:rPr lang="en-US" dirty="0" smtClean="0"/>
              <a:t>4. The teacher </a:t>
            </a:r>
            <a:r>
              <a:rPr lang="en-US" dirty="0"/>
              <a:t>gave the students pencils to write with.</a:t>
            </a:r>
          </a:p>
          <a:p>
            <a:pPr marL="82296" lvl="0" indent="0">
              <a:buNone/>
              <a:tabLst>
                <a:tab pos="461963" algn="l"/>
              </a:tabLst>
            </a:pPr>
            <a:r>
              <a:rPr lang="en-US" dirty="0" smtClean="0"/>
              <a:t>	The </a:t>
            </a:r>
            <a:r>
              <a:rPr lang="en-US" dirty="0"/>
              <a:t>teacher gave </a:t>
            </a:r>
            <a:r>
              <a:rPr lang="en-US" b="1" dirty="0" smtClean="0"/>
              <a:t>them</a:t>
            </a:r>
            <a:r>
              <a:rPr lang="en-US" dirty="0" smtClean="0"/>
              <a:t> to </a:t>
            </a:r>
            <a:r>
              <a:rPr lang="en-US" b="1" dirty="0" smtClean="0"/>
              <a:t>them</a:t>
            </a:r>
            <a:r>
              <a:rPr lang="en-US" dirty="0" smtClean="0"/>
              <a:t> to </a:t>
            </a:r>
            <a:r>
              <a:rPr lang="en-US" dirty="0"/>
              <a:t>write with</a:t>
            </a:r>
          </a:p>
          <a:p>
            <a:pPr marL="82296" lvl="0" indent="0">
              <a:buNone/>
            </a:pPr>
            <a:r>
              <a:rPr lang="en-US" dirty="0" smtClean="0"/>
              <a:t>5. He </a:t>
            </a:r>
            <a:r>
              <a:rPr lang="en-US" dirty="0"/>
              <a:t>bought his son a bike.</a:t>
            </a:r>
          </a:p>
          <a:p>
            <a:pPr marL="82296" lvl="0" indent="0">
              <a:buNone/>
              <a:tabLst>
                <a:tab pos="461963" algn="l"/>
              </a:tabLst>
            </a:pPr>
            <a:r>
              <a:rPr lang="en-US" dirty="0" smtClean="0"/>
              <a:t>	He </a:t>
            </a:r>
            <a:r>
              <a:rPr lang="en-US" dirty="0"/>
              <a:t>bought </a:t>
            </a:r>
            <a:r>
              <a:rPr lang="en-US" b="1" dirty="0" smtClean="0"/>
              <a:t>it</a:t>
            </a:r>
            <a:r>
              <a:rPr lang="en-US" dirty="0" smtClean="0"/>
              <a:t> for </a:t>
            </a:r>
            <a:r>
              <a:rPr lang="en-US" b="1" dirty="0" smtClean="0"/>
              <a:t>him</a:t>
            </a:r>
            <a:r>
              <a:rPr lang="en-US" dirty="0" smtClean="0"/>
              <a:t>.  </a:t>
            </a:r>
            <a:r>
              <a:rPr lang="en-US" dirty="0"/>
              <a:t>	</a:t>
            </a:r>
          </a:p>
          <a:p>
            <a:pPr marL="82296" lvl="0" indent="0">
              <a:buNone/>
            </a:pPr>
            <a:r>
              <a:rPr lang="en-US" dirty="0" smtClean="0"/>
              <a:t>6. She </a:t>
            </a:r>
            <a:r>
              <a:rPr lang="en-US" dirty="0"/>
              <a:t>sent her parents a </a:t>
            </a:r>
            <a:r>
              <a:rPr lang="en-US" dirty="0" smtClean="0"/>
              <a:t>postcard </a:t>
            </a:r>
            <a:r>
              <a:rPr lang="en-US" dirty="0"/>
              <a:t>from Hawaii.</a:t>
            </a:r>
          </a:p>
          <a:p>
            <a:pPr marL="82296" lvl="0" indent="0">
              <a:buNone/>
              <a:tabLst>
                <a:tab pos="461963" algn="l"/>
              </a:tabLst>
            </a:pPr>
            <a:r>
              <a:rPr lang="en-US" dirty="0" smtClean="0"/>
              <a:t>	She </a:t>
            </a:r>
            <a:r>
              <a:rPr lang="en-US" dirty="0"/>
              <a:t>sent </a:t>
            </a:r>
            <a:r>
              <a:rPr lang="en-US" b="1" dirty="0" smtClean="0"/>
              <a:t>it</a:t>
            </a:r>
            <a:r>
              <a:rPr lang="en-US" dirty="0" smtClean="0"/>
              <a:t> to </a:t>
            </a:r>
            <a:r>
              <a:rPr lang="en-US" b="1" dirty="0" smtClean="0"/>
              <a:t>them</a:t>
            </a:r>
            <a:r>
              <a:rPr lang="en-US" dirty="0" smtClean="0"/>
              <a:t> from </a:t>
            </a:r>
            <a:r>
              <a:rPr lang="en-US" dirty="0"/>
              <a:t>Hawaii.</a:t>
            </a:r>
          </a:p>
          <a:p>
            <a:pPr marL="82296" lvl="0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8639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8100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6930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76200"/>
            <a:ext cx="7872984" cy="524374"/>
          </a:xfrm>
        </p:spPr>
        <p:txBody>
          <a:bodyPr>
            <a:normAutofit fontScale="90000"/>
          </a:bodyPr>
          <a:lstStyle/>
          <a:p>
            <a:pPr algn="r"/>
            <a:r>
              <a:rPr lang="en-US" sz="3200" b="1" dirty="0">
                <a:solidFill>
                  <a:srgbClr val="0000FF"/>
                </a:solidFill>
              </a:rPr>
              <a:t>GRAMMAR </a:t>
            </a:r>
            <a:r>
              <a:rPr lang="en-US" sz="3200" b="1" dirty="0" smtClean="0">
                <a:solidFill>
                  <a:srgbClr val="0000FF"/>
                </a:solidFill>
              </a:rPr>
              <a:t>3 </a:t>
            </a:r>
            <a:r>
              <a:rPr lang="en-US" sz="3200" b="1" dirty="0">
                <a:solidFill>
                  <a:srgbClr val="0000FF"/>
                </a:solidFill>
              </a:rPr>
              <a:t>(KEY)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609600"/>
            <a:ext cx="8008772" cy="5791200"/>
          </a:xfrm>
        </p:spPr>
        <p:txBody>
          <a:bodyPr>
            <a:normAutofit fontScale="55000" lnSpcReduction="20000"/>
          </a:bodyPr>
          <a:lstStyle/>
          <a:p>
            <a:pPr marL="3175" lvl="0" indent="0">
              <a:buNone/>
            </a:pPr>
            <a:r>
              <a:rPr lang="en-US" dirty="0" smtClean="0"/>
              <a:t>Malik: Malik</a:t>
            </a:r>
            <a:r>
              <a:rPr lang="en-US" dirty="0"/>
              <a:t>: </a:t>
            </a:r>
            <a:r>
              <a:rPr lang="en-US" dirty="0" smtClean="0"/>
              <a:t>Hey</a:t>
            </a:r>
            <a:r>
              <a:rPr lang="en-US" dirty="0"/>
              <a:t>! When is Tasha celebrating her birthday? </a:t>
            </a:r>
            <a:endParaRPr lang="en-US" dirty="0" smtClean="0"/>
          </a:p>
          <a:p>
            <a:pPr marL="3175" indent="0">
              <a:buNone/>
            </a:pPr>
            <a:r>
              <a:rPr lang="en-US" dirty="0" smtClean="0"/>
              <a:t>Ginger: Her </a:t>
            </a:r>
            <a:r>
              <a:rPr lang="en-US" dirty="0"/>
              <a:t>party is on the seventh, next Saturday.</a:t>
            </a:r>
          </a:p>
          <a:p>
            <a:pPr marL="3175" lvl="0" indent="0">
              <a:buNone/>
            </a:pPr>
            <a:r>
              <a:rPr lang="en-US" dirty="0"/>
              <a:t>Malik: </a:t>
            </a:r>
            <a:r>
              <a:rPr lang="en-US" dirty="0" smtClean="0"/>
              <a:t>What </a:t>
            </a:r>
            <a:r>
              <a:rPr lang="en-US" dirty="0"/>
              <a:t>are you going to give </a:t>
            </a:r>
            <a:r>
              <a:rPr lang="en-US" u="sng" dirty="0"/>
              <a:t>her</a:t>
            </a:r>
            <a:r>
              <a:rPr lang="en-US" dirty="0"/>
              <a:t>?</a:t>
            </a:r>
          </a:p>
          <a:p>
            <a:pPr marL="3175" indent="0">
              <a:buNone/>
            </a:pPr>
            <a:r>
              <a:rPr lang="en-US" dirty="0" smtClean="0"/>
              <a:t>Ginger: I </a:t>
            </a:r>
            <a:r>
              <a:rPr lang="en-US" dirty="0"/>
              <a:t>bought </a:t>
            </a:r>
            <a:r>
              <a:rPr lang="en-US" u="sng" dirty="0"/>
              <a:t>her</a:t>
            </a:r>
            <a:r>
              <a:rPr lang="en-US" dirty="0"/>
              <a:t> a new romance novel. I’m going to give </a:t>
            </a:r>
            <a:r>
              <a:rPr lang="en-US" u="sng" dirty="0"/>
              <a:t>her</a:t>
            </a:r>
            <a:r>
              <a:rPr lang="en-US" dirty="0"/>
              <a:t> the gift tonight.</a:t>
            </a:r>
          </a:p>
          <a:p>
            <a:pPr marL="3175" lvl="0" indent="0">
              <a:buNone/>
            </a:pPr>
            <a:r>
              <a:rPr lang="en-US" dirty="0"/>
              <a:t>Malik: </a:t>
            </a:r>
            <a:r>
              <a:rPr lang="en-US" dirty="0" smtClean="0"/>
              <a:t>Why </a:t>
            </a:r>
            <a:r>
              <a:rPr lang="en-US" dirty="0"/>
              <a:t>aren’t you going to give </a:t>
            </a:r>
            <a:r>
              <a:rPr lang="en-US" u="sng" dirty="0"/>
              <a:t>it</a:t>
            </a:r>
            <a:r>
              <a:rPr lang="en-US" dirty="0"/>
              <a:t> to </a:t>
            </a:r>
            <a:r>
              <a:rPr lang="en-US" u="sng" dirty="0"/>
              <a:t>he</a:t>
            </a:r>
            <a:r>
              <a:rPr lang="en-US" dirty="0"/>
              <a:t>r at her party?</a:t>
            </a:r>
          </a:p>
          <a:p>
            <a:pPr marL="3175" indent="0">
              <a:buNone/>
            </a:pPr>
            <a:r>
              <a:rPr lang="en-US" dirty="0" smtClean="0"/>
              <a:t>Ginger: I’m </a:t>
            </a:r>
            <a:r>
              <a:rPr lang="en-US" dirty="0"/>
              <a:t>going on vacation from the seventh to the thirteenth.</a:t>
            </a:r>
          </a:p>
          <a:p>
            <a:pPr marL="3175" lvl="0" indent="0">
              <a:buNone/>
            </a:pPr>
            <a:r>
              <a:rPr lang="en-US" dirty="0"/>
              <a:t>Malik: </a:t>
            </a:r>
            <a:r>
              <a:rPr lang="en-US" dirty="0" smtClean="0"/>
              <a:t>Oh</a:t>
            </a:r>
            <a:r>
              <a:rPr lang="en-US" dirty="0"/>
              <a:t>, where are you going?</a:t>
            </a:r>
          </a:p>
          <a:p>
            <a:pPr marL="3175" indent="0">
              <a:buNone/>
            </a:pPr>
            <a:r>
              <a:rPr lang="en-US" dirty="0" smtClean="0"/>
              <a:t>Ginger: I’m </a:t>
            </a:r>
            <a:r>
              <a:rPr lang="en-US" dirty="0"/>
              <a:t>going to the beach with my cousins. I meet </a:t>
            </a:r>
            <a:r>
              <a:rPr lang="en-US" u="sng" dirty="0"/>
              <a:t>them</a:t>
            </a:r>
            <a:r>
              <a:rPr lang="en-US" dirty="0"/>
              <a:t> there every summer. </a:t>
            </a:r>
            <a:endParaRPr lang="en-US" dirty="0" smtClean="0"/>
          </a:p>
          <a:p>
            <a:pPr marL="3175" lvl="0" indent="0">
              <a:buNone/>
            </a:pPr>
            <a:r>
              <a:rPr lang="en-US" dirty="0"/>
              <a:t>Malik: </a:t>
            </a:r>
            <a:r>
              <a:rPr lang="en-US" dirty="0" smtClean="0"/>
              <a:t>Then </a:t>
            </a:r>
            <a:r>
              <a:rPr lang="en-US" dirty="0"/>
              <a:t>who’s </a:t>
            </a:r>
            <a:r>
              <a:rPr lang="en-US" dirty="0" smtClean="0"/>
              <a:t>going </a:t>
            </a:r>
            <a:r>
              <a:rPr lang="en-US" dirty="0"/>
              <a:t>to be at Tasha’s party?</a:t>
            </a:r>
          </a:p>
          <a:p>
            <a:pPr marL="3175" indent="0">
              <a:buNone/>
            </a:pPr>
            <a:r>
              <a:rPr lang="en-US" dirty="0" smtClean="0"/>
              <a:t>Ginger: Her family</a:t>
            </a:r>
            <a:r>
              <a:rPr lang="en-US" dirty="0"/>
              <a:t>...and some friends from her book club. But I don’t know </a:t>
            </a:r>
            <a:r>
              <a:rPr lang="en-US" u="sng" dirty="0"/>
              <a:t>them</a:t>
            </a:r>
            <a:r>
              <a:rPr lang="en-US" dirty="0"/>
              <a:t>. </a:t>
            </a:r>
            <a:endParaRPr lang="en-US" dirty="0" smtClean="0"/>
          </a:p>
          <a:p>
            <a:pPr marL="3175" lvl="0" indent="0">
              <a:buNone/>
            </a:pPr>
            <a:r>
              <a:rPr lang="en-US" dirty="0"/>
              <a:t>Malik: </a:t>
            </a:r>
            <a:r>
              <a:rPr lang="en-US" dirty="0" smtClean="0"/>
              <a:t>Book </a:t>
            </a:r>
            <a:r>
              <a:rPr lang="en-US" dirty="0"/>
              <a:t>club?</a:t>
            </a:r>
          </a:p>
          <a:p>
            <a:pPr marL="3175" indent="0">
              <a:buNone/>
            </a:pPr>
            <a:r>
              <a:rPr lang="en-US" dirty="0" smtClean="0"/>
              <a:t>Ginger: Her </a:t>
            </a:r>
            <a:r>
              <a:rPr lang="en-US" dirty="0"/>
              <a:t>romance novel book club</a:t>
            </a:r>
            <a:r>
              <a:rPr lang="en-US" dirty="0" smtClean="0"/>
              <a:t>. They </a:t>
            </a:r>
            <a:r>
              <a:rPr lang="en-US" dirty="0"/>
              <a:t>read a new romance novel every</a:t>
            </a:r>
          </a:p>
          <a:p>
            <a:pPr marL="3175" lvl="0" indent="0">
              <a:buNone/>
            </a:pPr>
            <a:r>
              <a:rPr lang="en-US" dirty="0"/>
              <a:t>month, then go to dinner and discuss </a:t>
            </a:r>
            <a:r>
              <a:rPr lang="en-US" u="sng" dirty="0"/>
              <a:t>it</a:t>
            </a:r>
            <a:r>
              <a:rPr lang="en-US" dirty="0"/>
              <a:t>.</a:t>
            </a:r>
          </a:p>
          <a:p>
            <a:pPr marL="3175" lvl="0" indent="0">
              <a:buNone/>
            </a:pPr>
            <a:r>
              <a:rPr lang="en-US" dirty="0"/>
              <a:t>Malik: </a:t>
            </a:r>
            <a:r>
              <a:rPr lang="en-US" dirty="0" smtClean="0"/>
              <a:t>Ugh</a:t>
            </a:r>
            <a:r>
              <a:rPr lang="en-US" dirty="0"/>
              <a:t>. Tasha’s party is going to be boring. Why don’t you stay home and go with </a:t>
            </a:r>
            <a:r>
              <a:rPr lang="en-US" u="sng" dirty="0"/>
              <a:t>me</a:t>
            </a:r>
            <a:r>
              <a:rPr lang="en-US" dirty="0"/>
              <a:t> to her party?</a:t>
            </a:r>
          </a:p>
          <a:p>
            <a:pPr marL="3175" indent="0">
              <a:buNone/>
            </a:pPr>
            <a:r>
              <a:rPr lang="en-US" dirty="0" smtClean="0"/>
              <a:t>Ginger: Why </a:t>
            </a:r>
            <a:r>
              <a:rPr lang="en-US" dirty="0"/>
              <a:t>don’t you be nice and think about Tasha? Now, what gift are you going to give </a:t>
            </a:r>
            <a:r>
              <a:rPr lang="en-US" u="sng" dirty="0"/>
              <a:t>her</a:t>
            </a:r>
            <a:r>
              <a:rPr lang="en-US" dirty="0"/>
              <a:t>?</a:t>
            </a:r>
          </a:p>
          <a:p>
            <a:pPr marL="82296" lvl="0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3465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924" y="228600"/>
            <a:ext cx="8143875" cy="613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9101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381000"/>
            <a:ext cx="7543800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511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152400"/>
            <a:ext cx="7872984" cy="639762"/>
          </a:xfrm>
        </p:spPr>
        <p:txBody>
          <a:bodyPr>
            <a:normAutofit fontScale="90000"/>
          </a:bodyPr>
          <a:lstStyle/>
          <a:p>
            <a:pPr algn="r"/>
            <a:r>
              <a:rPr lang="en-US" b="1" dirty="0">
                <a:solidFill>
                  <a:srgbClr val="0000FF"/>
                </a:solidFill>
              </a:rPr>
              <a:t>5</a:t>
            </a:r>
            <a:r>
              <a:rPr lang="en-US" b="1" dirty="0" smtClean="0">
                <a:solidFill>
                  <a:srgbClr val="0000FF"/>
                </a:solidFill>
              </a:rPr>
              <a:t>.5 Reading (Key)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838200"/>
            <a:ext cx="8229600" cy="5791200"/>
          </a:xfrm>
        </p:spPr>
        <p:txBody>
          <a:bodyPr>
            <a:normAutofit fontScale="77500" lnSpcReduction="20000"/>
          </a:bodyPr>
          <a:lstStyle/>
          <a:p>
            <a:pPr marL="1588" lvl="1" indent="0">
              <a:buNone/>
            </a:pPr>
            <a:r>
              <a:rPr lang="en-US" sz="5200" dirty="0" smtClean="0"/>
              <a:t>1. The holiday is celebrated with parades. </a:t>
            </a:r>
            <a:r>
              <a:rPr lang="en-US" sz="5200" b="1" dirty="0" smtClean="0"/>
              <a:t>Canada Day </a:t>
            </a:r>
            <a:r>
              <a:rPr lang="en-US" sz="5200" dirty="0" smtClean="0"/>
              <a:t>/ </a:t>
            </a:r>
            <a:r>
              <a:rPr lang="en-US" sz="5200" dirty="0" err="1" smtClean="0"/>
              <a:t>Setsubun</a:t>
            </a:r>
            <a:r>
              <a:rPr lang="en-US" sz="5200" dirty="0" smtClean="0"/>
              <a:t> / </a:t>
            </a:r>
            <a:r>
              <a:rPr lang="en-US" sz="5200" dirty="0" err="1" smtClean="0"/>
              <a:t>Día</a:t>
            </a:r>
            <a:r>
              <a:rPr lang="en-US" sz="5200" dirty="0" smtClean="0"/>
              <a:t> de los </a:t>
            </a:r>
            <a:r>
              <a:rPr lang="en-US" sz="5200" dirty="0" err="1" smtClean="0"/>
              <a:t>Muertos</a:t>
            </a:r>
            <a:endParaRPr lang="en-US" sz="5200" dirty="0" smtClean="0"/>
          </a:p>
          <a:p>
            <a:pPr marL="1588" lvl="1" indent="0">
              <a:buNone/>
            </a:pPr>
            <a:r>
              <a:rPr lang="en-US" sz="5200" dirty="0" smtClean="0"/>
              <a:t>2. It </a:t>
            </a:r>
            <a:r>
              <a:rPr lang="en-US" sz="5200" dirty="0"/>
              <a:t>is known as the Spring Festival. Canada Day / </a:t>
            </a:r>
            <a:r>
              <a:rPr lang="en-US" sz="5200" b="1" dirty="0" err="1"/>
              <a:t>Setsubun</a:t>
            </a:r>
            <a:r>
              <a:rPr lang="en-US" sz="5200" dirty="0"/>
              <a:t> / </a:t>
            </a:r>
            <a:r>
              <a:rPr lang="en-US" sz="5200" dirty="0" err="1" smtClean="0"/>
              <a:t>Día</a:t>
            </a:r>
            <a:r>
              <a:rPr lang="en-US" sz="5200" dirty="0" smtClean="0"/>
              <a:t> </a:t>
            </a:r>
            <a:r>
              <a:rPr lang="en-US" sz="5200" dirty="0"/>
              <a:t>de los </a:t>
            </a:r>
            <a:r>
              <a:rPr lang="en-US" sz="5200" dirty="0" err="1"/>
              <a:t>Muertos</a:t>
            </a:r>
            <a:endParaRPr lang="en-US" sz="5200" dirty="0"/>
          </a:p>
          <a:p>
            <a:pPr marL="1588" lvl="1" indent="0">
              <a:buNone/>
            </a:pPr>
            <a:r>
              <a:rPr lang="en-US" sz="5200" dirty="0" smtClean="0"/>
              <a:t>3. It </a:t>
            </a:r>
            <a:r>
              <a:rPr lang="en-US" sz="5200" dirty="0"/>
              <a:t>starts at midnight on October 31. Canada Day / </a:t>
            </a:r>
            <a:r>
              <a:rPr lang="en-US" sz="5200" dirty="0" err="1"/>
              <a:t>Setsubun</a:t>
            </a:r>
            <a:r>
              <a:rPr lang="en-US" sz="5200" dirty="0"/>
              <a:t> / </a:t>
            </a:r>
            <a:r>
              <a:rPr lang="en-US" sz="5200" b="1" dirty="0" err="1" smtClean="0"/>
              <a:t>Día</a:t>
            </a:r>
            <a:r>
              <a:rPr lang="en-US" sz="5200" b="1" dirty="0" smtClean="0"/>
              <a:t> </a:t>
            </a:r>
            <a:r>
              <a:rPr lang="en-US" sz="5200" b="1" dirty="0"/>
              <a:t>de los </a:t>
            </a:r>
            <a:r>
              <a:rPr lang="en-US" sz="5200" b="1" dirty="0" err="1"/>
              <a:t>Muertos</a:t>
            </a:r>
            <a:endParaRPr lang="en-US" sz="5200" b="1" dirty="0"/>
          </a:p>
          <a:p>
            <a:pPr marL="112713" indent="0">
              <a:buNone/>
            </a:pPr>
            <a:endParaRPr lang="en-US" dirty="0"/>
          </a:p>
          <a:p>
            <a:pPr marL="82296" indent="0">
              <a:buNone/>
            </a:pPr>
            <a:r>
              <a:rPr lang="en-US" dirty="0"/>
              <a:t> </a:t>
            </a:r>
          </a:p>
          <a:p>
            <a:pPr marL="82296" indent="0">
              <a:buNone/>
            </a:pPr>
            <a:r>
              <a:rPr lang="en-US" dirty="0"/>
              <a:t>	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4149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152400"/>
            <a:ext cx="7872984" cy="639762"/>
          </a:xfrm>
        </p:spPr>
        <p:txBody>
          <a:bodyPr>
            <a:normAutofit fontScale="90000"/>
          </a:bodyPr>
          <a:lstStyle/>
          <a:p>
            <a:pPr algn="r"/>
            <a:r>
              <a:rPr lang="en-US" b="1" dirty="0">
                <a:solidFill>
                  <a:srgbClr val="0000FF"/>
                </a:solidFill>
              </a:rPr>
              <a:t>5</a:t>
            </a:r>
            <a:r>
              <a:rPr lang="en-US" b="1" dirty="0" smtClean="0">
                <a:solidFill>
                  <a:srgbClr val="0000FF"/>
                </a:solidFill>
              </a:rPr>
              <a:t>.5 Reading (Key)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838200"/>
            <a:ext cx="8229600" cy="5791200"/>
          </a:xfrm>
        </p:spPr>
        <p:txBody>
          <a:bodyPr>
            <a:normAutofit fontScale="77500" lnSpcReduction="20000"/>
          </a:bodyPr>
          <a:lstStyle/>
          <a:p>
            <a:pPr marL="1588" indent="0">
              <a:buNone/>
            </a:pPr>
            <a:r>
              <a:rPr lang="en-US" sz="4700" dirty="0" smtClean="0"/>
              <a:t>4. It honors the dead using sugar skulls and favorite foods of the departed. Canada Day / </a:t>
            </a:r>
            <a:r>
              <a:rPr lang="en-US" sz="4700" dirty="0" err="1" smtClean="0"/>
              <a:t>Setsubun</a:t>
            </a:r>
            <a:r>
              <a:rPr lang="en-US" sz="4700" dirty="0" smtClean="0"/>
              <a:t> / </a:t>
            </a:r>
            <a:r>
              <a:rPr lang="en-US" sz="4700" b="1" dirty="0" err="1" smtClean="0"/>
              <a:t>Día</a:t>
            </a:r>
            <a:r>
              <a:rPr lang="en-US" sz="4700" b="1" dirty="0" smtClean="0"/>
              <a:t> de los </a:t>
            </a:r>
            <a:r>
              <a:rPr lang="en-US" sz="4700" b="1" dirty="0" err="1" smtClean="0"/>
              <a:t>Muertos</a:t>
            </a:r>
            <a:endParaRPr lang="en-US" sz="4700" b="1" dirty="0" smtClean="0"/>
          </a:p>
          <a:p>
            <a:pPr marL="1588" lvl="0" indent="0">
              <a:buNone/>
            </a:pPr>
            <a:r>
              <a:rPr lang="en-US" sz="4700" dirty="0" smtClean="0"/>
              <a:t>5. </a:t>
            </a:r>
            <a:r>
              <a:rPr lang="en-US" sz="4700" dirty="0" err="1" smtClean="0"/>
              <a:t>lt</a:t>
            </a:r>
            <a:r>
              <a:rPr lang="en-US" sz="4700" dirty="0" smtClean="0"/>
              <a:t> was originally called Dominion Day. </a:t>
            </a:r>
            <a:r>
              <a:rPr lang="en-US" sz="4700" b="1" dirty="0" smtClean="0"/>
              <a:t>Canada Day </a:t>
            </a:r>
            <a:r>
              <a:rPr lang="en-US" sz="4700" dirty="0" smtClean="0"/>
              <a:t>/ </a:t>
            </a:r>
            <a:r>
              <a:rPr lang="en-US" sz="4700" dirty="0" err="1" smtClean="0"/>
              <a:t>Setsubun</a:t>
            </a:r>
            <a:r>
              <a:rPr lang="en-US" sz="4700" dirty="0" smtClean="0"/>
              <a:t> / </a:t>
            </a:r>
            <a:r>
              <a:rPr lang="en-US" sz="4700" dirty="0" err="1" smtClean="0"/>
              <a:t>Día</a:t>
            </a:r>
            <a:r>
              <a:rPr lang="en-US" sz="4700" dirty="0" smtClean="0"/>
              <a:t> de los </a:t>
            </a:r>
            <a:r>
              <a:rPr lang="en-US" sz="4700" dirty="0" err="1" smtClean="0"/>
              <a:t>Muertos</a:t>
            </a:r>
            <a:endParaRPr lang="en-US" sz="4700" dirty="0" smtClean="0"/>
          </a:p>
          <a:p>
            <a:pPr marL="1588" lvl="0" indent="0">
              <a:buNone/>
            </a:pPr>
            <a:r>
              <a:rPr lang="en-US" sz="4700" dirty="0" smtClean="0"/>
              <a:t>6. People throw beans at people during this festival. Canada Day / </a:t>
            </a:r>
            <a:r>
              <a:rPr lang="en-US" sz="4700" b="1" dirty="0" err="1" smtClean="0"/>
              <a:t>Setsubun</a:t>
            </a:r>
            <a:r>
              <a:rPr lang="en-US" sz="4700" dirty="0" smtClean="0"/>
              <a:t> / </a:t>
            </a:r>
            <a:r>
              <a:rPr lang="en-US" sz="4700" dirty="0" err="1" smtClean="0"/>
              <a:t>Día</a:t>
            </a:r>
            <a:r>
              <a:rPr lang="en-US" sz="4700" dirty="0" smtClean="0"/>
              <a:t> de los </a:t>
            </a:r>
            <a:r>
              <a:rPr lang="en-US" sz="4700" dirty="0" err="1" smtClean="0"/>
              <a:t>Muertos</a:t>
            </a:r>
            <a:endParaRPr lang="en-US" sz="4700" dirty="0" smtClean="0"/>
          </a:p>
          <a:p>
            <a:pPr marL="112713" indent="0">
              <a:buNone/>
            </a:pPr>
            <a:endParaRPr lang="en-US" dirty="0"/>
          </a:p>
          <a:p>
            <a:pPr marL="82296" indent="0">
              <a:buNone/>
            </a:pPr>
            <a:r>
              <a:rPr lang="en-US" dirty="0"/>
              <a:t> </a:t>
            </a:r>
          </a:p>
          <a:p>
            <a:pPr marL="82296" indent="0">
              <a:buNone/>
            </a:pPr>
            <a:r>
              <a:rPr lang="en-US" dirty="0"/>
              <a:t>	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3159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6A04-725E-4745-97AD-57C0E719B2E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9/6/2020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066800" y="1219200"/>
            <a:ext cx="8534400" cy="16466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82296" indent="0" algn="ctr">
              <a:buNone/>
            </a:pPr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marL="82296" indent="0" algn="ctr">
              <a:buNone/>
            </a:pPr>
            <a:r>
              <a:rPr lang="en-US" sz="4800" b="1" cap="all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your </a:t>
            </a:r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cooperation.</a:t>
            </a:r>
            <a:endParaRPr lang="en-US" sz="4800" b="1" cap="all" dirty="0">
              <a:ln/>
              <a:solidFill>
                <a:srgbClr val="0000FF"/>
              </a:solidFill>
              <a:effectLst>
                <a:outerShdw blurRad="19685" dist="12700" dir="5400000" algn="tl" rotWithShape="0">
                  <a:srgbClr val="3891A7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6146" name="Picture 2" descr="kurumi-chan.4 EN | Anime kawaii, Menina anime, Desenhos de menina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599" y="3733800"/>
            <a:ext cx="2466975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200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10849</TotalTime>
  <Words>747</Words>
  <Application>Microsoft Office PowerPoint</Application>
  <PresentationFormat>Custom</PresentationFormat>
  <Paragraphs>212</Paragraphs>
  <Slides>32</Slides>
  <Notes>0</Notes>
  <HiddenSlides>0</HiddenSlides>
  <MMClips>5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32</vt:i4>
      </vt:variant>
    </vt:vector>
  </HeadingPairs>
  <TitlesOfParts>
    <vt:vector size="35" baseType="lpstr">
      <vt:lpstr>Solstice</vt:lpstr>
      <vt:lpstr>1_Solstice</vt:lpstr>
      <vt:lpstr>5_Solstice</vt:lpstr>
      <vt:lpstr>TRƯỜNG CAO ĐẲNG LÝ TỰ TRỌNG TP. HỒ CHÍ MINH</vt:lpstr>
      <vt:lpstr>KHOA KHOA HỌC CƠ BẢN</vt:lpstr>
      <vt:lpstr>PowerPoint Presentation</vt:lpstr>
      <vt:lpstr>PowerPoint Presentation</vt:lpstr>
      <vt:lpstr>PowerPoint Presentation</vt:lpstr>
      <vt:lpstr>UNIT 5: SPECIAL DAYS</vt:lpstr>
      <vt:lpstr>PowerPoint Presentation</vt:lpstr>
      <vt:lpstr>VOCABULARY 2 (KEY)</vt:lpstr>
      <vt:lpstr>VOCABULARY 2 (KEY)</vt:lpstr>
      <vt:lpstr>VOCABULARY 2 (KEY)</vt:lpstr>
      <vt:lpstr>PowerPoint Presentation</vt:lpstr>
      <vt:lpstr>VOCABULARY 3 (KEY)</vt:lpstr>
      <vt:lpstr>VOCABULARY 3 (KEY)</vt:lpstr>
      <vt:lpstr>PowerPoint Presentation</vt:lpstr>
      <vt:lpstr>VOCABULARY 4 (KEY)</vt:lpstr>
      <vt:lpstr>VOCABULARY 4 (KEY)</vt:lpstr>
      <vt:lpstr>PowerPoint Presentation</vt:lpstr>
      <vt:lpstr>PowerPoint Presentation</vt:lpstr>
      <vt:lpstr>PowerPoint Presentation</vt:lpstr>
      <vt:lpstr>Dialogue 2 (Key)</vt:lpstr>
      <vt:lpstr>PowerPoint Presentation</vt:lpstr>
      <vt:lpstr>PowerPoint Presentation</vt:lpstr>
      <vt:lpstr>PowerPoint Presentation</vt:lpstr>
      <vt:lpstr>PowerPoint Presentation</vt:lpstr>
      <vt:lpstr>GRAMMAR 2 (KEY)</vt:lpstr>
      <vt:lpstr>PowerPoint Presentation</vt:lpstr>
      <vt:lpstr>GRAMMAR 3 (KEY)</vt:lpstr>
      <vt:lpstr>PowerPoint Presentation</vt:lpstr>
      <vt:lpstr>PowerPoint Presentation</vt:lpstr>
      <vt:lpstr>5.5 Reading (Key)</vt:lpstr>
      <vt:lpstr>5.5 Reading (Key)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huy_ctn</cp:lastModifiedBy>
  <cp:revision>1137</cp:revision>
  <dcterms:created xsi:type="dcterms:W3CDTF">2017-11-18T13:40:10Z</dcterms:created>
  <dcterms:modified xsi:type="dcterms:W3CDTF">2020-09-07T03:45:01Z</dcterms:modified>
</cp:coreProperties>
</file>