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34"/>
  </p:notesMasterIdLst>
  <p:handoutMasterIdLst>
    <p:handoutMasterId r:id="rId35"/>
  </p:handoutMasterIdLst>
  <p:sldIdLst>
    <p:sldId id="344" r:id="rId4"/>
    <p:sldId id="343" r:id="rId5"/>
    <p:sldId id="347" r:id="rId6"/>
    <p:sldId id="809" r:id="rId7"/>
    <p:sldId id="978" r:id="rId8"/>
    <p:sldId id="970" r:id="rId9"/>
    <p:sldId id="971" r:id="rId10"/>
    <p:sldId id="979" r:id="rId11"/>
    <p:sldId id="980" r:id="rId12"/>
    <p:sldId id="981" r:id="rId13"/>
    <p:sldId id="982" r:id="rId14"/>
    <p:sldId id="983" r:id="rId15"/>
    <p:sldId id="984" r:id="rId16"/>
    <p:sldId id="985" r:id="rId17"/>
    <p:sldId id="986" r:id="rId18"/>
    <p:sldId id="987" r:id="rId19"/>
    <p:sldId id="988" r:id="rId20"/>
    <p:sldId id="989" r:id="rId21"/>
    <p:sldId id="992" r:id="rId22"/>
    <p:sldId id="990" r:id="rId23"/>
    <p:sldId id="991" r:id="rId24"/>
    <p:sldId id="972" r:id="rId25"/>
    <p:sldId id="973" r:id="rId26"/>
    <p:sldId id="974" r:id="rId27"/>
    <p:sldId id="975" r:id="rId28"/>
    <p:sldId id="976" r:id="rId29"/>
    <p:sldId id="977" r:id="rId30"/>
    <p:sldId id="993" r:id="rId31"/>
    <p:sldId id="994" r:id="rId32"/>
    <p:sldId id="856" r:id="rId33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0" d="100"/>
          <a:sy n="100" d="100"/>
        </p:scale>
        <p:origin x="-1686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9/12/2020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9/12/2020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AE216-E839-4766-ACCF-EDA05DDA8C1B}" type="datetime1">
              <a:rPr lang="en-US" smtClean="0"/>
              <a:t>9/12/2020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50D722-F775-45DA-8B0D-FE28997F1D16}" type="datetime1">
              <a:rPr lang="en-US" smtClean="0"/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3C9A36-D418-4B0F-B131-2395018B67E0}" type="datetime1">
              <a:rPr lang="en-US" smtClean="0"/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1B7C4-CF57-4186-9DCB-17AF01CA404C}" type="datetime1">
              <a:rPr lang="en-US" smtClean="0"/>
              <a:t>9/12/2020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A0665D-F428-4FB1-A2F5-97D49BA62C84}" type="datetime1">
              <a:rPr lang="en-US" smtClean="0"/>
              <a:t>9/12/2020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BB7C33-456A-45F8-B44C-D64825EC8F22}" type="datetime1">
              <a:rPr lang="en-US" smtClean="0"/>
              <a:t>9/12/2020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B32AD-8A6F-49D2-9356-E030CCFD9BA1}" type="datetime1">
              <a:rPr lang="en-US" smtClean="0"/>
              <a:t>9/12/2020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97FCA4-3B34-41FC-A2C4-0F19D2079BF4}" type="datetime1">
              <a:rPr lang="en-US" smtClean="0"/>
              <a:t>9/12/2020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8296BE-23DF-42CC-9489-8BA66F44A471}" type="datetime1">
              <a:rPr lang="en-US" smtClean="0"/>
              <a:t>9/12/2020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A6B4A7-53DB-4D28-A21C-9AF9E098AC78}" type="datetime1">
              <a:rPr lang="en-US" smtClean="0"/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9BDE14-E781-429A-806D-A9F93E93DE10}" type="datetime1">
              <a:rPr lang="en-US" smtClean="0"/>
              <a:t>9/12/2020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2EC650-73CE-4C2C-8302-C95CFAA821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081B1B-9943-4067-B846-D6CA24256E6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C024E-0957-4CC2-AF71-7DBB41DB706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CF46BD-51D5-4451-8B48-ED95FF7A603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8A8C9F-CAC5-4ED2-B1FF-4020FA9FC3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3846C3-6D36-443F-B601-89FBC7D05E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1C44A3-2A69-4F85-A60A-2E4027E5BFB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20E362-3DA8-473E-8DA3-0199F57644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3681FA-E7A8-43A4-97DF-D32834653CD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887B04-8E62-4554-BFDE-A5E3C72006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1C85228-9F7A-4BC7-9D8D-902845EA54CE}" type="datetime1">
              <a:rPr lang="en-US" smtClean="0"/>
              <a:t>9/12/2020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A1DC9F3-A494-456E-9279-2C722A82DC9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2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24.xml"/><Relationship Id="rId4" Type="http://schemas.openxmlformats.org/officeDocument/2006/relationships/audio" Target="../media/media2.mp3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media" Target="../media/media4.mp3"/><Relationship Id="rId7" Type="http://schemas.openxmlformats.org/officeDocument/2006/relationships/image" Target="../media/image22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24.xml"/><Relationship Id="rId4" Type="http://schemas.openxmlformats.org/officeDocument/2006/relationships/audio" Target="../media/media4.mp3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2.png"/><Relationship Id="rId5" Type="http://schemas.microsoft.com/office/2007/relationships/media" Target="../media/media3.mp3"/><Relationship Id="rId10" Type="http://schemas.openxmlformats.org/officeDocument/2006/relationships/image" Target="../media/image2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08166" y="228600"/>
            <a:ext cx="8458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</a:rPr>
              <a:t>TRƯỜNG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CAO </a:t>
            </a:r>
            <a:r>
              <a:rPr lang="en-US" sz="4400" dirty="0" err="1" smtClean="0">
                <a:solidFill>
                  <a:srgbClr val="FF0000"/>
                </a:solidFill>
              </a:rPr>
              <a:t>ĐẲNG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LÝ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TỰ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TRỌNG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TP. </a:t>
            </a:r>
            <a:r>
              <a:rPr lang="en-US" sz="3200" dirty="0" err="1" smtClean="0">
                <a:solidFill>
                  <a:srgbClr val="FF0000"/>
                </a:solidFill>
              </a:rPr>
              <a:t>HỒ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CHÍ</a:t>
            </a:r>
            <a:r>
              <a:rPr lang="en-US" sz="3200" dirty="0" smtClean="0">
                <a:solidFill>
                  <a:srgbClr val="FF0000"/>
                </a:solidFill>
              </a:rPr>
              <a:t> MINH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4E0-4EDD-4D25-8551-0609285C362C}" type="datetime1">
              <a:rPr lang="en-US" smtClean="0"/>
              <a:t>9/12/2020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0" y="361553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1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0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4191000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5"/>
            <a:ext cx="8229600" cy="4784725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9200" dirty="0" smtClean="0">
                <a:solidFill>
                  <a:srgbClr val="0000FF"/>
                </a:solidFill>
              </a:rPr>
              <a:t>Good afternoon class 19T2.</a:t>
            </a:r>
            <a:endParaRPr lang="en-US" sz="92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B3E71-B49C-46DF-8633-7D767B9C10E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▷ Good Afternoon: Animated Images, Gifs, Pictures &amp; Animations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267200"/>
            <a:ext cx="3962400" cy="259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3058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8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447" y="533400"/>
            <a:ext cx="7464753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97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04800"/>
            <a:ext cx="76962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196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096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 smtClean="0">
                <a:solidFill>
                  <a:srgbClr val="0000FF"/>
                </a:solidFill>
              </a:rPr>
              <a:t>New words: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914400"/>
            <a:ext cx="8084972" cy="838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800" b="1" dirty="0" smtClean="0">
                <a:solidFill>
                  <a:srgbClr val="0000FF"/>
                </a:solidFill>
              </a:rPr>
              <a:t>1. </a:t>
            </a:r>
            <a:r>
              <a:rPr lang="en-US" sz="4800" b="1" dirty="0">
                <a:solidFill>
                  <a:srgbClr val="0000FF"/>
                </a:solidFill>
              </a:rPr>
              <a:t>l</a:t>
            </a:r>
            <a:r>
              <a:rPr lang="en-US" sz="4800" b="1" dirty="0" smtClean="0">
                <a:solidFill>
                  <a:srgbClr val="0000FF"/>
                </a:solidFill>
              </a:rPr>
              <a:t>imo (n):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209800"/>
            <a:ext cx="8153400" cy="437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8746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0000FF"/>
                </a:solidFill>
              </a:rPr>
              <a:t>2. </a:t>
            </a:r>
            <a:r>
              <a:rPr lang="en-US" sz="4800" b="1" dirty="0">
                <a:solidFill>
                  <a:srgbClr val="0000FF"/>
                </a:solidFill>
              </a:rPr>
              <a:t>f</a:t>
            </a:r>
            <a:r>
              <a:rPr lang="en-US" sz="4800" b="1" dirty="0" smtClean="0">
                <a:solidFill>
                  <a:srgbClr val="0000FF"/>
                </a:solidFill>
              </a:rPr>
              <a:t>irecrackers (n)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828800"/>
            <a:ext cx="75438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679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8153400" cy="91440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0000FF"/>
                </a:solidFill>
              </a:rPr>
              <a:t>3. Europe (n)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7924800" cy="4876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177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8575"/>
            <a:ext cx="7872984" cy="114300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0000FF"/>
                </a:solidFill>
              </a:rPr>
              <a:t>4. </a:t>
            </a:r>
            <a:r>
              <a:rPr lang="en-US" sz="4800" b="1" dirty="0">
                <a:solidFill>
                  <a:srgbClr val="0000FF"/>
                </a:solidFill>
              </a:rPr>
              <a:t>t</a:t>
            </a:r>
            <a:r>
              <a:rPr lang="en-US" sz="4800" b="1" dirty="0" smtClean="0">
                <a:solidFill>
                  <a:srgbClr val="0000FF"/>
                </a:solidFill>
              </a:rPr>
              <a:t>he Caribbean (n)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95400"/>
            <a:ext cx="5486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962400"/>
            <a:ext cx="55626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282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8244459" cy="106680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0000FF"/>
                </a:solidFill>
              </a:rPr>
              <a:t>5. Hawaii (n)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47800"/>
            <a:ext cx="79248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269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872984" cy="762000"/>
          </a:xfrm>
        </p:spPr>
        <p:txBody>
          <a:bodyPr>
            <a:normAutofit fontScale="90000"/>
          </a:bodyPr>
          <a:lstStyle/>
          <a:p>
            <a:r>
              <a:rPr lang="en-US" sz="4800" b="1" dirty="0" smtClean="0">
                <a:solidFill>
                  <a:srgbClr val="0000FF"/>
                </a:solidFill>
              </a:rPr>
              <a:t>6. Chinatown (n):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143001"/>
            <a:ext cx="80010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998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8305800" cy="884238"/>
          </a:xfrm>
        </p:spPr>
        <p:txBody>
          <a:bodyPr/>
          <a:lstStyle/>
          <a:p>
            <a:r>
              <a:rPr lang="en-US" b="1" dirty="0" smtClean="0">
                <a:solidFill>
                  <a:srgbClr val="0000FF"/>
                </a:solidFill>
              </a:rPr>
              <a:t>7. </a:t>
            </a:r>
            <a:r>
              <a:rPr lang="en-US" b="1" dirty="0">
                <a:solidFill>
                  <a:srgbClr val="0000FF"/>
                </a:solidFill>
              </a:rPr>
              <a:t>a</a:t>
            </a:r>
            <a:r>
              <a:rPr lang="en-US" b="1" dirty="0" smtClean="0">
                <a:solidFill>
                  <a:srgbClr val="0000FF"/>
                </a:solidFill>
              </a:rPr>
              <a:t> giant card (n):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80010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247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8229600" cy="914400"/>
          </a:xfrm>
        </p:spPr>
        <p:txBody>
          <a:bodyPr/>
          <a:lstStyle/>
          <a:p>
            <a:r>
              <a:rPr lang="en-US" b="1" dirty="0" smtClean="0">
                <a:solidFill>
                  <a:srgbClr val="0000FF"/>
                </a:solidFill>
              </a:rPr>
              <a:t>8. The Chinese New Year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295401"/>
            <a:ext cx="7924800" cy="502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963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8229600" cy="121920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0000FF"/>
                </a:solidFill>
              </a:rPr>
              <a:t>9. a big hug (n)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00200"/>
            <a:ext cx="80772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005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7872984" cy="762000"/>
          </a:xfrm>
        </p:spPr>
        <p:txBody>
          <a:bodyPr/>
          <a:lstStyle/>
          <a:p>
            <a:r>
              <a:rPr lang="en-US" b="1" dirty="0" smtClean="0">
                <a:solidFill>
                  <a:srgbClr val="0000FF"/>
                </a:solidFill>
              </a:rPr>
              <a:t>10. Spain (n):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143000"/>
            <a:ext cx="7865836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989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872984" cy="884238"/>
          </a:xfrm>
        </p:spPr>
        <p:txBody>
          <a:bodyPr/>
          <a:lstStyle/>
          <a:p>
            <a:r>
              <a:rPr lang="en-US" b="1" dirty="0" smtClean="0">
                <a:solidFill>
                  <a:srgbClr val="0000FF"/>
                </a:solidFill>
              </a:rPr>
              <a:t>11. Portugal (n):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304925"/>
            <a:ext cx="6099025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2295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8229600" cy="91440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0000FF"/>
                </a:solidFill>
              </a:rPr>
              <a:t>12. </a:t>
            </a:r>
            <a:r>
              <a:rPr lang="en-US" sz="4800" b="1" dirty="0">
                <a:solidFill>
                  <a:srgbClr val="0000FF"/>
                </a:solidFill>
              </a:rPr>
              <a:t>s</a:t>
            </a:r>
            <a:r>
              <a:rPr lang="en-US" sz="4800" b="1" dirty="0" smtClean="0">
                <a:solidFill>
                  <a:srgbClr val="0000FF"/>
                </a:solidFill>
              </a:rPr>
              <a:t>care (v):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002" y="1600200"/>
            <a:ext cx="7390116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1515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447" y="533400"/>
            <a:ext cx="7464753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Lis 5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191000" y="228600"/>
            <a:ext cx="609600" cy="609600"/>
          </a:xfrm>
          <a:prstGeom prst="rect">
            <a:avLst/>
          </a:prstGeom>
        </p:spPr>
      </p:pic>
      <p:pic>
        <p:nvPicPr>
          <p:cNvPr id="3" name="Lis 5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82000" y="-285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031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1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04800"/>
            <a:ext cx="76962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Lis 5.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72000" y="1905000"/>
            <a:ext cx="609600" cy="609600"/>
          </a:xfrm>
          <a:prstGeom prst="rect">
            <a:avLst/>
          </a:prstGeom>
        </p:spPr>
      </p:pic>
      <p:pic>
        <p:nvPicPr>
          <p:cNvPr id="3" name="Lis 5.4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895600" y="5562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66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73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76200"/>
            <a:ext cx="7872984" cy="5334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 smtClean="0">
                <a:solidFill>
                  <a:srgbClr val="0000FF"/>
                </a:solidFill>
              </a:rPr>
              <a:t>5.6 Listening (Key</a:t>
            </a:r>
            <a:r>
              <a:rPr lang="en-US" b="1" dirty="0">
                <a:solidFill>
                  <a:srgbClr val="0000FF"/>
                </a:solidFill>
              </a:rPr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8229600" cy="6019800"/>
          </a:xfrm>
        </p:spPr>
        <p:txBody>
          <a:bodyPr>
            <a:normAutofit fontScale="25000" lnSpcReduction="20000"/>
          </a:bodyPr>
          <a:lstStyle/>
          <a:p>
            <a:pPr marL="82296" indent="0">
              <a:buNone/>
            </a:pPr>
            <a:r>
              <a:rPr lang="en-US" sz="11200" dirty="0" smtClean="0"/>
              <a:t>1. How </a:t>
            </a:r>
            <a:r>
              <a:rPr lang="en-US" sz="11200" dirty="0"/>
              <a:t>old is the speaker?</a:t>
            </a:r>
          </a:p>
          <a:p>
            <a:pPr marL="82296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	a. 21</a:t>
            </a:r>
            <a:r>
              <a:rPr lang="en-US" sz="11200" dirty="0"/>
              <a:t>	</a:t>
            </a:r>
            <a:r>
              <a:rPr lang="en-US" sz="11200" dirty="0" smtClean="0"/>
              <a:t>b. </a:t>
            </a:r>
            <a:r>
              <a:rPr lang="en-US" sz="11200" b="1" dirty="0" smtClean="0"/>
              <a:t>25</a:t>
            </a:r>
            <a:r>
              <a:rPr lang="en-US" sz="11200" dirty="0"/>
              <a:t>	</a:t>
            </a:r>
            <a:r>
              <a:rPr lang="en-US" sz="11200" dirty="0" smtClean="0"/>
              <a:t>c. 33</a:t>
            </a:r>
            <a:endParaRPr lang="en-US" sz="11200" dirty="0"/>
          </a:p>
          <a:p>
            <a:pPr marL="82296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2. What </a:t>
            </a:r>
            <a:r>
              <a:rPr lang="en-US" sz="11200" dirty="0"/>
              <a:t>did his friends do for him? </a:t>
            </a:r>
            <a:endParaRPr lang="en-US" sz="11200" dirty="0" smtClean="0"/>
          </a:p>
          <a:p>
            <a:pPr marL="82296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	a. </a:t>
            </a:r>
            <a:r>
              <a:rPr lang="en-US" sz="11200" b="1" dirty="0" smtClean="0"/>
              <a:t>They </a:t>
            </a:r>
            <a:r>
              <a:rPr lang="en-US" sz="11200" b="1" dirty="0"/>
              <a:t>sang his favorite song. </a:t>
            </a:r>
            <a:endParaRPr lang="en-US" sz="11200" b="1" dirty="0" smtClean="0"/>
          </a:p>
          <a:p>
            <a:pPr marL="82296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/>
              <a:t>	</a:t>
            </a:r>
            <a:r>
              <a:rPr lang="en-US" sz="11200" dirty="0" smtClean="0"/>
              <a:t>b. They </a:t>
            </a:r>
            <a:r>
              <a:rPr lang="en-US" sz="11200" dirty="0"/>
              <a:t>gave him a giant </a:t>
            </a:r>
            <a:r>
              <a:rPr lang="en-US" sz="11200" dirty="0" smtClean="0"/>
              <a:t>card</a:t>
            </a:r>
            <a:r>
              <a:rPr lang="en-US" sz="11200" dirty="0"/>
              <a:t>.</a:t>
            </a:r>
          </a:p>
          <a:p>
            <a:pPr marL="82296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	c. They </a:t>
            </a:r>
            <a:r>
              <a:rPr lang="en-US" sz="11200" dirty="0"/>
              <a:t>took him for a ride in a limo</a:t>
            </a:r>
            <a:r>
              <a:rPr lang="en-US" sz="11200" dirty="0" smtClean="0"/>
              <a:t>.</a:t>
            </a:r>
          </a:p>
          <a:p>
            <a:pPr marL="82296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3</a:t>
            </a:r>
            <a:r>
              <a:rPr lang="en-US" sz="11200" dirty="0" smtClean="0"/>
              <a:t>. On </a:t>
            </a:r>
            <a:r>
              <a:rPr lang="en-US" sz="11200" dirty="0"/>
              <a:t>what day was the Chinese New Year </a:t>
            </a:r>
            <a:r>
              <a:rPr lang="en-US" sz="11200" dirty="0" smtClean="0"/>
              <a:t>celebrated </a:t>
            </a:r>
            <a:r>
              <a:rPr lang="en-US" sz="11200" dirty="0"/>
              <a:t>last year?</a:t>
            </a:r>
          </a:p>
          <a:p>
            <a:pPr marL="82296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	a. January 1 </a:t>
            </a:r>
            <a:r>
              <a:rPr lang="en-US" sz="11200" dirty="0" smtClean="0"/>
              <a:t>b</a:t>
            </a:r>
            <a:r>
              <a:rPr lang="en-US" sz="11200" dirty="0" smtClean="0"/>
              <a:t>. </a:t>
            </a:r>
            <a:r>
              <a:rPr lang="en-US" sz="11200" b="1" dirty="0" smtClean="0"/>
              <a:t>January </a:t>
            </a:r>
            <a:r>
              <a:rPr lang="en-US" sz="11200" b="1" dirty="0"/>
              <a:t>31</a:t>
            </a:r>
            <a:r>
              <a:rPr lang="en-US" sz="11200" dirty="0"/>
              <a:t>	</a:t>
            </a:r>
            <a:r>
              <a:rPr lang="en-US" sz="11200" dirty="0" smtClean="0"/>
              <a:t>c. February </a:t>
            </a:r>
            <a:r>
              <a:rPr lang="en-US" sz="11200" dirty="0" smtClean="0"/>
              <a:t>15</a:t>
            </a:r>
          </a:p>
          <a:p>
            <a:pPr marL="82296" lvl="0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4</a:t>
            </a:r>
            <a:r>
              <a:rPr lang="en-US" sz="11200" dirty="0" smtClean="0"/>
              <a:t>. How </a:t>
            </a:r>
            <a:r>
              <a:rPr lang="en-US" sz="11200" dirty="0"/>
              <a:t>is the speaker going to celebrate?</a:t>
            </a:r>
          </a:p>
          <a:p>
            <a:pPr marL="402336" lvl="1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a. </a:t>
            </a:r>
            <a:r>
              <a:rPr lang="en-US" sz="11200" b="1" dirty="0" smtClean="0"/>
              <a:t>She </a:t>
            </a:r>
            <a:r>
              <a:rPr lang="en-US" sz="11200" b="1" dirty="0"/>
              <a:t>will take her kids to the parade in Chinatown.</a:t>
            </a:r>
          </a:p>
          <a:p>
            <a:pPr marL="402336" lvl="1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b. She’s </a:t>
            </a:r>
            <a:r>
              <a:rPr lang="en-US" sz="11200" dirty="0"/>
              <a:t>going to </a:t>
            </a:r>
            <a:r>
              <a:rPr lang="en-US" sz="11200" dirty="0" smtClean="0"/>
              <a:t>watch </a:t>
            </a:r>
            <a:r>
              <a:rPr lang="en-US" sz="11200" dirty="0"/>
              <a:t>it on TV with her family.</a:t>
            </a:r>
          </a:p>
          <a:p>
            <a:pPr marL="402336" lvl="1" indent="0">
              <a:buNone/>
              <a:tabLst>
                <a:tab pos="339725" algn="l"/>
                <a:tab pos="2290763" algn="l"/>
                <a:tab pos="4572000" algn="l"/>
              </a:tabLst>
            </a:pPr>
            <a:r>
              <a:rPr lang="en-US" sz="11200" dirty="0" smtClean="0"/>
              <a:t>c. She’s </a:t>
            </a:r>
            <a:r>
              <a:rPr lang="en-US" sz="11200" dirty="0"/>
              <a:t>going to light </a:t>
            </a:r>
            <a:r>
              <a:rPr lang="en-US" sz="11200" dirty="0" smtClean="0"/>
              <a:t>firecrackers </a:t>
            </a:r>
            <a:r>
              <a:rPr lang="en-US" sz="11200" dirty="0"/>
              <a:t>in her neighborhood.</a:t>
            </a:r>
          </a:p>
          <a:p>
            <a:pPr marL="82296" indent="0">
              <a:buNone/>
              <a:tabLst>
                <a:tab pos="1828800" algn="l"/>
                <a:tab pos="3657600" algn="l"/>
                <a:tab pos="5486400" algn="l"/>
              </a:tabLst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57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6445" y="21771"/>
            <a:ext cx="7872984" cy="6096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>
                <a:solidFill>
                  <a:srgbClr val="0000FF"/>
                </a:solidFill>
              </a:rPr>
              <a:t>5.6 Listening (Key)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09600"/>
            <a:ext cx="8229600" cy="5943600"/>
          </a:xfrm>
        </p:spPr>
        <p:txBody>
          <a:bodyPr>
            <a:normAutofit fontScale="92500" lnSpcReduction="20000"/>
          </a:bodyPr>
          <a:lstStyle/>
          <a:p>
            <a:pPr marL="82296" lvl="0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5. How </a:t>
            </a:r>
            <a:r>
              <a:rPr lang="en-US" sz="3100" dirty="0"/>
              <a:t>long have the speaker and his wife been married?</a:t>
            </a:r>
          </a:p>
          <a:p>
            <a:pPr marL="82296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	a. one </a:t>
            </a:r>
            <a:r>
              <a:rPr lang="en-US" sz="3100" dirty="0"/>
              <a:t>year	</a:t>
            </a:r>
            <a:r>
              <a:rPr lang="en-US" sz="3100" dirty="0" smtClean="0"/>
              <a:t>b. five </a:t>
            </a:r>
            <a:r>
              <a:rPr lang="en-US" sz="3100" dirty="0"/>
              <a:t>years	</a:t>
            </a:r>
            <a:r>
              <a:rPr lang="en-US" sz="3100" dirty="0" smtClean="0"/>
              <a:t>c. </a:t>
            </a:r>
            <a:r>
              <a:rPr lang="en-US" sz="3100" b="1" dirty="0" smtClean="0"/>
              <a:t>ten </a:t>
            </a:r>
            <a:r>
              <a:rPr lang="en-US" sz="3100" b="1" dirty="0"/>
              <a:t>years</a:t>
            </a:r>
          </a:p>
          <a:p>
            <a:pPr marL="82296" lvl="0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6. Where </a:t>
            </a:r>
            <a:r>
              <a:rPr lang="en-US" sz="3100" dirty="0"/>
              <a:t>did they go to </a:t>
            </a:r>
            <a:r>
              <a:rPr lang="en-US" sz="3100" dirty="0" smtClean="0"/>
              <a:t>celebrate </a:t>
            </a:r>
            <a:r>
              <a:rPr lang="en-US" sz="3100" dirty="0"/>
              <a:t>their anniversary?</a:t>
            </a:r>
          </a:p>
          <a:p>
            <a:pPr marL="82296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	a. </a:t>
            </a:r>
            <a:r>
              <a:rPr lang="en-US" sz="3100" b="1" dirty="0" smtClean="0"/>
              <a:t>Europe</a:t>
            </a:r>
            <a:r>
              <a:rPr lang="en-US" sz="3100" dirty="0" smtClean="0"/>
              <a:t>	b. The </a:t>
            </a:r>
            <a:r>
              <a:rPr lang="en-US" sz="3100" dirty="0"/>
              <a:t>Caribbean </a:t>
            </a:r>
            <a:r>
              <a:rPr lang="en-US" sz="3100" dirty="0" smtClean="0"/>
              <a:t>	c. Hawaii</a:t>
            </a:r>
            <a:endParaRPr lang="en-US" sz="3100" dirty="0"/>
          </a:p>
          <a:p>
            <a:pPr marL="82296" lvl="0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7. When </a:t>
            </a:r>
            <a:r>
              <a:rPr lang="en-US" sz="3100" dirty="0"/>
              <a:t>is Mother's </a:t>
            </a:r>
            <a:r>
              <a:rPr lang="en-US" sz="3100" dirty="0" smtClean="0"/>
              <a:t>Day?</a:t>
            </a:r>
          </a:p>
          <a:p>
            <a:pPr marL="82296" lvl="0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	a. the </a:t>
            </a:r>
            <a:r>
              <a:rPr lang="en-US" sz="3100" dirty="0"/>
              <a:t>first day of </a:t>
            </a:r>
            <a:r>
              <a:rPr lang="en-US" sz="3100" dirty="0" smtClean="0"/>
              <a:t>May</a:t>
            </a:r>
          </a:p>
          <a:p>
            <a:pPr marL="82296" lvl="0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	b. </a:t>
            </a:r>
            <a:r>
              <a:rPr lang="en-US" sz="3100" b="1" dirty="0" smtClean="0"/>
              <a:t>the second Sunday in May </a:t>
            </a:r>
          </a:p>
          <a:p>
            <a:pPr marL="82296" lvl="0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	c. </a:t>
            </a:r>
            <a:r>
              <a:rPr lang="en-US" sz="3100" dirty="0"/>
              <a:t>the last week of May</a:t>
            </a:r>
          </a:p>
          <a:p>
            <a:pPr marL="82296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8. What’s </a:t>
            </a:r>
            <a:r>
              <a:rPr lang="en-US" sz="3100" dirty="0"/>
              <a:t>extra special about this Mother’s Day?</a:t>
            </a:r>
          </a:p>
          <a:p>
            <a:pPr marL="82296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a. </a:t>
            </a:r>
            <a:r>
              <a:rPr lang="en-US" sz="3100" b="1" dirty="0" smtClean="0"/>
              <a:t>It’s </a:t>
            </a:r>
            <a:r>
              <a:rPr lang="en-US" sz="3100" b="1" dirty="0"/>
              <a:t>also her mother’s birthday. </a:t>
            </a:r>
            <a:endParaRPr lang="en-US" sz="3100" b="1" dirty="0" smtClean="0"/>
          </a:p>
          <a:p>
            <a:pPr marL="82296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b. She‘s </a:t>
            </a:r>
            <a:r>
              <a:rPr lang="en-US" sz="3100" dirty="0"/>
              <a:t>going to be a mother, too. </a:t>
            </a:r>
            <a:endParaRPr lang="en-US" sz="3100" dirty="0" smtClean="0"/>
          </a:p>
          <a:p>
            <a:pPr marL="82296" indent="0">
              <a:buNone/>
              <a:tabLst>
                <a:tab pos="339725" algn="l"/>
                <a:tab pos="2290763" algn="l"/>
                <a:tab pos="5486400" algn="l"/>
              </a:tabLst>
            </a:pPr>
            <a:r>
              <a:rPr lang="en-US" sz="3100" dirty="0" smtClean="0"/>
              <a:t>c. Her </a:t>
            </a:r>
            <a:r>
              <a:rPr lang="en-US" sz="3100" dirty="0"/>
              <a:t>mother just turned 60.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4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57200"/>
            <a:ext cx="80772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Lis 5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524000" y="-142875"/>
            <a:ext cx="609600" cy="609600"/>
          </a:xfrm>
          <a:prstGeom prst="rect">
            <a:avLst/>
          </a:prstGeom>
        </p:spPr>
      </p:pic>
      <p:pic>
        <p:nvPicPr>
          <p:cNvPr id="3" name="Lis 5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324475" y="38100"/>
            <a:ext cx="609600" cy="609600"/>
          </a:xfrm>
          <a:prstGeom prst="rect">
            <a:avLst/>
          </a:prstGeom>
        </p:spPr>
      </p:pic>
      <p:pic>
        <p:nvPicPr>
          <p:cNvPr id="7" name="Lis 5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086600" y="66675"/>
            <a:ext cx="609600" cy="609600"/>
          </a:xfrm>
          <a:prstGeom prst="rect">
            <a:avLst/>
          </a:prstGeom>
        </p:spPr>
      </p:pic>
      <p:pic>
        <p:nvPicPr>
          <p:cNvPr id="8" name="Lis 5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458200" y="476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14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1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3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737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264" y="1"/>
            <a:ext cx="8121336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924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81000"/>
            <a:ext cx="8001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854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286" y="228600"/>
            <a:ext cx="8142514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483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872984" cy="9144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0000FF"/>
                </a:solidFill>
              </a:rPr>
              <a:t>d</a:t>
            </a:r>
            <a:r>
              <a:rPr lang="en-US" sz="4800" b="1" dirty="0" smtClean="0">
                <a:solidFill>
                  <a:srgbClr val="0000FF"/>
                </a:solidFill>
              </a:rPr>
              <a:t>ressy clothes (n)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752600"/>
            <a:ext cx="7848600" cy="4395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112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286" y="228600"/>
            <a:ext cx="8142514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217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6A04-725E-4745-97AD-57C0E719B2E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9/12/2020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10930</TotalTime>
  <Words>322</Words>
  <Application>Microsoft Office PowerPoint</Application>
  <PresentationFormat>Custom</PresentationFormat>
  <Paragraphs>135</Paragraphs>
  <Slides>30</Slides>
  <Notes>0</Notes>
  <HiddenSlides>0</HiddenSlides>
  <MMClips>8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Solstice</vt:lpstr>
      <vt:lpstr>1_Solstice</vt:lpstr>
      <vt:lpstr>5_Solstice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New words:</vt:lpstr>
      <vt:lpstr>2. firecrackers (n)</vt:lpstr>
      <vt:lpstr>3. Europe (n)</vt:lpstr>
      <vt:lpstr>4. the Caribbean (n)</vt:lpstr>
      <vt:lpstr>5. Hawaii (n)</vt:lpstr>
      <vt:lpstr>6. Chinatown (n):</vt:lpstr>
      <vt:lpstr>7. a giant card (n):</vt:lpstr>
      <vt:lpstr>8. The Chinese New Year</vt:lpstr>
      <vt:lpstr>9. a big hug (n)</vt:lpstr>
      <vt:lpstr>10. Spain (n):</vt:lpstr>
      <vt:lpstr>11. Portugal (n):</vt:lpstr>
      <vt:lpstr>12. scare (v):</vt:lpstr>
      <vt:lpstr>PowerPoint Presentation</vt:lpstr>
      <vt:lpstr>PowerPoint Presentation</vt:lpstr>
      <vt:lpstr>5.6 Listening (Key)</vt:lpstr>
      <vt:lpstr>5.6 Listening (Key)</vt:lpstr>
      <vt:lpstr>PowerPoint Presentation</vt:lpstr>
      <vt:lpstr>PowerPoint Presentation</vt:lpstr>
      <vt:lpstr>PowerPoint Presentation</vt:lpstr>
      <vt:lpstr>PowerPoint Presentation</vt:lpstr>
      <vt:lpstr>dressy clothes (n)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1169</cp:revision>
  <dcterms:created xsi:type="dcterms:W3CDTF">2017-11-18T13:40:10Z</dcterms:created>
  <dcterms:modified xsi:type="dcterms:W3CDTF">2020-09-13T09:47:58Z</dcterms:modified>
</cp:coreProperties>
</file>