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48" r:id="rId1"/>
    <p:sldMasterId id="2147483960" r:id="rId2"/>
  </p:sldMasterIdLst>
  <p:notesMasterIdLst>
    <p:notesMasterId r:id="rId68"/>
  </p:notesMasterIdLst>
  <p:handoutMasterIdLst>
    <p:handoutMasterId r:id="rId69"/>
  </p:handoutMasterIdLst>
  <p:sldIdLst>
    <p:sldId id="344" r:id="rId3"/>
    <p:sldId id="343" r:id="rId4"/>
    <p:sldId id="347" r:id="rId5"/>
    <p:sldId id="883" r:id="rId6"/>
    <p:sldId id="884" r:id="rId7"/>
    <p:sldId id="885" r:id="rId8"/>
    <p:sldId id="886" r:id="rId9"/>
    <p:sldId id="743" r:id="rId10"/>
    <p:sldId id="855" r:id="rId11"/>
    <p:sldId id="856" r:id="rId12"/>
    <p:sldId id="857" r:id="rId13"/>
    <p:sldId id="858" r:id="rId14"/>
    <p:sldId id="859" r:id="rId15"/>
    <p:sldId id="860" r:id="rId16"/>
    <p:sldId id="745" r:id="rId17"/>
    <p:sldId id="746" r:id="rId18"/>
    <p:sldId id="821" r:id="rId19"/>
    <p:sldId id="744" r:id="rId20"/>
    <p:sldId id="486" r:id="rId21"/>
    <p:sldId id="829" r:id="rId22"/>
    <p:sldId id="489" r:id="rId23"/>
    <p:sldId id="795" r:id="rId24"/>
    <p:sldId id="796" r:id="rId25"/>
    <p:sldId id="841" r:id="rId26"/>
    <p:sldId id="842" r:id="rId27"/>
    <p:sldId id="845" r:id="rId28"/>
    <p:sldId id="844" r:id="rId29"/>
    <p:sldId id="846" r:id="rId30"/>
    <p:sldId id="491" r:id="rId31"/>
    <p:sldId id="862" r:id="rId32"/>
    <p:sldId id="863" r:id="rId33"/>
    <p:sldId id="861" r:id="rId34"/>
    <p:sldId id="864" r:id="rId35"/>
    <p:sldId id="865" r:id="rId36"/>
    <p:sldId id="866" r:id="rId37"/>
    <p:sldId id="492" r:id="rId38"/>
    <p:sldId id="493" r:id="rId39"/>
    <p:sldId id="494" r:id="rId40"/>
    <p:sldId id="495" r:id="rId41"/>
    <p:sldId id="763" r:id="rId42"/>
    <p:sldId id="867" r:id="rId43"/>
    <p:sldId id="764" r:id="rId44"/>
    <p:sldId id="768" r:id="rId45"/>
    <p:sldId id="848" r:id="rId46"/>
    <p:sldId id="770" r:id="rId47"/>
    <p:sldId id="833" r:id="rId48"/>
    <p:sldId id="804" r:id="rId49"/>
    <p:sldId id="868" r:id="rId50"/>
    <p:sldId id="869" r:id="rId51"/>
    <p:sldId id="870" r:id="rId52"/>
    <p:sldId id="871" r:id="rId53"/>
    <p:sldId id="872" r:id="rId54"/>
    <p:sldId id="873" r:id="rId55"/>
    <p:sldId id="874" r:id="rId56"/>
    <p:sldId id="875" r:id="rId57"/>
    <p:sldId id="876" r:id="rId58"/>
    <p:sldId id="877" r:id="rId59"/>
    <p:sldId id="878" r:id="rId60"/>
    <p:sldId id="879" r:id="rId61"/>
    <p:sldId id="880" r:id="rId62"/>
    <p:sldId id="881" r:id="rId63"/>
    <p:sldId id="809" r:id="rId64"/>
    <p:sldId id="807" r:id="rId65"/>
    <p:sldId id="835" r:id="rId66"/>
    <p:sldId id="882" r:id="rId67"/>
  </p:sldIdLst>
  <p:sldSz cx="96012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024">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FF6600"/>
    <a:srgbClr val="FFFFFF"/>
    <a:srgbClr val="CC9900"/>
    <a:srgbClr val="3333FF"/>
    <a:srgbClr val="FFFF00"/>
    <a:srgbClr val="000099"/>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886" autoAdjust="0"/>
  </p:normalViewPr>
  <p:slideViewPr>
    <p:cSldViewPr>
      <p:cViewPr>
        <p:scale>
          <a:sx n="109" d="100"/>
          <a:sy n="109" d="100"/>
        </p:scale>
        <p:origin x="-1404" y="-102"/>
      </p:cViewPr>
      <p:guideLst>
        <p:guide orient="horz" pos="2160"/>
        <p:guide pos="3024"/>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7" d="100"/>
          <a:sy n="57" d="100"/>
        </p:scale>
        <p:origin x="-281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043E828-91EA-4872-B860-D4D8F5C2F115}" type="datetimeFigureOut">
              <a:rPr lang="en-US" smtClean="0"/>
              <a:t>9/17/2020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36B6B35-23B6-47B6-A142-4884BD640128}" type="slidenum">
              <a:rPr lang="en-US" smtClean="0"/>
              <a:t>‹#›</a:t>
            </a:fld>
            <a:endParaRPr lang="en-US"/>
          </a:p>
        </p:txBody>
      </p:sp>
    </p:spTree>
    <p:extLst>
      <p:ext uri="{BB962C8B-B14F-4D97-AF65-F5344CB8AC3E}">
        <p14:creationId xmlns:p14="http://schemas.microsoft.com/office/powerpoint/2010/main" val="40513875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B837EF-9A69-4F37-8B39-78182C2A25A2}" type="datetimeFigureOut">
              <a:rPr lang="en-US" smtClean="0"/>
              <a:t>9/17/2020</a:t>
            </a:fld>
            <a:endParaRPr lang="en-US"/>
          </a:p>
        </p:txBody>
      </p:sp>
      <p:sp>
        <p:nvSpPr>
          <p:cNvPr id="4" name="Slide Image Placeholder 3"/>
          <p:cNvSpPr>
            <a:spLocks noGrp="1" noRot="1" noChangeAspect="1"/>
          </p:cNvSpPr>
          <p:nvPr>
            <p:ph type="sldImg" idx="2"/>
          </p:nvPr>
        </p:nvSpPr>
        <p:spPr>
          <a:xfrm>
            <a:off x="1028700" y="685800"/>
            <a:ext cx="48006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6FF188-A134-4220-AF94-31C883111FA8}" type="slidenum">
              <a:rPr lang="en-US" smtClean="0"/>
              <a:t>‹#›</a:t>
            </a:fld>
            <a:endParaRPr lang="en-US"/>
          </a:p>
        </p:txBody>
      </p:sp>
    </p:spTree>
    <p:extLst>
      <p:ext uri="{BB962C8B-B14F-4D97-AF65-F5344CB8AC3E}">
        <p14:creationId xmlns:p14="http://schemas.microsoft.com/office/powerpoint/2010/main" val="111016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504188" y="359898"/>
            <a:ext cx="7776972"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504188" y="1850064"/>
            <a:ext cx="7776972"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20690E83-8E86-4AFF-9944-9FBB1A718200}" type="datetime1">
              <a:rPr lang="en-US" smtClean="0"/>
              <a:t>9/17/2020</a:t>
            </a:fld>
            <a:endParaRPr lang="en-US"/>
          </a:p>
        </p:txBody>
      </p:sp>
      <p:sp>
        <p:nvSpPr>
          <p:cNvPr id="20" name="Footer Placeholder 19"/>
          <p:cNvSpPr>
            <a:spLocks noGrp="1"/>
          </p:cNvSpPr>
          <p:nvPr>
            <p:ph type="ftr" sz="quarter" idx="11"/>
          </p:nvPr>
        </p:nvSpPr>
        <p:spPr/>
        <p:txBody>
          <a:bodyPr/>
          <a:lstStyle>
            <a:extLst/>
          </a:lstStyle>
          <a:p>
            <a:r>
              <a:rPr lang="en-US" smtClean="0"/>
              <a:t>Anh van 1</a:t>
            </a:r>
            <a:endParaRPr lang="en-US"/>
          </a:p>
        </p:txBody>
      </p:sp>
      <p:sp>
        <p:nvSpPr>
          <p:cNvPr id="10" name="Slide Number Placeholder 9"/>
          <p:cNvSpPr>
            <a:spLocks noGrp="1"/>
          </p:cNvSpPr>
          <p:nvPr>
            <p:ph type="sldNum" sz="quarter" idx="12"/>
          </p:nvPr>
        </p:nvSpPr>
        <p:spPr/>
        <p:txBody>
          <a:bodyPr/>
          <a:lstStyle>
            <a:extLst/>
          </a:lstStyle>
          <a:p>
            <a:fld id="{01D263B0-E126-4FDA-BA5D-F09334D19693}" type="slidenum">
              <a:rPr lang="en-US" smtClean="0"/>
              <a:t>‹#›</a:t>
            </a:fld>
            <a:endParaRPr lang="en-US"/>
          </a:p>
        </p:txBody>
      </p:sp>
      <p:sp>
        <p:nvSpPr>
          <p:cNvPr id="8" name="Oval 7"/>
          <p:cNvSpPr/>
          <p:nvPr/>
        </p:nvSpPr>
        <p:spPr>
          <a:xfrm>
            <a:off x="967504" y="1413802"/>
            <a:ext cx="220828"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215035" y="1345016"/>
            <a:ext cx="672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extLst/>
          </a:lstStyle>
          <a:p>
            <a:r>
              <a:rPr lang="en-US" smtClean="0"/>
              <a:t>Anh van 1</a:t>
            </a:r>
            <a:endParaRPr lang="en-US"/>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397035" y="-54"/>
            <a:ext cx="72009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707312" y="2600325"/>
            <a:ext cx="672084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707312" y="1066800"/>
            <a:ext cx="672084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95EFBA65-4009-453F-9686-8780FAE8E2AC}" type="datetime1">
              <a:rPr lang="en-US" smtClean="0"/>
              <a:t>9/17/2020</a:t>
            </a:fld>
            <a:endParaRPr lang="en-US"/>
          </a:p>
        </p:txBody>
      </p:sp>
      <p:sp>
        <p:nvSpPr>
          <p:cNvPr id="5" name="Footer Placeholder 4"/>
          <p:cNvSpPr>
            <a:spLocks noGrp="1"/>
          </p:cNvSpPr>
          <p:nvPr>
            <p:ph type="ftr" sz="quarter" idx="11"/>
          </p:nvPr>
        </p:nvSpPr>
        <p:spPr/>
        <p:txBody>
          <a:bodyPr/>
          <a:lstStyle>
            <a:extLst/>
          </a:lstStyle>
          <a:p>
            <a:r>
              <a:rPr lang="en-US" smtClean="0"/>
              <a:t>Anh van 1</a:t>
            </a:r>
            <a:endParaRPr lang="en-US"/>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t>‹#›</a:t>
            </a:fld>
            <a:endParaRPr lang="en-US"/>
          </a:p>
        </p:txBody>
      </p:sp>
      <p:sp>
        <p:nvSpPr>
          <p:cNvPr id="10" name="Rectangle 9"/>
          <p:cNvSpPr/>
          <p:nvPr/>
        </p:nvSpPr>
        <p:spPr bwMode="invGray">
          <a:xfrm>
            <a:off x="2400300" y="0"/>
            <a:ext cx="8001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280937" y="2814656"/>
            <a:ext cx="220828"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528467" y="2745870"/>
            <a:ext cx="672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07388" y="274320"/>
            <a:ext cx="7872984"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507388" y="1524000"/>
            <a:ext cx="384048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539892" y="1524000"/>
            <a:ext cx="384048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AE29889-91E1-412D-B239-2FDA963B29F6}" type="datetime1">
              <a:rPr lang="en-US" smtClean="0"/>
              <a:t>9/17/2020</a:t>
            </a:fld>
            <a:endParaRPr lang="en-US"/>
          </a:p>
        </p:txBody>
      </p:sp>
      <p:sp>
        <p:nvSpPr>
          <p:cNvPr id="6" name="Footer Placeholder 5"/>
          <p:cNvSpPr>
            <a:spLocks noGrp="1"/>
          </p:cNvSpPr>
          <p:nvPr>
            <p:ph type="ftr" sz="quarter" idx="11"/>
          </p:nvPr>
        </p:nvSpPr>
        <p:spPr/>
        <p:txBody>
          <a:bodyPr/>
          <a:lstStyle>
            <a:extLst/>
          </a:lstStyle>
          <a:p>
            <a:r>
              <a:rPr lang="en-US" smtClean="0"/>
              <a:t>Anh van 1</a:t>
            </a:r>
            <a:endParaRPr lang="en-US"/>
          </a:p>
        </p:txBody>
      </p:sp>
      <p:sp>
        <p:nvSpPr>
          <p:cNvPr id="7" name="Slide Number Placeholder 6"/>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80060" y="5160336"/>
            <a:ext cx="864108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80060" y="328278"/>
            <a:ext cx="4224528"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896612" y="328278"/>
            <a:ext cx="4224528"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80060" y="969336"/>
            <a:ext cx="4224528"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896612" y="969336"/>
            <a:ext cx="4224528"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4C36523-2105-4D93-ADF9-3A230139EE4B}" type="datetime1">
              <a:rPr lang="en-US" smtClean="0"/>
              <a:t>9/17/2020</a:t>
            </a:fld>
            <a:endParaRPr lang="en-US"/>
          </a:p>
        </p:txBody>
      </p:sp>
      <p:sp>
        <p:nvSpPr>
          <p:cNvPr id="8" name="Footer Placeholder 7"/>
          <p:cNvSpPr>
            <a:spLocks noGrp="1"/>
          </p:cNvSpPr>
          <p:nvPr>
            <p:ph type="ftr" sz="quarter" idx="11"/>
          </p:nvPr>
        </p:nvSpPr>
        <p:spPr/>
        <p:txBody>
          <a:bodyPr/>
          <a:lstStyle>
            <a:extLst/>
          </a:lstStyle>
          <a:p>
            <a:r>
              <a:rPr lang="en-US" smtClean="0"/>
              <a:t>Anh van 1</a:t>
            </a:r>
            <a:endParaRPr lang="en-US"/>
          </a:p>
        </p:txBody>
      </p:sp>
      <p:sp>
        <p:nvSpPr>
          <p:cNvPr id="9" name="Slide Number Placeholder 8"/>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07388" y="274320"/>
            <a:ext cx="7872984"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2B2CBE9-31BD-4B73-9952-10A4D103A47B}" type="datetime1">
              <a:rPr lang="en-US" smtClean="0"/>
              <a:t>9/17/2020</a:t>
            </a:fld>
            <a:endParaRPr lang="en-US"/>
          </a:p>
        </p:txBody>
      </p:sp>
      <p:sp>
        <p:nvSpPr>
          <p:cNvPr id="4" name="Footer Placeholder 3"/>
          <p:cNvSpPr>
            <a:spLocks noGrp="1"/>
          </p:cNvSpPr>
          <p:nvPr>
            <p:ph type="ftr" sz="quarter" idx="11"/>
          </p:nvPr>
        </p:nvSpPr>
        <p:spPr/>
        <p:txBody>
          <a:bodyPr/>
          <a:lstStyle>
            <a:extLst/>
          </a:lstStyle>
          <a:p>
            <a:r>
              <a:rPr lang="en-US" smtClean="0"/>
              <a:t>Anh van 1</a:t>
            </a:r>
            <a:endParaRPr lang="en-US"/>
          </a:p>
        </p:txBody>
      </p:sp>
      <p:sp>
        <p:nvSpPr>
          <p:cNvPr id="5" name="Slide Number Placeholder 4"/>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65733" y="0"/>
            <a:ext cx="853546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296B839F-A43D-4BE9-9829-086D3F78BEC2}" type="datetime1">
              <a:rPr lang="en-US" smtClean="0"/>
              <a:t>9/17/2020</a:t>
            </a:fld>
            <a:endParaRPr lang="en-US"/>
          </a:p>
        </p:txBody>
      </p:sp>
      <p:sp>
        <p:nvSpPr>
          <p:cNvPr id="3" name="Footer Placeholder 2"/>
          <p:cNvSpPr>
            <a:spLocks noGrp="1"/>
          </p:cNvSpPr>
          <p:nvPr>
            <p:ph type="ftr" sz="quarter" idx="11"/>
          </p:nvPr>
        </p:nvSpPr>
        <p:spPr/>
        <p:txBody>
          <a:bodyPr/>
          <a:lstStyle>
            <a:extLst/>
          </a:lstStyle>
          <a:p>
            <a:r>
              <a:rPr lang="en-US" smtClean="0"/>
              <a:t>Anh van 1</a:t>
            </a:r>
            <a:endParaRPr lang="en-US"/>
          </a:p>
        </p:txBody>
      </p:sp>
      <p:sp>
        <p:nvSpPr>
          <p:cNvPr id="4" name="Slide Number Placeholder 3"/>
          <p:cNvSpPr>
            <a:spLocks noGrp="1"/>
          </p:cNvSpPr>
          <p:nvPr>
            <p:ph type="sldNum" sz="quarter" idx="12"/>
          </p:nvPr>
        </p:nvSpPr>
        <p:spPr/>
        <p:txBody>
          <a:bodyPr/>
          <a:lstStyle>
            <a:extLst/>
          </a:lstStyle>
          <a:p>
            <a:fld id="{01D263B0-E126-4FDA-BA5D-F09334D19693}" type="slidenum">
              <a:rPr lang="en-US" smtClean="0"/>
              <a:t>‹#›</a:t>
            </a:fld>
            <a:endParaRPr lang="en-US"/>
          </a:p>
        </p:txBody>
      </p:sp>
      <p:sp>
        <p:nvSpPr>
          <p:cNvPr id="6" name="Rectangle 5"/>
          <p:cNvSpPr/>
          <p:nvPr/>
        </p:nvSpPr>
        <p:spPr bwMode="invGray">
          <a:xfrm>
            <a:off x="1065733" y="-54"/>
            <a:ext cx="7681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0060" y="216778"/>
            <a:ext cx="40005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80060" y="1406964"/>
            <a:ext cx="40005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80060" y="2133601"/>
            <a:ext cx="856107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A0D3B36-F2C4-4E74-B69B-8253D892A9ED}" type="datetime1">
              <a:rPr lang="en-US" smtClean="0"/>
              <a:t>9/17/2020</a:t>
            </a:fld>
            <a:endParaRPr lang="en-US"/>
          </a:p>
        </p:txBody>
      </p:sp>
      <p:sp>
        <p:nvSpPr>
          <p:cNvPr id="6" name="Footer Placeholder 5"/>
          <p:cNvSpPr>
            <a:spLocks noGrp="1"/>
          </p:cNvSpPr>
          <p:nvPr>
            <p:ph type="ftr" sz="quarter" idx="11"/>
          </p:nvPr>
        </p:nvSpPr>
        <p:spPr/>
        <p:txBody>
          <a:bodyPr/>
          <a:lstStyle>
            <a:extLst/>
          </a:lstStyle>
          <a:p>
            <a:r>
              <a:rPr lang="en-US" smtClean="0"/>
              <a:t>Anh van 1</a:t>
            </a:r>
            <a:endParaRPr lang="en-US"/>
          </a:p>
        </p:txBody>
      </p:sp>
      <p:sp>
        <p:nvSpPr>
          <p:cNvPr id="7" name="Slide Number Placeholder 6"/>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181241" y="1066800"/>
            <a:ext cx="288036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E9579017-097A-4F29-8306-89D6E43F58A7}" type="datetime1">
              <a:rPr lang="en-US" smtClean="0"/>
              <a:t>9/17/2020</a:t>
            </a:fld>
            <a:endParaRPr lang="en-US"/>
          </a:p>
        </p:txBody>
      </p:sp>
      <p:sp>
        <p:nvSpPr>
          <p:cNvPr id="6" name="Footer Placeholder 5"/>
          <p:cNvSpPr>
            <a:spLocks noGrp="1"/>
          </p:cNvSpPr>
          <p:nvPr>
            <p:ph type="ftr" sz="quarter" idx="11"/>
          </p:nvPr>
        </p:nvSpPr>
        <p:spPr/>
        <p:txBody>
          <a:bodyPr/>
          <a:lstStyle>
            <a:extLst/>
          </a:lstStyle>
          <a:p>
            <a:r>
              <a:rPr lang="en-US" smtClean="0"/>
              <a:t>Anh van 1</a:t>
            </a:r>
            <a:endParaRPr lang="en-US"/>
          </a:p>
        </p:txBody>
      </p:sp>
      <p:sp>
        <p:nvSpPr>
          <p:cNvPr id="7" name="Slide Number Placeholder 6"/>
          <p:cNvSpPr>
            <a:spLocks noGrp="1"/>
          </p:cNvSpPr>
          <p:nvPr>
            <p:ph type="sldNum" sz="quarter" idx="12"/>
          </p:nvPr>
        </p:nvSpPr>
        <p:spPr/>
        <p:txBody>
          <a:bodyPr/>
          <a:lstStyle>
            <a:extLst/>
          </a:lstStyle>
          <a:p>
            <a:fld id="{01D263B0-E126-4FDA-BA5D-F09334D19693}" type="slidenum">
              <a:rPr lang="en-US" smtClean="0"/>
              <a:t>‹#›</a:t>
            </a:fld>
            <a:endParaRPr lang="en-US"/>
          </a:p>
        </p:txBody>
      </p:sp>
      <p:sp>
        <p:nvSpPr>
          <p:cNvPr id="8" name="Rectangle 7"/>
          <p:cNvSpPr/>
          <p:nvPr/>
        </p:nvSpPr>
        <p:spPr>
          <a:xfrm>
            <a:off x="800100" y="1066800"/>
            <a:ext cx="48006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80110" y="1143004"/>
            <a:ext cx="464058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416561" y="954341"/>
            <a:ext cx="72009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253850" y="936786"/>
            <a:ext cx="681685"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80110" y="4800600"/>
            <a:ext cx="464058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1B58D8F-5278-4BCF-8F09-E73FB882873E}" type="datetime1">
              <a:rPr lang="en-US" smtClean="0"/>
              <a:t>9/17/2020</a:t>
            </a:fld>
            <a:endParaRPr lang="en-US"/>
          </a:p>
        </p:txBody>
      </p:sp>
      <p:sp>
        <p:nvSpPr>
          <p:cNvPr id="5" name="Footer Placeholder 4"/>
          <p:cNvSpPr>
            <a:spLocks noGrp="1"/>
          </p:cNvSpPr>
          <p:nvPr>
            <p:ph type="ftr" sz="quarter" idx="11"/>
          </p:nvPr>
        </p:nvSpPr>
        <p:spPr/>
        <p:txBody>
          <a:bodyPr/>
          <a:lstStyle>
            <a:extLst/>
          </a:lstStyle>
          <a:p>
            <a:r>
              <a:rPr lang="en-US" smtClean="0"/>
              <a:t>Anh van 1</a:t>
            </a:r>
            <a:endParaRPr lang="en-US"/>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00900" y="274640"/>
            <a:ext cx="192024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200150" y="274641"/>
            <a:ext cx="584073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5BEAC23-C422-4B0D-BA71-0F9214D66DE2}" type="datetime1">
              <a:rPr lang="en-US" smtClean="0"/>
              <a:t>9/17/2020</a:t>
            </a:fld>
            <a:endParaRPr lang="en-US"/>
          </a:p>
        </p:txBody>
      </p:sp>
      <p:sp>
        <p:nvSpPr>
          <p:cNvPr id="5" name="Footer Placeholder 4"/>
          <p:cNvSpPr>
            <a:spLocks noGrp="1"/>
          </p:cNvSpPr>
          <p:nvPr>
            <p:ph type="ftr" sz="quarter" idx="11"/>
          </p:nvPr>
        </p:nvSpPr>
        <p:spPr/>
        <p:txBody>
          <a:bodyPr/>
          <a:lstStyle>
            <a:extLst/>
          </a:lstStyle>
          <a:p>
            <a:r>
              <a:rPr lang="en-US" smtClean="0"/>
              <a:t>Anh van 1</a:t>
            </a:r>
            <a:endParaRPr lang="en-US"/>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504188" y="359898"/>
            <a:ext cx="7776972"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504188" y="1850064"/>
            <a:ext cx="7776972"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D82EC650-73CE-4C2C-8302-C95CFAA82103}"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20" name="Footer Placeholder 19"/>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10" name="Slide Number Placeholder 9"/>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8" name="Oval 7"/>
          <p:cNvSpPr/>
          <p:nvPr/>
        </p:nvSpPr>
        <p:spPr>
          <a:xfrm>
            <a:off x="967504" y="1413802"/>
            <a:ext cx="220828"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1215035" y="1345016"/>
            <a:ext cx="672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27375335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B8BA4AE-18BF-48FA-BEF9-0A0FCA53782E}"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85246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397035" y="-54"/>
            <a:ext cx="72009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Title 1"/>
          <p:cNvSpPr>
            <a:spLocks noGrp="1"/>
          </p:cNvSpPr>
          <p:nvPr>
            <p:ph type="title"/>
          </p:nvPr>
        </p:nvSpPr>
        <p:spPr>
          <a:xfrm>
            <a:off x="2707312" y="2600325"/>
            <a:ext cx="672084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707312" y="1066800"/>
            <a:ext cx="672084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A081B1B-9943-4067-B846-D6CA24256E6A}"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10" name="Rectangle 9"/>
          <p:cNvSpPr/>
          <p:nvPr/>
        </p:nvSpPr>
        <p:spPr bwMode="invGray">
          <a:xfrm>
            <a:off x="2400300" y="0"/>
            <a:ext cx="8001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2280937" y="2814656"/>
            <a:ext cx="220828"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2528467" y="2745870"/>
            <a:ext cx="672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25767901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07388" y="274320"/>
            <a:ext cx="7872984"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507388" y="1524000"/>
            <a:ext cx="384048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539892" y="1524000"/>
            <a:ext cx="384048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46C024E-0957-4CC2-AF71-7DBB41DB7066}"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1556712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80060" y="5160336"/>
            <a:ext cx="864108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80060" y="328278"/>
            <a:ext cx="4224528"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896612" y="328278"/>
            <a:ext cx="4224528"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80060" y="969336"/>
            <a:ext cx="4224528"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896612" y="969336"/>
            <a:ext cx="4224528"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ECF46BD-51D5-4451-8B48-ED95FF7A6035}"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8" name="Footer Placeholder 7"/>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2685775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07388" y="274320"/>
            <a:ext cx="7872984"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48A8C9F-CAC5-4ED2-B1FF-4020FA9FC3FF}"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4" name="Footer Placeholder 3"/>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064888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65733" y="0"/>
            <a:ext cx="853546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Date Placeholder 1"/>
          <p:cNvSpPr>
            <a:spLocks noGrp="1"/>
          </p:cNvSpPr>
          <p:nvPr>
            <p:ph type="dt" sz="half" idx="10"/>
          </p:nvPr>
        </p:nvSpPr>
        <p:spPr/>
        <p:txBody>
          <a:bodyPr/>
          <a:lstStyle>
            <a:extLst/>
          </a:lstStyle>
          <a:p>
            <a:fld id="{B53846C3-6D36-443F-B601-89FBC7D05E29}"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3" name="Footer Placeholder 2"/>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6" name="Rectangle 5"/>
          <p:cNvSpPr/>
          <p:nvPr/>
        </p:nvSpPr>
        <p:spPr bwMode="invGray">
          <a:xfrm>
            <a:off x="1065733" y="-54"/>
            <a:ext cx="7681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40829474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0060" y="216778"/>
            <a:ext cx="40005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80060" y="1406964"/>
            <a:ext cx="40005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80060" y="2133601"/>
            <a:ext cx="856107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61C44A3-2A69-4F85-A60A-2E4027E5BFB9}"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40058056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181241" y="1066800"/>
            <a:ext cx="288036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ED20E362-3DA8-473E-8DA3-0199F57644FF}"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8" name="Rectangle 7"/>
          <p:cNvSpPr/>
          <p:nvPr/>
        </p:nvSpPr>
        <p:spPr>
          <a:xfrm>
            <a:off x="800100" y="1066800"/>
            <a:ext cx="48006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endParaRPr>
          </a:p>
        </p:txBody>
      </p:sp>
      <p:sp>
        <p:nvSpPr>
          <p:cNvPr id="3" name="Picture Placeholder 2"/>
          <p:cNvSpPr>
            <a:spLocks noGrp="1"/>
          </p:cNvSpPr>
          <p:nvPr>
            <p:ph type="pic" idx="1"/>
          </p:nvPr>
        </p:nvSpPr>
        <p:spPr>
          <a:xfrm>
            <a:off x="880110" y="1143004"/>
            <a:ext cx="464058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416561" y="954341"/>
            <a:ext cx="72009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Flowchart: Process 9"/>
          <p:cNvSpPr/>
          <p:nvPr/>
        </p:nvSpPr>
        <p:spPr>
          <a:xfrm rot="2103354" flipH="1">
            <a:off x="5253850" y="936786"/>
            <a:ext cx="681685"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Text Placeholder 3"/>
          <p:cNvSpPr>
            <a:spLocks noGrp="1"/>
          </p:cNvSpPr>
          <p:nvPr>
            <p:ph type="body" sz="half" idx="2"/>
          </p:nvPr>
        </p:nvSpPr>
        <p:spPr>
          <a:xfrm>
            <a:off x="880110" y="4800600"/>
            <a:ext cx="464058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16693263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13681FA-E7A8-43A4-97DF-D32834653CDF}"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3227581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00900" y="274640"/>
            <a:ext cx="192024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200150" y="274641"/>
            <a:ext cx="584073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2887B04-8E62-4554-BFDE-A5E3C7200617}"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597489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56723" y="-815922"/>
            <a:ext cx="1720831"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77257" y="21103"/>
            <a:ext cx="178730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92026" y="1055077"/>
            <a:ext cx="1182003"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63517" y="-54"/>
            <a:ext cx="853768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507388" y="274638"/>
            <a:ext cx="7872984"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507388" y="1447800"/>
            <a:ext cx="7872984"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760470" y="6305550"/>
            <a:ext cx="224028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AA17792-88F7-414D-B55F-8DC07DE3D55D}" type="datetime1">
              <a:rPr lang="en-US" smtClean="0"/>
              <a:t>9/17/2020</a:t>
            </a:fld>
            <a:endParaRPr lang="en-US"/>
          </a:p>
        </p:txBody>
      </p:sp>
      <p:sp>
        <p:nvSpPr>
          <p:cNvPr id="10" name="Footer Placeholder 9"/>
          <p:cNvSpPr>
            <a:spLocks noGrp="1"/>
          </p:cNvSpPr>
          <p:nvPr>
            <p:ph type="ftr" sz="quarter" idx="3"/>
          </p:nvPr>
        </p:nvSpPr>
        <p:spPr>
          <a:xfrm>
            <a:off x="6000750" y="6305550"/>
            <a:ext cx="304038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smtClean="0"/>
              <a:t>Anh van 1</a:t>
            </a:r>
            <a:endParaRPr lang="en-US"/>
          </a:p>
        </p:txBody>
      </p:sp>
      <p:sp>
        <p:nvSpPr>
          <p:cNvPr id="22" name="Slide Number Placeholder 21"/>
          <p:cNvSpPr>
            <a:spLocks noGrp="1"/>
          </p:cNvSpPr>
          <p:nvPr>
            <p:ph type="sldNum" sz="quarter" idx="4"/>
          </p:nvPr>
        </p:nvSpPr>
        <p:spPr>
          <a:xfrm>
            <a:off x="9044330" y="6305550"/>
            <a:ext cx="48006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01D263B0-E126-4FDA-BA5D-F09334D19693}" type="slidenum">
              <a:rPr lang="en-US" smtClean="0"/>
              <a:t>‹#›</a:t>
            </a:fld>
            <a:endParaRPr lang="en-US"/>
          </a:p>
        </p:txBody>
      </p:sp>
      <p:sp>
        <p:nvSpPr>
          <p:cNvPr id="15" name="Rectangle 14"/>
          <p:cNvSpPr/>
          <p:nvPr/>
        </p:nvSpPr>
        <p:spPr bwMode="invGray">
          <a:xfrm>
            <a:off x="1065733" y="-54"/>
            <a:ext cx="7681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hdr="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56723" y="-815922"/>
            <a:ext cx="1720831"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177257" y="21103"/>
            <a:ext cx="178730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Donut 10"/>
          <p:cNvSpPr/>
          <p:nvPr/>
        </p:nvSpPr>
        <p:spPr>
          <a:xfrm rot="2315675">
            <a:off x="192026" y="1055077"/>
            <a:ext cx="1182003"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Rectangle 11"/>
          <p:cNvSpPr/>
          <p:nvPr/>
        </p:nvSpPr>
        <p:spPr>
          <a:xfrm>
            <a:off x="1063517" y="-54"/>
            <a:ext cx="853768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Title Placeholder 4"/>
          <p:cNvSpPr>
            <a:spLocks noGrp="1"/>
          </p:cNvSpPr>
          <p:nvPr>
            <p:ph type="title"/>
          </p:nvPr>
        </p:nvSpPr>
        <p:spPr>
          <a:xfrm>
            <a:off x="1507388" y="274638"/>
            <a:ext cx="7872984"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507388" y="1447800"/>
            <a:ext cx="7872984"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760470" y="6305550"/>
            <a:ext cx="224028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A1DC9F3-A494-456E-9279-2C722A82DC96}"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10" name="Footer Placeholder 9"/>
          <p:cNvSpPr>
            <a:spLocks noGrp="1"/>
          </p:cNvSpPr>
          <p:nvPr>
            <p:ph type="ftr" sz="quarter" idx="3"/>
          </p:nvPr>
        </p:nvSpPr>
        <p:spPr>
          <a:xfrm>
            <a:off x="6000750" y="6305550"/>
            <a:ext cx="304038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22" name="Slide Number Placeholder 21"/>
          <p:cNvSpPr>
            <a:spLocks noGrp="1"/>
          </p:cNvSpPr>
          <p:nvPr>
            <p:ph type="sldNum" sz="quarter" idx="4"/>
          </p:nvPr>
        </p:nvSpPr>
        <p:spPr>
          <a:xfrm>
            <a:off x="9044330" y="6305550"/>
            <a:ext cx="48006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01D263B0-E126-4FDA-BA5D-F09334D19693}"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15" name="Rectangle 14"/>
          <p:cNvSpPr/>
          <p:nvPr/>
        </p:nvSpPr>
        <p:spPr bwMode="invGray">
          <a:xfrm>
            <a:off x="1065733" y="-54"/>
            <a:ext cx="7681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39181615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13.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13.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13.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5" Type="http://schemas.openxmlformats.org/officeDocument/2006/relationships/image" Target="../media/image13.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5" Type="http://schemas.openxmlformats.org/officeDocument/2006/relationships/image" Target="../media/image13.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3.png"/><Relationship Id="rId5" Type="http://schemas.openxmlformats.org/officeDocument/2006/relationships/image" Target="../media/image39.png"/><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5" Type="http://schemas.openxmlformats.org/officeDocument/2006/relationships/image" Target="../media/image13.png"/><Relationship Id="rId4" Type="http://schemas.openxmlformats.org/officeDocument/2006/relationships/image" Target="../media/image40.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5" Type="http://schemas.openxmlformats.org/officeDocument/2006/relationships/image" Target="../media/image13.png"/><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4" Type="http://schemas.openxmlformats.org/officeDocument/2006/relationships/image" Target="../media/image13.png"/></Relationships>
</file>

<file path=ppt/slides/_rels/slide4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5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sz="3200" dirty="0" err="1" smtClean="0">
                <a:solidFill>
                  <a:srgbClr val="CC9900"/>
                </a:solidFill>
              </a:rPr>
              <a:t>TRƯỜNG</a:t>
            </a:r>
            <a:r>
              <a:rPr lang="en-US" sz="3200" dirty="0" smtClean="0">
                <a:solidFill>
                  <a:srgbClr val="CC9900"/>
                </a:solidFill>
              </a:rPr>
              <a:t> </a:t>
            </a:r>
            <a:r>
              <a:rPr lang="en-US" sz="4400" dirty="0" smtClean="0">
                <a:solidFill>
                  <a:srgbClr val="CC9900"/>
                </a:solidFill>
              </a:rPr>
              <a:t>CAO </a:t>
            </a:r>
            <a:r>
              <a:rPr lang="en-US" sz="4400" dirty="0" err="1" smtClean="0">
                <a:solidFill>
                  <a:srgbClr val="CC9900"/>
                </a:solidFill>
              </a:rPr>
              <a:t>ĐẲNG</a:t>
            </a:r>
            <a:r>
              <a:rPr lang="en-US" sz="4400" dirty="0" smtClean="0">
                <a:solidFill>
                  <a:srgbClr val="CC9900"/>
                </a:solidFill>
              </a:rPr>
              <a:t> </a:t>
            </a:r>
            <a:r>
              <a:rPr lang="en-US" sz="4400" dirty="0" err="1" smtClean="0">
                <a:solidFill>
                  <a:srgbClr val="CC9900"/>
                </a:solidFill>
              </a:rPr>
              <a:t>LÝ</a:t>
            </a:r>
            <a:r>
              <a:rPr lang="en-US" sz="4400" dirty="0" smtClean="0">
                <a:solidFill>
                  <a:srgbClr val="CC9900"/>
                </a:solidFill>
              </a:rPr>
              <a:t> </a:t>
            </a:r>
            <a:r>
              <a:rPr lang="en-US" sz="4400" dirty="0" err="1" smtClean="0">
                <a:solidFill>
                  <a:srgbClr val="CC9900"/>
                </a:solidFill>
              </a:rPr>
              <a:t>TỰ</a:t>
            </a:r>
            <a:r>
              <a:rPr lang="en-US" sz="4400" dirty="0" smtClean="0">
                <a:solidFill>
                  <a:srgbClr val="CC9900"/>
                </a:solidFill>
              </a:rPr>
              <a:t> </a:t>
            </a:r>
            <a:r>
              <a:rPr lang="en-US" sz="4400" dirty="0" err="1" smtClean="0">
                <a:solidFill>
                  <a:srgbClr val="CC9900"/>
                </a:solidFill>
              </a:rPr>
              <a:t>TRỌNG</a:t>
            </a:r>
            <a:r>
              <a:rPr lang="en-US" sz="4400" dirty="0" smtClean="0">
                <a:solidFill>
                  <a:srgbClr val="CC9900"/>
                </a:solidFill>
              </a:rPr>
              <a:t> </a:t>
            </a:r>
            <a:r>
              <a:rPr lang="en-US" sz="3200" dirty="0" smtClean="0">
                <a:solidFill>
                  <a:srgbClr val="CC9900"/>
                </a:solidFill>
              </a:rPr>
              <a:t>TP. </a:t>
            </a:r>
            <a:r>
              <a:rPr lang="en-US" sz="3200" dirty="0" err="1" smtClean="0">
                <a:solidFill>
                  <a:srgbClr val="CC9900"/>
                </a:solidFill>
              </a:rPr>
              <a:t>HỒ</a:t>
            </a:r>
            <a:r>
              <a:rPr lang="en-US" sz="3200" dirty="0" smtClean="0">
                <a:solidFill>
                  <a:srgbClr val="CC9900"/>
                </a:solidFill>
              </a:rPr>
              <a:t> </a:t>
            </a:r>
            <a:r>
              <a:rPr lang="en-US" sz="3200" dirty="0" err="1" smtClean="0">
                <a:solidFill>
                  <a:srgbClr val="CC9900"/>
                </a:solidFill>
              </a:rPr>
              <a:t>CHÍ</a:t>
            </a:r>
            <a:r>
              <a:rPr lang="en-US" sz="3200" dirty="0" smtClean="0">
                <a:solidFill>
                  <a:srgbClr val="CC9900"/>
                </a:solidFill>
              </a:rPr>
              <a:t> MINH</a:t>
            </a:r>
            <a:endParaRPr lang="en-US" sz="3200" dirty="0">
              <a:solidFill>
                <a:srgbClr val="CC9900"/>
              </a:solidFill>
            </a:endParaRP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04066" y="1447800"/>
            <a:ext cx="7280530" cy="4800600"/>
          </a:xfrm>
        </p:spPr>
      </p:pic>
      <p:sp>
        <p:nvSpPr>
          <p:cNvPr id="3" name="Date Placeholder 2"/>
          <p:cNvSpPr>
            <a:spLocks noGrp="1"/>
          </p:cNvSpPr>
          <p:nvPr>
            <p:ph type="dt" sz="half" idx="10"/>
          </p:nvPr>
        </p:nvSpPr>
        <p:spPr/>
        <p:txBody>
          <a:bodyPr/>
          <a:lstStyle/>
          <a:p>
            <a:fld id="{5D1C7200-382A-4BBE-BDCA-6A13D87F63EC}" type="datetime1">
              <a:rPr lang="en-US" smtClean="0"/>
              <a:t>9/17/2020</a:t>
            </a:fld>
            <a:endParaRPr lang="en-US"/>
          </a:p>
        </p:txBody>
      </p:sp>
      <p:sp>
        <p:nvSpPr>
          <p:cNvPr id="4" name="Footer Placeholder 3"/>
          <p:cNvSpPr>
            <a:spLocks noGrp="1"/>
          </p:cNvSpPr>
          <p:nvPr>
            <p:ph type="ftr" sz="quarter" idx="11"/>
          </p:nvPr>
        </p:nvSpPr>
        <p:spPr/>
        <p:txBody>
          <a:bodyPr/>
          <a:lstStyle/>
          <a:p>
            <a:r>
              <a:rPr lang="en-US" smtClean="0"/>
              <a:t>Anh van 1</a:t>
            </a:r>
            <a:endParaRPr lang="en-US"/>
          </a:p>
        </p:txBody>
      </p:sp>
      <p:sp>
        <p:nvSpPr>
          <p:cNvPr id="5" name="Slide Number Placeholder 4"/>
          <p:cNvSpPr>
            <a:spLocks noGrp="1"/>
          </p:cNvSpPr>
          <p:nvPr>
            <p:ph type="sldNum" sz="quarter" idx="12"/>
          </p:nvPr>
        </p:nvSpPr>
        <p:spPr/>
        <p:txBody>
          <a:bodyPr/>
          <a:lstStyle/>
          <a:p>
            <a:fld id="{01D263B0-E126-4FDA-BA5D-F09334D19693}" type="slidenum">
              <a:rPr lang="en-US" smtClean="0"/>
              <a:t>1</a:t>
            </a:fld>
            <a:endParaRPr lang="en-US"/>
          </a:p>
        </p:txBody>
      </p:sp>
    </p:spTree>
    <p:extLst>
      <p:ext uri="{BB962C8B-B14F-4D97-AF65-F5344CB8AC3E}">
        <p14:creationId xmlns:p14="http://schemas.microsoft.com/office/powerpoint/2010/main" val="156904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4800" dirty="0" err="1" smtClean="0">
                <a:solidFill>
                  <a:srgbClr val="0000FF"/>
                </a:solidFill>
              </a:rPr>
              <a:t>KHOA</a:t>
            </a:r>
            <a:r>
              <a:rPr lang="en-US" sz="4800" dirty="0" smtClean="0">
                <a:solidFill>
                  <a:srgbClr val="0000FF"/>
                </a:solidFill>
              </a:rPr>
              <a:t> </a:t>
            </a:r>
            <a:r>
              <a:rPr lang="en-US" sz="4800" dirty="0" err="1" smtClean="0">
                <a:solidFill>
                  <a:srgbClr val="0000FF"/>
                </a:solidFill>
              </a:rPr>
              <a:t>KHOA</a:t>
            </a:r>
            <a:r>
              <a:rPr lang="en-US" sz="4800" dirty="0" smtClean="0">
                <a:solidFill>
                  <a:srgbClr val="0000FF"/>
                </a:solidFill>
              </a:rPr>
              <a:t> </a:t>
            </a:r>
            <a:r>
              <a:rPr lang="en-US" sz="4800" dirty="0" err="1" smtClean="0">
                <a:solidFill>
                  <a:srgbClr val="0000FF"/>
                </a:solidFill>
              </a:rPr>
              <a:t>HỌC</a:t>
            </a:r>
            <a:r>
              <a:rPr lang="en-US" sz="4800" dirty="0" smtClean="0">
                <a:solidFill>
                  <a:srgbClr val="0000FF"/>
                </a:solidFill>
              </a:rPr>
              <a:t> </a:t>
            </a:r>
            <a:r>
              <a:rPr lang="en-US" sz="4800" dirty="0" err="1" smtClean="0">
                <a:solidFill>
                  <a:srgbClr val="0000FF"/>
                </a:solidFill>
              </a:rPr>
              <a:t>CƠ</a:t>
            </a:r>
            <a:r>
              <a:rPr lang="en-US" sz="4800" dirty="0" smtClean="0">
                <a:solidFill>
                  <a:srgbClr val="0000FF"/>
                </a:solidFill>
              </a:rPr>
              <a:t> </a:t>
            </a:r>
            <a:r>
              <a:rPr lang="en-US" sz="4800" dirty="0" err="1" smtClean="0">
                <a:solidFill>
                  <a:srgbClr val="0000FF"/>
                </a:solidFill>
              </a:rPr>
              <a:t>BẢN</a:t>
            </a:r>
            <a:endParaRPr lang="en-US" sz="4800" dirty="0">
              <a:solidFill>
                <a:srgbClr val="0000FF"/>
              </a:solidFill>
            </a:endParaRPr>
          </a:p>
        </p:txBody>
      </p:sp>
      <p:sp>
        <p:nvSpPr>
          <p:cNvPr id="3" name="Date Placeholder 2"/>
          <p:cNvSpPr>
            <a:spLocks noGrp="1"/>
          </p:cNvSpPr>
          <p:nvPr>
            <p:ph type="dt" sz="half" idx="10"/>
          </p:nvPr>
        </p:nvSpPr>
        <p:spPr/>
        <p:txBody>
          <a:bodyPr/>
          <a:lstStyle/>
          <a:p>
            <a:fld id="{59F101BF-9AA7-43D4-A1E5-29337BC0E196}" type="datetime1">
              <a:rPr lang="en-US" smtClean="0"/>
              <a:t>9/17/2020</a:t>
            </a:fld>
            <a:endParaRPr lang="en-US"/>
          </a:p>
        </p:txBody>
      </p:sp>
      <p:sp>
        <p:nvSpPr>
          <p:cNvPr id="4" name="Footer Placeholder 3"/>
          <p:cNvSpPr>
            <a:spLocks noGrp="1"/>
          </p:cNvSpPr>
          <p:nvPr>
            <p:ph type="ftr" sz="quarter" idx="11"/>
          </p:nvPr>
        </p:nvSpPr>
        <p:spPr/>
        <p:txBody>
          <a:bodyPr/>
          <a:lstStyle/>
          <a:p>
            <a:r>
              <a:rPr lang="en-US" smtClean="0"/>
              <a:t>Anh van 1</a:t>
            </a:r>
            <a:endParaRPr lang="en-US"/>
          </a:p>
        </p:txBody>
      </p:sp>
      <p:sp>
        <p:nvSpPr>
          <p:cNvPr id="5" name="Slide Number Placeholder 4"/>
          <p:cNvSpPr>
            <a:spLocks noGrp="1"/>
          </p:cNvSpPr>
          <p:nvPr>
            <p:ph type="sldNum" sz="quarter" idx="12"/>
          </p:nvPr>
        </p:nvSpPr>
        <p:spPr/>
        <p:txBody>
          <a:bodyPr/>
          <a:lstStyle/>
          <a:p>
            <a:fld id="{01D263B0-E126-4FDA-BA5D-F09334D19693}" type="slidenum">
              <a:rPr lang="en-US" smtClean="0"/>
              <a:t>2</a:t>
            </a:fld>
            <a:endParaRPr lang="en-US"/>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3931" y="1447800"/>
            <a:ext cx="6400800" cy="4800600"/>
          </a:xfrm>
        </p:spPr>
      </p:pic>
    </p:spTree>
    <p:extLst>
      <p:ext uri="{BB962C8B-B14F-4D97-AF65-F5344CB8AC3E}">
        <p14:creationId xmlns:p14="http://schemas.microsoft.com/office/powerpoint/2010/main" val="165890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55988" y="361553"/>
            <a:ext cx="8645212" cy="492443"/>
          </a:xfrm>
          <a:prstGeom prst="rect">
            <a:avLst/>
          </a:prstGeom>
          <a:noFill/>
        </p:spPr>
        <p:txBody>
          <a:bodyPr wrap="square" rtlCol="0">
            <a:spAutoFit/>
          </a:bodyPr>
          <a:lstStyle/>
          <a:p>
            <a:pPr algn="ctr"/>
            <a:r>
              <a:rPr lang="en-US" sz="2600" b="1" dirty="0" smtClean="0">
                <a:latin typeface="Times New Roman" panose="02020603050405020304" pitchFamily="18" charset="0"/>
                <a:cs typeface="Times New Roman" panose="02020603050405020304" pitchFamily="18" charset="0"/>
              </a:rPr>
              <a:t>ỦY BAN NHÂN DÂN THÀNH PHỐ HỒ CHÍ MINH</a:t>
            </a:r>
            <a:endParaRPr lang="en-US" sz="26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95176" y="894148"/>
            <a:ext cx="8569013" cy="492443"/>
          </a:xfrm>
          <a:prstGeom prst="rect">
            <a:avLst/>
          </a:prstGeom>
          <a:noFill/>
        </p:spPr>
        <p:txBody>
          <a:bodyPr wrap="square" rtlCol="0">
            <a:spAutoFit/>
          </a:bodyPr>
          <a:lstStyle/>
          <a:p>
            <a:pPr algn="ctr"/>
            <a:r>
              <a:rPr lang="en-US" sz="2600" dirty="0" smtClean="0">
                <a:latin typeface="Times New Roman" panose="02020603050405020304" pitchFamily="18" charset="0"/>
                <a:cs typeface="Times New Roman" panose="02020603050405020304" pitchFamily="18" charset="0"/>
              </a:rPr>
              <a:t>TRƯỜNG CAO ĐẲNG LÝ TỰ TRỌNG TP. HỒ CHÍ MINH</a:t>
            </a:r>
            <a:endParaRPr lang="en-US" sz="26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3860876" y="1676402"/>
            <a:ext cx="1967570" cy="2186189"/>
          </a:xfrm>
          <a:prstGeom prst="rect">
            <a:avLst/>
          </a:prstGeom>
        </p:spPr>
      </p:pic>
      <p:sp>
        <p:nvSpPr>
          <p:cNvPr id="7" name="TextBox 6"/>
          <p:cNvSpPr txBox="1"/>
          <p:nvPr/>
        </p:nvSpPr>
        <p:spPr>
          <a:xfrm>
            <a:off x="2057401" y="3874187"/>
            <a:ext cx="7081690" cy="1292662"/>
          </a:xfrm>
          <a:prstGeom prst="rect">
            <a:avLst/>
          </a:prstGeom>
          <a:noFill/>
        </p:spPr>
        <p:txBody>
          <a:bodyPr wrap="square" rtlCol="0">
            <a:spAutoFit/>
          </a:bodyPr>
          <a:lstStyle/>
          <a:p>
            <a:pPr>
              <a:lnSpc>
                <a:spcPct val="150000"/>
              </a:lnSpc>
            </a:pPr>
            <a:r>
              <a:rPr lang="en-US" sz="2600" b="1" dirty="0" err="1" smtClean="0">
                <a:latin typeface="Times New Roman" panose="02020603050405020304" pitchFamily="18" charset="0"/>
                <a:cs typeface="Times New Roman" panose="02020603050405020304" pitchFamily="18" charset="0"/>
              </a:rPr>
              <a:t>Bậc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đào</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tạo</a:t>
            </a:r>
            <a:r>
              <a:rPr lang="en-US" sz="2600" b="1" dirty="0" smtClean="0">
                <a:latin typeface="Times New Roman" panose="02020603050405020304" pitchFamily="18" charset="0"/>
                <a:cs typeface="Times New Roman" panose="02020603050405020304" pitchFamily="18" charset="0"/>
              </a:rPr>
              <a:t>: TRUNG CẤP CHUYÊN NGHIỆP</a:t>
            </a:r>
            <a:endParaRPr lang="en-US" sz="2600" b="1" dirty="0">
              <a:latin typeface="Times New Roman" panose="02020603050405020304" pitchFamily="18" charset="0"/>
              <a:cs typeface="Times New Roman" panose="02020603050405020304" pitchFamily="18" charset="0"/>
            </a:endParaRPr>
          </a:p>
          <a:p>
            <a:pPr>
              <a:lnSpc>
                <a:spcPct val="150000"/>
              </a:lnSpc>
            </a:pPr>
            <a:r>
              <a:rPr lang="en-US" sz="2600" b="1" dirty="0" err="1" smtClean="0">
                <a:latin typeface="Times New Roman" panose="02020603050405020304" pitchFamily="18" charset="0"/>
                <a:cs typeface="Times New Roman" panose="02020603050405020304" pitchFamily="18" charset="0"/>
              </a:rPr>
              <a:t>Tên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giảng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viên</a:t>
            </a:r>
            <a:r>
              <a:rPr lang="en-US" sz="2600" b="1" dirty="0" smtClean="0">
                <a:latin typeface="Times New Roman" panose="02020603050405020304" pitchFamily="18" charset="0"/>
                <a:cs typeface="Times New Roman" panose="02020603050405020304" pitchFamily="18" charset="0"/>
              </a:rPr>
              <a:t>: LÊ NGUYỄN MỸ TRÂM</a:t>
            </a:r>
            <a:endParaRPr 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1896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68275"/>
            <a:ext cx="8229600" cy="4784725"/>
          </a:xfrm>
        </p:spPr>
        <p:txBody>
          <a:bodyPr>
            <a:normAutofit/>
          </a:bodyPr>
          <a:lstStyle/>
          <a:p>
            <a:pPr marL="82296" indent="0" algn="ctr">
              <a:buNone/>
            </a:pPr>
            <a:r>
              <a:rPr lang="en-US" sz="9200" dirty="0" smtClean="0">
                <a:solidFill>
                  <a:srgbClr val="0000FF"/>
                </a:solidFill>
              </a:rPr>
              <a:t>Good afternoon class 19T2.</a:t>
            </a:r>
            <a:endParaRPr lang="en-US" sz="9200" dirty="0">
              <a:solidFill>
                <a:srgbClr val="0000FF"/>
              </a:solidFill>
            </a:endParaRPr>
          </a:p>
        </p:txBody>
      </p:sp>
      <p:sp>
        <p:nvSpPr>
          <p:cNvPr id="4" name="Date Placeholder 3"/>
          <p:cNvSpPr>
            <a:spLocks noGrp="1"/>
          </p:cNvSpPr>
          <p:nvPr>
            <p:ph type="dt" sz="half" idx="10"/>
          </p:nvPr>
        </p:nvSpPr>
        <p:spPr/>
        <p:txBody>
          <a:bodyPr/>
          <a:lstStyle/>
          <a:p>
            <a:fld id="{77FB3E71-B49C-46DF-8633-7D767B9C10EC}"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4</a:t>
            </a:fld>
            <a:endParaRPr lang="en-US">
              <a:solidFill>
                <a:srgbClr val="E7DEC9">
                  <a:shade val="50000"/>
                  <a:satMod val="200000"/>
                </a:srgbClr>
              </a:solidFill>
            </a:endParaRPr>
          </a:p>
        </p:txBody>
      </p:sp>
      <p:sp>
        <p:nvSpPr>
          <p:cNvPr id="2" name="AutoShape 2" descr="Good Afternoon GIFs | Tenor"/>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pic>
        <p:nvPicPr>
          <p:cNvPr id="7" name="Picture 6" descr="▷ Good Afternoon: Animated Images, Gifs, Pictures &amp; Animations ..."/>
          <p:cNvPicPr/>
          <p:nvPr/>
        </p:nvPicPr>
        <p:blipFill>
          <a:blip r:embed="rId2">
            <a:extLst>
              <a:ext uri="{28A0092B-C50C-407E-A947-70E740481C1C}">
                <a14:useLocalDpi xmlns:a14="http://schemas.microsoft.com/office/drawing/2010/main" val="0"/>
              </a:ext>
            </a:extLst>
          </a:blip>
          <a:srcRect/>
          <a:stretch>
            <a:fillRect/>
          </a:stretch>
        </p:blipFill>
        <p:spPr bwMode="auto">
          <a:xfrm>
            <a:off x="3352800" y="4267200"/>
            <a:ext cx="3962400" cy="2590800"/>
          </a:xfrm>
          <a:prstGeom prst="rect">
            <a:avLst/>
          </a:prstGeom>
          <a:noFill/>
          <a:ln>
            <a:noFill/>
          </a:ln>
        </p:spPr>
      </p:pic>
    </p:spTree>
    <p:extLst>
      <p:ext uri="{BB962C8B-B14F-4D97-AF65-F5344CB8AC3E}">
        <p14:creationId xmlns:p14="http://schemas.microsoft.com/office/powerpoint/2010/main" val="174424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1A70C94-5B04-48A4-899E-5E161352E2C2}"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5</a:t>
            </a:fld>
            <a:endParaRPr lang="en-US">
              <a:solidFill>
                <a:srgbClr val="E7DEC9">
                  <a:shade val="50000"/>
                  <a:satMod val="200000"/>
                </a:srgbClr>
              </a:solidFill>
            </a:endParaRPr>
          </a:p>
        </p:txBody>
      </p:sp>
      <p:sp>
        <p:nvSpPr>
          <p:cNvPr id="9" name="AutoShape 2" descr="OULLOO: Cut-The-Rope"/>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 name="AutoShape 4" descr="Cut The Rope: Experiments Cut The Rope 2 ZeptoLab My Om Nom PNG ..."/>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 name="AutoShape 8" descr="OULLOO: Cut-The-Rope"/>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2" name="AutoShape 10" descr="https://3.bp.blogspot.com/-eOHDLe2K1Pg/Vrt-LQcm1aI/AAAAAAAACo0/mpnBjYRYDIU/s200/cut%2Bthe%2Brope-03.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nvGrpSpPr>
          <p:cNvPr id="13" name="Group 12"/>
          <p:cNvGrpSpPr/>
          <p:nvPr/>
        </p:nvGrpSpPr>
        <p:grpSpPr>
          <a:xfrm>
            <a:off x="1230586" y="685800"/>
            <a:ext cx="8229600" cy="6019802"/>
            <a:chOff x="1193800" y="1066800"/>
            <a:chExt cx="8229600" cy="6019802"/>
          </a:xfrm>
        </p:grpSpPr>
        <p:sp>
          <p:nvSpPr>
            <p:cNvPr id="7" name="Rectangle 6"/>
            <p:cNvSpPr/>
            <p:nvPr/>
          </p:nvSpPr>
          <p:spPr>
            <a:xfrm>
              <a:off x="1193800" y="1066800"/>
              <a:ext cx="8229600" cy="1938992"/>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6000" b="1" cap="all" dirty="0" smtClean="0">
                  <a:ln/>
                  <a:solidFill>
                    <a:srgbClr val="00B050"/>
                  </a:solidFill>
                  <a:effectLst>
                    <a:outerShdw blurRad="19685" dist="12700" dir="5400000" algn="tl" rotWithShape="0">
                      <a:srgbClr val="3891A7">
                        <a:satMod val="130000"/>
                        <a:alpha val="60000"/>
                      </a:srgbClr>
                    </a:outerShdw>
                    <a:reflection blurRad="10000" stA="55000" endPos="48000" dist="500" dir="5400000" sy="-100000" algn="bl" rotWithShape="0"/>
                  </a:effectLst>
                </a:rPr>
                <a:t>good afternoon class 19t2</a:t>
              </a:r>
              <a:endParaRPr lang="en-US" sz="6000" b="1" cap="all" dirty="0">
                <a:ln/>
                <a:solidFill>
                  <a:srgbClr val="00B050"/>
                </a:solidFill>
                <a:effectLst>
                  <a:outerShdw blurRad="19685" dist="12700" dir="5400000" algn="tl" rotWithShape="0">
                    <a:srgbClr val="3891A7">
                      <a:satMod val="130000"/>
                      <a:alpha val="60000"/>
                    </a:srgbClr>
                  </a:outerShdw>
                  <a:reflection blurRad="10000" stA="55000" endPos="48000" dist="500" dir="5400000" sy="-100000" algn="bl" rotWithShape="0"/>
                </a:effectLst>
              </a:endParaRPr>
            </a:p>
          </p:txBody>
        </p:sp>
        <p:pic>
          <p:nvPicPr>
            <p:cNvPr id="1040" name="Picture 16" descr="OULLOO: Cut-The-Rop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35586" y="2667000"/>
              <a:ext cx="4419600" cy="441960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181239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2)">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B8BA4AE-18BF-48FA-BEF9-0A0FCA53782E}"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6</a:t>
            </a:fld>
            <a:endParaRPr lang="en-US">
              <a:solidFill>
                <a:srgbClr val="E7DEC9">
                  <a:shade val="50000"/>
                  <a:satMod val="200000"/>
                </a:srgbClr>
              </a:solidFill>
            </a:endParaRPr>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3126" y="152400"/>
            <a:ext cx="4648200" cy="5939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6460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additive="base">
                                        <p:cTn id="7" dur="500" fill="hold"/>
                                        <p:tgtEl>
                                          <p:spTgt spid="29698"/>
                                        </p:tgtEl>
                                        <p:attrNameLst>
                                          <p:attrName>ppt_x</p:attrName>
                                        </p:attrNameLst>
                                      </p:cBhvr>
                                      <p:tavLst>
                                        <p:tav tm="0">
                                          <p:val>
                                            <p:strVal val="0-#ppt_w/2"/>
                                          </p:val>
                                        </p:tav>
                                        <p:tav tm="100000">
                                          <p:val>
                                            <p:strVal val="#ppt_x"/>
                                          </p:val>
                                        </p:tav>
                                      </p:tavLst>
                                    </p:anim>
                                    <p:anim calcmode="lin" valueType="num">
                                      <p:cBhvr additive="base">
                                        <p:cTn id="8" dur="500" fill="hold"/>
                                        <p:tgtEl>
                                          <p:spTgt spid="2969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B8BA4AE-18BF-48FA-BEF9-0A0FCA53782E}"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Tiếng Anh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7</a:t>
            </a:fld>
            <a:endParaRPr lang="en-US">
              <a:solidFill>
                <a:srgbClr val="E7DEC9">
                  <a:shade val="50000"/>
                  <a:satMod val="200000"/>
                </a:srgbClr>
              </a:solidFill>
            </a:endParaRPr>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0863" y="3657600"/>
            <a:ext cx="4218214"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28600"/>
            <a:ext cx="2950197"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2971800"/>
            <a:ext cx="3810000" cy="2905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1125" y="76200"/>
            <a:ext cx="4105275" cy="3074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226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wipe(down)">
                                      <p:cBhvr>
                                        <p:cTn id="7" dur="500"/>
                                        <p:tgtEl>
                                          <p:spTgt spid="3072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0725"/>
                                        </p:tgtEl>
                                        <p:attrNameLst>
                                          <p:attrName>style.visibility</p:attrName>
                                        </p:attrNameLst>
                                      </p:cBhvr>
                                      <p:to>
                                        <p:strVal val="visible"/>
                                      </p:to>
                                    </p:set>
                                    <p:animEffect transition="in" filter="wheel(1)">
                                      <p:cBhvr>
                                        <p:cTn id="12" dur="2000"/>
                                        <p:tgtEl>
                                          <p:spTgt spid="307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0724"/>
                                        </p:tgtEl>
                                        <p:attrNameLst>
                                          <p:attrName>style.visibility</p:attrName>
                                        </p:attrNameLst>
                                      </p:cBhvr>
                                      <p:to>
                                        <p:strVal val="visible"/>
                                      </p:to>
                                    </p:set>
                                    <p:animEffect transition="in" filter="barn(inVertical)">
                                      <p:cBhvr>
                                        <p:cTn id="17" dur="500"/>
                                        <p:tgtEl>
                                          <p:spTgt spid="30724"/>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30722"/>
                                        </p:tgtEl>
                                        <p:attrNameLst>
                                          <p:attrName>style.visibility</p:attrName>
                                        </p:attrNameLst>
                                      </p:cBhvr>
                                      <p:to>
                                        <p:strVal val="visible"/>
                                      </p:to>
                                    </p:set>
                                    <p:anim calcmode="lin" valueType="num">
                                      <p:cBhvr>
                                        <p:cTn id="22" dur="500" fill="hold"/>
                                        <p:tgtEl>
                                          <p:spTgt spid="30722"/>
                                        </p:tgtEl>
                                        <p:attrNameLst>
                                          <p:attrName>ppt_w</p:attrName>
                                        </p:attrNameLst>
                                      </p:cBhvr>
                                      <p:tavLst>
                                        <p:tav tm="0">
                                          <p:val>
                                            <p:fltVal val="0"/>
                                          </p:val>
                                        </p:tav>
                                        <p:tav tm="100000">
                                          <p:val>
                                            <p:strVal val="#ppt_w"/>
                                          </p:val>
                                        </p:tav>
                                      </p:tavLst>
                                    </p:anim>
                                    <p:anim calcmode="lin" valueType="num">
                                      <p:cBhvr>
                                        <p:cTn id="23" dur="500" fill="hold"/>
                                        <p:tgtEl>
                                          <p:spTgt spid="30722"/>
                                        </p:tgtEl>
                                        <p:attrNameLst>
                                          <p:attrName>ppt_h</p:attrName>
                                        </p:attrNameLst>
                                      </p:cBhvr>
                                      <p:tavLst>
                                        <p:tav tm="0">
                                          <p:val>
                                            <p:fltVal val="0"/>
                                          </p:val>
                                        </p:tav>
                                        <p:tav tm="100000">
                                          <p:val>
                                            <p:strVal val="#ppt_h"/>
                                          </p:val>
                                        </p:tav>
                                      </p:tavLst>
                                    </p:anim>
                                    <p:animEffect transition="in" filter="fade">
                                      <p:cBhvr>
                                        <p:cTn id="24"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4529" y="180703"/>
            <a:ext cx="7872984" cy="1143000"/>
          </a:xfrm>
        </p:spPr>
        <p:txBody>
          <a:bodyPr>
            <a:normAutofit/>
          </a:bodyPr>
          <a:lstStyle/>
          <a:p>
            <a:pPr algn="ctr"/>
            <a:r>
              <a:rPr lang="en-US" sz="4000" b="1" dirty="0" smtClean="0">
                <a:solidFill>
                  <a:srgbClr val="0000FF"/>
                </a:solidFill>
              </a:rPr>
              <a:t>UNIT 6: ON VACATION</a:t>
            </a:r>
            <a:endParaRPr lang="en-US" sz="4000" b="1" dirty="0">
              <a:solidFill>
                <a:srgbClr val="0000FF"/>
              </a:solidFill>
            </a:endParaRPr>
          </a:p>
        </p:txBody>
      </p:sp>
      <p:sp>
        <p:nvSpPr>
          <p:cNvPr id="4" name="Date Placeholder 3"/>
          <p:cNvSpPr>
            <a:spLocks noGrp="1"/>
          </p:cNvSpPr>
          <p:nvPr>
            <p:ph type="dt" sz="half" idx="10"/>
          </p:nvPr>
        </p:nvSpPr>
        <p:spPr/>
        <p:txBody>
          <a:bodyPr/>
          <a:lstStyle/>
          <a:p>
            <a:fld id="{E47989CF-99E2-4E69-A16C-56A9938E619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dirty="0"/>
          </a:p>
        </p:txBody>
      </p:sp>
      <p:sp>
        <p:nvSpPr>
          <p:cNvPr id="6" name="Slide Number Placeholder 5"/>
          <p:cNvSpPr>
            <a:spLocks noGrp="1"/>
          </p:cNvSpPr>
          <p:nvPr>
            <p:ph type="sldNum" sz="quarter" idx="12"/>
          </p:nvPr>
        </p:nvSpPr>
        <p:spPr/>
        <p:txBody>
          <a:bodyPr/>
          <a:lstStyle/>
          <a:p>
            <a:fld id="{01D263B0-E126-4FDA-BA5D-F09334D19693}" type="slidenum">
              <a:rPr lang="en-US" smtClean="0"/>
              <a:t>8</a:t>
            </a:fld>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676400"/>
            <a:ext cx="7315200" cy="4495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Voca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848600" y="1447800"/>
            <a:ext cx="609600" cy="609600"/>
          </a:xfrm>
          <a:prstGeom prst="rect">
            <a:avLst/>
          </a:prstGeom>
        </p:spPr>
      </p:pic>
    </p:spTree>
    <p:extLst>
      <p:ext uri="{BB962C8B-B14F-4D97-AF65-F5344CB8AC3E}">
        <p14:creationId xmlns:p14="http://schemas.microsoft.com/office/powerpoint/2010/main" val="1277656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additive="base">
                                        <p:cTn id="14" dur="500" fill="hold"/>
                                        <p:tgtEl>
                                          <p:spTgt spid="1026"/>
                                        </p:tgtEl>
                                        <p:attrNameLst>
                                          <p:attrName>ppt_x</p:attrName>
                                        </p:attrNameLst>
                                      </p:cBhvr>
                                      <p:tavLst>
                                        <p:tav tm="0">
                                          <p:val>
                                            <p:strVal val="#ppt_x"/>
                                          </p:val>
                                        </p:tav>
                                        <p:tav tm="100000">
                                          <p:val>
                                            <p:strVal val="#ppt_x"/>
                                          </p:val>
                                        </p:tav>
                                      </p:tavLst>
                                    </p:anim>
                                    <p:anim calcmode="lin" valueType="num">
                                      <p:cBhvr additive="base">
                                        <p:cTn id="15"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35239" fill="hold"/>
                                        <p:tgtEl>
                                          <p:spTgt spid="8"/>
                                        </p:tgtEl>
                                      </p:cBhvr>
                                    </p:cmd>
                                  </p:childTnLst>
                                </p:cTn>
                              </p:par>
                            </p:childTnLst>
                          </p:cTn>
                        </p:par>
                      </p:childTnLst>
                    </p:cTn>
                  </p:par>
                </p:childTnLst>
              </p:cTn>
              <p:nextCondLst>
                <p:cond evt="onClick" delay="0">
                  <p:tgtEl>
                    <p:spTgt spid="8"/>
                  </p:tgtEl>
                </p:cond>
              </p:nextCondLst>
            </p:seq>
            <p:audio>
              <p:cMediaNode vol="100000">
                <p:cTn id="21" fill="hold" display="0">
                  <p:stCondLst>
                    <p:cond delay="indefinite"/>
                  </p:stCondLst>
                  <p:endCondLst>
                    <p:cond evt="onStopAudio" delay="0">
                      <p:tgtEl>
                        <p:sldTgt/>
                      </p:tgtEl>
                    </p:cond>
                  </p:endCondLst>
                </p:cTn>
                <p:tgtEl>
                  <p:spTgt spid="8"/>
                </p:tgtEl>
              </p:cMediaNode>
            </p:audi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dirty="0" smtClean="0"/>
              <a:t>1. fall (n): </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9</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1905000"/>
            <a:ext cx="6248400" cy="416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810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dirty="0" smtClean="0"/>
              <a:t>2. </a:t>
            </a:r>
            <a:r>
              <a:rPr lang="en-US" sz="4800" b="1" dirty="0"/>
              <a:t>g</a:t>
            </a:r>
            <a:r>
              <a:rPr lang="en-US" sz="4800" b="1" dirty="0" smtClean="0"/>
              <a:t>o sightseeing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10</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2057400"/>
            <a:ext cx="6096000" cy="4056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91604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8161172" cy="868362"/>
          </a:xfrm>
        </p:spPr>
        <p:txBody>
          <a:bodyPr>
            <a:normAutofit/>
          </a:bodyPr>
          <a:lstStyle/>
          <a:p>
            <a:r>
              <a:rPr lang="en-US" sz="4800" b="1" dirty="0" smtClean="0"/>
              <a:t>3. buy souvenirs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11</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792976"/>
            <a:ext cx="6172200" cy="4107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959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3"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8237372" cy="1143000"/>
          </a:xfrm>
        </p:spPr>
        <p:txBody>
          <a:bodyPr>
            <a:noAutofit/>
          </a:bodyPr>
          <a:lstStyle/>
          <a:p>
            <a:r>
              <a:rPr lang="en-US" sz="4800" b="1" dirty="0" smtClean="0"/>
              <a:t>4. take a lot of pictures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12</a:t>
            </a:fld>
            <a:endParaRPr lang="en-U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970313"/>
            <a:ext cx="7239000" cy="402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257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wheel(1)">
                                      <p:cBhvr>
                                        <p:cTn id="7" dur="20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3"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5314" y="76200"/>
            <a:ext cx="8233486" cy="1143000"/>
          </a:xfrm>
        </p:spPr>
        <p:txBody>
          <a:bodyPr>
            <a:normAutofit/>
          </a:bodyPr>
          <a:lstStyle/>
          <a:p>
            <a:r>
              <a:rPr lang="en-US" sz="4800" b="1" dirty="0" smtClean="0"/>
              <a:t>5. relax by the pool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447800"/>
            <a:ext cx="7010400" cy="4531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139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heel(1)">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3"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8305800" cy="1143000"/>
          </a:xfrm>
        </p:spPr>
        <p:txBody>
          <a:bodyPr>
            <a:normAutofit fontScale="90000"/>
          </a:bodyPr>
          <a:lstStyle/>
          <a:p>
            <a:r>
              <a:rPr lang="en-US" b="1" dirty="0" smtClean="0"/>
              <a:t>6. send postcards to my family (v):</a:t>
            </a:r>
            <a:endParaRPr lang="en-US"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14</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0" y="1600199"/>
            <a:ext cx="5562600" cy="4225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43250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22B9DB4-84ED-477E-8A0D-6955CFF8F95D}"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15</a:t>
            </a:fld>
            <a:endParaRPr lang="en-US"/>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763" y="385763"/>
            <a:ext cx="7843837" cy="608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57765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76200"/>
            <a:ext cx="7872984" cy="609600"/>
          </a:xfrm>
        </p:spPr>
        <p:txBody>
          <a:bodyPr>
            <a:normAutofit fontScale="90000"/>
          </a:bodyPr>
          <a:lstStyle/>
          <a:p>
            <a:pPr algn="r"/>
            <a:r>
              <a:rPr lang="en-US" b="1" dirty="0" smtClean="0">
                <a:solidFill>
                  <a:srgbClr val="0000FF"/>
                </a:solidFill>
              </a:rPr>
              <a:t>VOCABULARY 2 (KEY)</a:t>
            </a:r>
            <a:endParaRPr lang="en-US" b="1" dirty="0">
              <a:solidFill>
                <a:srgbClr val="0000FF"/>
              </a:solidFill>
            </a:endParaRPr>
          </a:p>
        </p:txBody>
      </p:sp>
      <p:sp>
        <p:nvSpPr>
          <p:cNvPr id="4" name="Date Placeholder 3"/>
          <p:cNvSpPr>
            <a:spLocks noGrp="1"/>
          </p:cNvSpPr>
          <p:nvPr>
            <p:ph type="dt" sz="half" idx="10"/>
          </p:nvPr>
        </p:nvSpPr>
        <p:spPr/>
        <p:txBody>
          <a:bodyPr/>
          <a:lstStyle/>
          <a:p>
            <a:fld id="{5C32CBCC-50C6-408F-80E0-267AF5A16FE5}" type="datetime1">
              <a:rPr lang="en-US" smtClean="0"/>
              <a:t>9/17/2020</a:t>
            </a:fld>
            <a:endParaRPr lang="en-US"/>
          </a:p>
        </p:txBody>
      </p:sp>
      <p:sp>
        <p:nvSpPr>
          <p:cNvPr id="5" name="Footer Placeholder 4"/>
          <p:cNvSpPr>
            <a:spLocks noGrp="1"/>
          </p:cNvSpPr>
          <p:nvPr>
            <p:ph type="ftr" sz="quarter" idx="11"/>
          </p:nvPr>
        </p:nvSpPr>
        <p:spPr/>
        <p:txBody>
          <a:bodyPr/>
          <a:lstStyle/>
          <a:p>
            <a:r>
              <a:rPr lang="en-US" dirty="0" err="1" smtClean="0"/>
              <a:t>Anh</a:t>
            </a:r>
            <a:r>
              <a:rPr lang="en-US" dirty="0" smtClean="0"/>
              <a:t> van 1</a:t>
            </a:r>
            <a:endParaRPr lang="en-US" dirty="0"/>
          </a:p>
        </p:txBody>
      </p:sp>
      <p:sp>
        <p:nvSpPr>
          <p:cNvPr id="6" name="Slide Number Placeholder 5"/>
          <p:cNvSpPr>
            <a:spLocks noGrp="1"/>
          </p:cNvSpPr>
          <p:nvPr>
            <p:ph type="sldNum" sz="quarter" idx="12"/>
          </p:nvPr>
        </p:nvSpPr>
        <p:spPr/>
        <p:txBody>
          <a:bodyPr/>
          <a:lstStyle/>
          <a:p>
            <a:fld id="{01D263B0-E126-4FDA-BA5D-F09334D19693}" type="slidenum">
              <a:rPr lang="en-US" smtClean="0"/>
              <a:t>16</a:t>
            </a:fld>
            <a:endParaRPr lang="en-US"/>
          </a:p>
        </p:txBody>
      </p:sp>
      <p:sp>
        <p:nvSpPr>
          <p:cNvPr id="3" name="Content Placeholder 2"/>
          <p:cNvSpPr>
            <a:spLocks noGrp="1"/>
          </p:cNvSpPr>
          <p:nvPr>
            <p:ph idx="1"/>
          </p:nvPr>
        </p:nvSpPr>
        <p:spPr>
          <a:xfrm>
            <a:off x="1524000" y="762000"/>
            <a:ext cx="7872984" cy="5715000"/>
          </a:xfrm>
        </p:spPr>
        <p:txBody>
          <a:bodyPr>
            <a:noAutofit/>
          </a:bodyPr>
          <a:lstStyle/>
          <a:p>
            <a:pPr marL="61913" lvl="1" indent="0">
              <a:buNone/>
            </a:pPr>
            <a:r>
              <a:rPr lang="en-US" sz="3400" dirty="0" smtClean="0"/>
              <a:t>1. February</a:t>
            </a:r>
            <a:r>
              <a:rPr lang="en-US" sz="3400" dirty="0"/>
              <a:t>	is the </a:t>
            </a:r>
            <a:r>
              <a:rPr lang="en-US" sz="3400" dirty="0" smtClean="0"/>
              <a:t>day </a:t>
            </a:r>
            <a:r>
              <a:rPr lang="en-US" sz="3400" dirty="0"/>
              <a:t>after [December / </a:t>
            </a:r>
            <a:r>
              <a:rPr lang="en-US" sz="3400" b="1" dirty="0"/>
              <a:t>January</a:t>
            </a:r>
            <a:r>
              <a:rPr lang="en-US" sz="3400" dirty="0"/>
              <a:t> / March / April] </a:t>
            </a:r>
            <a:r>
              <a:rPr lang="en-US" sz="3400" dirty="0" smtClean="0"/>
              <a:t>31.</a:t>
            </a:r>
            <a:endParaRPr lang="en-US" sz="3400" dirty="0"/>
          </a:p>
          <a:p>
            <a:pPr marL="61913" lvl="1" indent="0">
              <a:buNone/>
            </a:pPr>
            <a:r>
              <a:rPr lang="en-US" sz="3400" dirty="0" smtClean="0"/>
              <a:t>2. His birthday </a:t>
            </a:r>
            <a:r>
              <a:rPr lang="en-US" sz="3400" dirty="0"/>
              <a:t>is in </a:t>
            </a:r>
            <a:r>
              <a:rPr lang="en-US" sz="3400" dirty="0" smtClean="0"/>
              <a:t>September</a:t>
            </a:r>
            <a:r>
              <a:rPr lang="en-US" sz="3400" dirty="0"/>
              <a:t>. His </a:t>
            </a:r>
            <a:r>
              <a:rPr lang="en-US" sz="3400" dirty="0" smtClean="0"/>
              <a:t>wife's birthday </a:t>
            </a:r>
            <a:r>
              <a:rPr lang="en-US" sz="3400" dirty="0"/>
              <a:t>is the next month, in [November / </a:t>
            </a:r>
            <a:r>
              <a:rPr lang="en-US" sz="3400" b="1" dirty="0"/>
              <a:t>October</a:t>
            </a:r>
            <a:r>
              <a:rPr lang="en-US" sz="3400" dirty="0"/>
              <a:t>  /  December  /  August].</a:t>
            </a:r>
          </a:p>
          <a:p>
            <a:pPr marL="61913" lvl="1" indent="0">
              <a:buNone/>
            </a:pPr>
            <a:r>
              <a:rPr lang="en-US" sz="3400" dirty="0" smtClean="0"/>
              <a:t>3. We’re </a:t>
            </a:r>
            <a:r>
              <a:rPr lang="en-US" sz="3400" dirty="0"/>
              <a:t>going to </a:t>
            </a:r>
            <a:r>
              <a:rPr lang="en-US" sz="3400" dirty="0" smtClean="0"/>
              <a:t>spend </a:t>
            </a:r>
            <a:r>
              <a:rPr lang="en-US" sz="3400" dirty="0"/>
              <a:t>a week in Paris. We </a:t>
            </a:r>
            <a:r>
              <a:rPr lang="en-US" sz="3400" dirty="0" smtClean="0"/>
              <a:t>will </a:t>
            </a:r>
            <a:r>
              <a:rPr lang="en-US" sz="3400" dirty="0"/>
              <a:t>arrive in </a:t>
            </a:r>
            <a:r>
              <a:rPr lang="en-US" sz="3400" dirty="0" smtClean="0"/>
              <a:t>March and </a:t>
            </a:r>
            <a:r>
              <a:rPr lang="en-US" sz="3400" dirty="0"/>
              <a:t>leave in [June /  May /  July  / </a:t>
            </a:r>
            <a:r>
              <a:rPr lang="en-US" sz="3400" b="1" dirty="0"/>
              <a:t>April</a:t>
            </a:r>
            <a:r>
              <a:rPr lang="en-US" sz="3400" dirty="0"/>
              <a:t>].</a:t>
            </a:r>
          </a:p>
          <a:p>
            <a:pPr marL="61913" lvl="1" indent="0">
              <a:buNone/>
            </a:pPr>
            <a:endParaRPr lang="en-US" sz="3000" dirty="0"/>
          </a:p>
          <a:p>
            <a:pPr marL="61913" lvl="1" indent="0">
              <a:buNone/>
            </a:pPr>
            <a:endParaRPr lang="en-US" sz="3000" dirty="0"/>
          </a:p>
          <a:p>
            <a:pPr marL="61913" lvl="1" indent="0">
              <a:buNone/>
            </a:pPr>
            <a:endParaRPr lang="en-US" sz="3000" dirty="0"/>
          </a:p>
        </p:txBody>
      </p:sp>
    </p:spTree>
    <p:extLst>
      <p:ext uri="{BB962C8B-B14F-4D97-AF65-F5344CB8AC3E}">
        <p14:creationId xmlns:p14="http://schemas.microsoft.com/office/powerpoint/2010/main" val="303494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28600"/>
            <a:ext cx="7872984" cy="609600"/>
          </a:xfrm>
        </p:spPr>
        <p:txBody>
          <a:bodyPr>
            <a:normAutofit fontScale="90000"/>
          </a:bodyPr>
          <a:lstStyle/>
          <a:p>
            <a:pPr algn="r"/>
            <a:r>
              <a:rPr lang="en-US" b="1" dirty="0" smtClean="0">
                <a:solidFill>
                  <a:srgbClr val="0000FF"/>
                </a:solidFill>
              </a:rPr>
              <a:t>VOCABULARY 2 (KEY)</a:t>
            </a:r>
            <a:endParaRPr lang="en-US" b="1" dirty="0">
              <a:solidFill>
                <a:srgbClr val="0000FF"/>
              </a:solidFill>
            </a:endParaRPr>
          </a:p>
        </p:txBody>
      </p:sp>
      <p:sp>
        <p:nvSpPr>
          <p:cNvPr id="4" name="Date Placeholder 3"/>
          <p:cNvSpPr>
            <a:spLocks noGrp="1"/>
          </p:cNvSpPr>
          <p:nvPr>
            <p:ph type="dt" sz="half" idx="10"/>
          </p:nvPr>
        </p:nvSpPr>
        <p:spPr/>
        <p:txBody>
          <a:bodyPr/>
          <a:lstStyle/>
          <a:p>
            <a:fld id="{5C32CBCC-50C6-408F-80E0-267AF5A16FE5}" type="datetime1">
              <a:rPr lang="en-US" smtClean="0"/>
              <a:t>9/17/2020</a:t>
            </a:fld>
            <a:endParaRPr lang="en-US"/>
          </a:p>
        </p:txBody>
      </p:sp>
      <p:sp>
        <p:nvSpPr>
          <p:cNvPr id="5" name="Footer Placeholder 4"/>
          <p:cNvSpPr>
            <a:spLocks noGrp="1"/>
          </p:cNvSpPr>
          <p:nvPr>
            <p:ph type="ftr" sz="quarter" idx="11"/>
          </p:nvPr>
        </p:nvSpPr>
        <p:spPr/>
        <p:txBody>
          <a:bodyPr/>
          <a:lstStyle/>
          <a:p>
            <a:r>
              <a:rPr lang="en-US" dirty="0" err="1" smtClean="0"/>
              <a:t>Anh</a:t>
            </a:r>
            <a:r>
              <a:rPr lang="en-US" dirty="0" smtClean="0"/>
              <a:t> van 1</a:t>
            </a:r>
            <a:endParaRPr lang="en-US" dirty="0"/>
          </a:p>
        </p:txBody>
      </p:sp>
      <p:sp>
        <p:nvSpPr>
          <p:cNvPr id="6" name="Slide Number Placeholder 5"/>
          <p:cNvSpPr>
            <a:spLocks noGrp="1"/>
          </p:cNvSpPr>
          <p:nvPr>
            <p:ph type="sldNum" sz="quarter" idx="12"/>
          </p:nvPr>
        </p:nvSpPr>
        <p:spPr/>
        <p:txBody>
          <a:bodyPr/>
          <a:lstStyle/>
          <a:p>
            <a:fld id="{01D263B0-E126-4FDA-BA5D-F09334D19693}" type="slidenum">
              <a:rPr lang="en-US" smtClean="0"/>
              <a:t>17</a:t>
            </a:fld>
            <a:endParaRPr lang="en-US"/>
          </a:p>
        </p:txBody>
      </p:sp>
      <p:sp>
        <p:nvSpPr>
          <p:cNvPr id="3" name="Content Placeholder 2"/>
          <p:cNvSpPr>
            <a:spLocks noGrp="1"/>
          </p:cNvSpPr>
          <p:nvPr>
            <p:ph idx="1"/>
          </p:nvPr>
        </p:nvSpPr>
        <p:spPr>
          <a:xfrm>
            <a:off x="1524000" y="1066800"/>
            <a:ext cx="7872984" cy="5410200"/>
          </a:xfrm>
        </p:spPr>
        <p:txBody>
          <a:bodyPr>
            <a:noAutofit/>
          </a:bodyPr>
          <a:lstStyle/>
          <a:p>
            <a:pPr marL="82296" lvl="0" indent="0">
              <a:buNone/>
            </a:pPr>
            <a:r>
              <a:rPr lang="en-US" sz="3800" dirty="0" smtClean="0"/>
              <a:t>4. After </a:t>
            </a:r>
            <a:r>
              <a:rPr lang="en-US" sz="3800" dirty="0"/>
              <a:t>June 30 comes [August / </a:t>
            </a:r>
            <a:r>
              <a:rPr lang="en-US" sz="3800" b="1" dirty="0"/>
              <a:t>July</a:t>
            </a:r>
            <a:r>
              <a:rPr lang="en-US" sz="3800" dirty="0"/>
              <a:t> / May / April] </a:t>
            </a:r>
            <a:r>
              <a:rPr lang="en-US" sz="3800" dirty="0" smtClean="0"/>
              <a:t>1.</a:t>
            </a:r>
            <a:endParaRPr lang="en-US" sz="3800" dirty="0"/>
          </a:p>
          <a:p>
            <a:pPr marL="82296" lvl="0" indent="0">
              <a:buNone/>
            </a:pPr>
            <a:r>
              <a:rPr lang="en-US" sz="3800" dirty="0" smtClean="0"/>
              <a:t>5. We’re </a:t>
            </a:r>
            <a:r>
              <a:rPr lang="en-US" sz="3800" dirty="0"/>
              <a:t>going to </a:t>
            </a:r>
            <a:r>
              <a:rPr lang="en-US" sz="3800" dirty="0" smtClean="0"/>
              <a:t>trave</a:t>
            </a:r>
            <a:r>
              <a:rPr lang="en-US" sz="3800" dirty="0"/>
              <a:t>l</a:t>
            </a:r>
            <a:r>
              <a:rPr lang="en-US" sz="3800" dirty="0" smtClean="0"/>
              <a:t> </a:t>
            </a:r>
            <a:r>
              <a:rPr lang="en-US" sz="3800" dirty="0"/>
              <a:t>for two weeks, from [January / February / </a:t>
            </a:r>
            <a:r>
              <a:rPr lang="en-US" sz="3800" b="1" dirty="0"/>
              <a:t>March</a:t>
            </a:r>
            <a:r>
              <a:rPr lang="en-US" sz="3800" dirty="0"/>
              <a:t> / May] 27 until April 10.</a:t>
            </a:r>
          </a:p>
          <a:p>
            <a:pPr marL="82296" indent="0">
              <a:buNone/>
            </a:pPr>
            <a:r>
              <a:rPr lang="en-US" sz="3800" dirty="0" smtClean="0"/>
              <a:t>6. [</a:t>
            </a:r>
            <a:r>
              <a:rPr lang="en-US" sz="3800" b="1" dirty="0" smtClean="0"/>
              <a:t>November</a:t>
            </a:r>
            <a:r>
              <a:rPr lang="en-US" sz="3800" dirty="0" smtClean="0"/>
              <a:t> </a:t>
            </a:r>
            <a:r>
              <a:rPr lang="en-US" sz="3800" dirty="0"/>
              <a:t>/ January / October / </a:t>
            </a:r>
            <a:r>
              <a:rPr lang="en-US" sz="3800" dirty="0" smtClean="0"/>
              <a:t>September</a:t>
            </a:r>
            <a:r>
              <a:rPr lang="en-US" sz="3800" dirty="0"/>
              <a:t>] 30 is the d</a:t>
            </a:r>
            <a:r>
              <a:rPr lang="en-US" sz="3800" dirty="0" smtClean="0"/>
              <a:t>ay </a:t>
            </a:r>
            <a:r>
              <a:rPr lang="en-US" sz="3800" dirty="0"/>
              <a:t>before December </a:t>
            </a:r>
            <a:r>
              <a:rPr lang="en-US" sz="3800" dirty="0" smtClean="0"/>
              <a:t>1.</a:t>
            </a:r>
            <a:endParaRPr lang="en-US" sz="3800" dirty="0"/>
          </a:p>
          <a:p>
            <a:pPr marL="61913" lvl="1" indent="0">
              <a:buNone/>
            </a:pPr>
            <a:endParaRPr lang="en-US" sz="3000" dirty="0"/>
          </a:p>
          <a:p>
            <a:pPr marL="61913" lvl="1" indent="0">
              <a:buNone/>
            </a:pPr>
            <a:endParaRPr lang="en-US" sz="3000" dirty="0"/>
          </a:p>
        </p:txBody>
      </p:sp>
    </p:spTree>
    <p:extLst>
      <p:ext uri="{BB962C8B-B14F-4D97-AF65-F5344CB8AC3E}">
        <p14:creationId xmlns:p14="http://schemas.microsoft.com/office/powerpoint/2010/main" val="125488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F835312-EE56-43EA-9520-6DDF1DC11E78}" type="datetime1">
              <a:rPr lang="en-US" smtClean="0"/>
              <a:t>9/17/2020</a:t>
            </a:fld>
            <a:endParaRPr lang="en-US"/>
          </a:p>
        </p:txBody>
      </p:sp>
      <p:sp>
        <p:nvSpPr>
          <p:cNvPr id="5" name="Footer Placeholder 4"/>
          <p:cNvSpPr>
            <a:spLocks noGrp="1"/>
          </p:cNvSpPr>
          <p:nvPr>
            <p:ph type="ftr" sz="quarter" idx="11"/>
          </p:nvPr>
        </p:nvSpPr>
        <p:spPr/>
        <p:txBody>
          <a:bodyPr/>
          <a:lstStyle/>
          <a:p>
            <a:r>
              <a:rPr lang="en-US" dirty="0" err="1" smtClean="0"/>
              <a:t>Anh</a:t>
            </a:r>
            <a:r>
              <a:rPr lang="en-US" dirty="0" smtClean="0"/>
              <a:t> van 1</a:t>
            </a:r>
          </a:p>
        </p:txBody>
      </p:sp>
      <p:sp>
        <p:nvSpPr>
          <p:cNvPr id="6" name="Slide Number Placeholder 5"/>
          <p:cNvSpPr>
            <a:spLocks noGrp="1"/>
          </p:cNvSpPr>
          <p:nvPr>
            <p:ph type="sldNum" sz="quarter" idx="12"/>
          </p:nvPr>
        </p:nvSpPr>
        <p:spPr/>
        <p:txBody>
          <a:bodyPr/>
          <a:lstStyle/>
          <a:p>
            <a:fld id="{01D263B0-E126-4FDA-BA5D-F09334D19693}" type="slidenum">
              <a:rPr lang="en-US" smtClean="0"/>
              <a:t>18</a:t>
            </a:fld>
            <a:endParaRPr lang="en-US"/>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2400"/>
            <a:ext cx="83058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078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4834"/>
            <a:ext cx="7872984" cy="955766"/>
          </a:xfrm>
        </p:spPr>
        <p:txBody>
          <a:bodyPr/>
          <a:lstStyle/>
          <a:p>
            <a:pPr algn="r"/>
            <a:r>
              <a:rPr lang="en-US" b="1" dirty="0">
                <a:solidFill>
                  <a:srgbClr val="0000FF"/>
                </a:solidFill>
              </a:rPr>
              <a:t>VOCABULARY </a:t>
            </a:r>
            <a:r>
              <a:rPr lang="en-US" b="1" dirty="0" smtClean="0">
                <a:solidFill>
                  <a:srgbClr val="0000FF"/>
                </a:solidFill>
              </a:rPr>
              <a:t>3 </a:t>
            </a:r>
            <a:r>
              <a:rPr lang="en-US" b="1" dirty="0">
                <a:solidFill>
                  <a:srgbClr val="0000FF"/>
                </a:solidFill>
              </a:rPr>
              <a:t>(KEY)</a:t>
            </a:r>
            <a:endParaRPr lang="en-US" b="1" dirty="0"/>
          </a:p>
        </p:txBody>
      </p:sp>
      <p:sp>
        <p:nvSpPr>
          <p:cNvPr id="4" name="Date Placeholder 3"/>
          <p:cNvSpPr>
            <a:spLocks noGrp="1"/>
          </p:cNvSpPr>
          <p:nvPr>
            <p:ph type="dt" sz="half" idx="10"/>
          </p:nvPr>
        </p:nvSpPr>
        <p:spPr/>
        <p:txBody>
          <a:bodyPr/>
          <a:lstStyle/>
          <a:p>
            <a:fld id="{045AFA9D-69A8-4AA7-82DC-D24A2B93FDA5}"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19</a:t>
            </a:fld>
            <a:endParaRPr lang="en-US"/>
          </a:p>
        </p:txBody>
      </p:sp>
      <p:sp>
        <p:nvSpPr>
          <p:cNvPr id="7" name="Content Placeholder 6"/>
          <p:cNvSpPr>
            <a:spLocks noGrp="1"/>
          </p:cNvSpPr>
          <p:nvPr>
            <p:ph idx="1"/>
          </p:nvPr>
        </p:nvSpPr>
        <p:spPr>
          <a:xfrm>
            <a:off x="1507388" y="914400"/>
            <a:ext cx="7872984" cy="5410200"/>
          </a:xfrm>
        </p:spPr>
        <p:txBody>
          <a:bodyPr>
            <a:normAutofit/>
          </a:bodyPr>
          <a:lstStyle/>
          <a:p>
            <a:pPr marL="82296" indent="0">
              <a:buNone/>
            </a:pPr>
            <a:r>
              <a:rPr lang="en-US" sz="3600" dirty="0" smtClean="0"/>
              <a:t>1. Our </a:t>
            </a:r>
            <a:r>
              <a:rPr lang="en-US" sz="3600" dirty="0"/>
              <a:t>trip is going to take almost two months. We’ll begin in August and end in [July / November / December / </a:t>
            </a:r>
            <a:r>
              <a:rPr lang="en-US" sz="3600" b="1" dirty="0"/>
              <a:t>September</a:t>
            </a:r>
            <a:r>
              <a:rPr lang="en-US" sz="3600" dirty="0"/>
              <a:t>].</a:t>
            </a:r>
          </a:p>
          <a:p>
            <a:pPr marL="82296" indent="0">
              <a:buNone/>
            </a:pPr>
            <a:r>
              <a:rPr lang="en-US" sz="3600" dirty="0" smtClean="0"/>
              <a:t>2. The </a:t>
            </a:r>
            <a:r>
              <a:rPr lang="en-US" sz="3600" dirty="0"/>
              <a:t>month after May is [July / </a:t>
            </a:r>
            <a:r>
              <a:rPr lang="en-US" sz="3600" b="1" dirty="0"/>
              <a:t>June</a:t>
            </a:r>
            <a:r>
              <a:rPr lang="en-US" sz="3600" dirty="0"/>
              <a:t> / April / March].</a:t>
            </a:r>
          </a:p>
          <a:p>
            <a:pPr marL="82296" indent="0">
              <a:buNone/>
            </a:pPr>
            <a:r>
              <a:rPr lang="en-US" sz="3600" dirty="0" smtClean="0"/>
              <a:t>3. We’re </a:t>
            </a:r>
            <a:r>
              <a:rPr lang="en-US" sz="3600" dirty="0"/>
              <a:t>going to rent this house for six weeks in July and [May / April / September / </a:t>
            </a:r>
            <a:r>
              <a:rPr lang="en-US" sz="3600" b="1" dirty="0"/>
              <a:t>August</a:t>
            </a:r>
            <a:r>
              <a:rPr lang="en-US" sz="3600" dirty="0"/>
              <a:t>].</a:t>
            </a:r>
          </a:p>
          <a:p>
            <a:pPr marL="82296" indent="0">
              <a:buNone/>
            </a:pPr>
            <a:endParaRPr lang="en-US" dirty="0"/>
          </a:p>
        </p:txBody>
      </p:sp>
    </p:spTree>
    <p:extLst>
      <p:ext uri="{BB962C8B-B14F-4D97-AF65-F5344CB8AC3E}">
        <p14:creationId xmlns:p14="http://schemas.microsoft.com/office/powerpoint/2010/main" val="1785770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heel(1)">
                                      <p:cBhvr>
                                        <p:cTn id="7" dur="2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heel(1)">
                                      <p:cBhvr>
                                        <p:cTn id="12" dur="2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heel(1)">
                                      <p:cBhvr>
                                        <p:cTn id="17" dur="20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4834"/>
            <a:ext cx="7872984" cy="955766"/>
          </a:xfrm>
        </p:spPr>
        <p:txBody>
          <a:bodyPr/>
          <a:lstStyle/>
          <a:p>
            <a:pPr algn="r"/>
            <a:r>
              <a:rPr lang="en-US" b="1" dirty="0">
                <a:solidFill>
                  <a:srgbClr val="FF0000"/>
                </a:solidFill>
              </a:rPr>
              <a:t>VOCABULARY </a:t>
            </a:r>
            <a:r>
              <a:rPr lang="en-US" b="1" dirty="0" smtClean="0">
                <a:solidFill>
                  <a:srgbClr val="FF0000"/>
                </a:solidFill>
              </a:rPr>
              <a:t>3 </a:t>
            </a:r>
            <a:r>
              <a:rPr lang="en-US" b="1" dirty="0">
                <a:solidFill>
                  <a:srgbClr val="FF0000"/>
                </a:solidFill>
              </a:rPr>
              <a:t>(KEY)</a:t>
            </a:r>
          </a:p>
        </p:txBody>
      </p:sp>
      <p:sp>
        <p:nvSpPr>
          <p:cNvPr id="4" name="Date Placeholder 3"/>
          <p:cNvSpPr>
            <a:spLocks noGrp="1"/>
          </p:cNvSpPr>
          <p:nvPr>
            <p:ph type="dt" sz="half" idx="10"/>
          </p:nvPr>
        </p:nvSpPr>
        <p:spPr/>
        <p:txBody>
          <a:bodyPr/>
          <a:lstStyle/>
          <a:p>
            <a:fld id="{045AFA9D-69A8-4AA7-82DC-D24A2B93FDA5}"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20</a:t>
            </a:fld>
            <a:endParaRPr lang="en-US"/>
          </a:p>
        </p:txBody>
      </p:sp>
      <p:sp>
        <p:nvSpPr>
          <p:cNvPr id="7" name="Content Placeholder 6"/>
          <p:cNvSpPr>
            <a:spLocks noGrp="1"/>
          </p:cNvSpPr>
          <p:nvPr>
            <p:ph idx="1"/>
          </p:nvPr>
        </p:nvSpPr>
        <p:spPr>
          <a:xfrm>
            <a:off x="1507388" y="914400"/>
            <a:ext cx="7872984" cy="5410200"/>
          </a:xfrm>
        </p:spPr>
        <p:txBody>
          <a:bodyPr>
            <a:normAutofit/>
          </a:bodyPr>
          <a:lstStyle/>
          <a:p>
            <a:pPr marL="82296" indent="0">
              <a:buNone/>
            </a:pPr>
            <a:r>
              <a:rPr lang="en-US" sz="4000" dirty="0" smtClean="0">
                <a:solidFill>
                  <a:srgbClr val="0000FF"/>
                </a:solidFill>
              </a:rPr>
              <a:t>4. January </a:t>
            </a:r>
            <a:r>
              <a:rPr lang="en-US" sz="4000" dirty="0">
                <a:solidFill>
                  <a:srgbClr val="0000FF"/>
                </a:solidFill>
              </a:rPr>
              <a:t>1 is the day after [February / November / October / </a:t>
            </a:r>
            <a:r>
              <a:rPr lang="en-US" sz="4000" b="1" dirty="0">
                <a:solidFill>
                  <a:srgbClr val="0000FF"/>
                </a:solidFill>
              </a:rPr>
              <a:t>December</a:t>
            </a:r>
            <a:r>
              <a:rPr lang="en-US" sz="4000" dirty="0">
                <a:solidFill>
                  <a:srgbClr val="0000FF"/>
                </a:solidFill>
              </a:rPr>
              <a:t>] 31.</a:t>
            </a:r>
          </a:p>
          <a:p>
            <a:pPr marL="82296" indent="0">
              <a:buNone/>
            </a:pPr>
            <a:r>
              <a:rPr lang="en-US" sz="4000" dirty="0" smtClean="0">
                <a:solidFill>
                  <a:srgbClr val="0000FF"/>
                </a:solidFill>
              </a:rPr>
              <a:t>5. The conference </a:t>
            </a:r>
            <a:r>
              <a:rPr lang="en-US" sz="4000" dirty="0">
                <a:solidFill>
                  <a:srgbClr val="0000FF"/>
                </a:solidFill>
              </a:rPr>
              <a:t>will be from [July / </a:t>
            </a:r>
            <a:r>
              <a:rPr lang="en-US" sz="4000" b="1" dirty="0">
                <a:solidFill>
                  <a:srgbClr val="0000FF"/>
                </a:solidFill>
              </a:rPr>
              <a:t>May</a:t>
            </a:r>
            <a:r>
              <a:rPr lang="en-US" sz="4000" dirty="0">
                <a:solidFill>
                  <a:srgbClr val="0000FF"/>
                </a:solidFill>
              </a:rPr>
              <a:t> / April / August] 28 to June 3.</a:t>
            </a:r>
          </a:p>
          <a:p>
            <a:pPr marL="82296" indent="0">
              <a:buNone/>
            </a:pPr>
            <a:r>
              <a:rPr lang="en-US" sz="4000" dirty="0" smtClean="0">
                <a:solidFill>
                  <a:srgbClr val="0000FF"/>
                </a:solidFill>
              </a:rPr>
              <a:t>6. [June </a:t>
            </a:r>
            <a:r>
              <a:rPr lang="en-US" sz="4000" dirty="0">
                <a:solidFill>
                  <a:srgbClr val="0000FF"/>
                </a:solidFill>
              </a:rPr>
              <a:t>/ May / </a:t>
            </a:r>
            <a:r>
              <a:rPr lang="en-US" sz="4000" b="1" dirty="0">
                <a:solidFill>
                  <a:srgbClr val="0000FF"/>
                </a:solidFill>
              </a:rPr>
              <a:t>February</a:t>
            </a:r>
            <a:r>
              <a:rPr lang="en-US" sz="4000" dirty="0">
                <a:solidFill>
                  <a:srgbClr val="0000FF"/>
                </a:solidFill>
              </a:rPr>
              <a:t> / April] is the shortest </a:t>
            </a:r>
            <a:r>
              <a:rPr lang="en-US" sz="4000" dirty="0" smtClean="0">
                <a:solidFill>
                  <a:srgbClr val="0000FF"/>
                </a:solidFill>
              </a:rPr>
              <a:t>month.</a:t>
            </a:r>
            <a:endParaRPr lang="en-US" sz="4000" dirty="0">
              <a:solidFill>
                <a:srgbClr val="0000FF"/>
              </a:solidFill>
            </a:endParaRPr>
          </a:p>
          <a:p>
            <a:pPr marL="82296" indent="0">
              <a:buNone/>
            </a:pPr>
            <a:endParaRPr lang="en-US" dirty="0"/>
          </a:p>
        </p:txBody>
      </p:sp>
    </p:spTree>
    <p:extLst>
      <p:ext uri="{BB962C8B-B14F-4D97-AF65-F5344CB8AC3E}">
        <p14:creationId xmlns:p14="http://schemas.microsoft.com/office/powerpoint/2010/main" val="4244111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D8C237D-5A31-4931-B6FB-708EB084A84A}"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21</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8192" y="228600"/>
            <a:ext cx="8008208"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809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0-#ppt_w/2"/>
                                          </p:val>
                                        </p:tav>
                                        <p:tav tm="100000">
                                          <p:val>
                                            <p:strVal val="#ppt_x"/>
                                          </p:val>
                                        </p:tav>
                                      </p:tavLst>
                                    </p:anim>
                                    <p:anim calcmode="lin" valueType="num">
                                      <p:cBhvr additive="base">
                                        <p:cTn id="8" dur="500" fill="hold"/>
                                        <p:tgtEl>
                                          <p:spTgt spid="409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9913" y="152400"/>
            <a:ext cx="7872984" cy="990600"/>
          </a:xfrm>
        </p:spPr>
        <p:txBody>
          <a:bodyPr/>
          <a:lstStyle/>
          <a:p>
            <a:pPr algn="r"/>
            <a:r>
              <a:rPr lang="en-US" b="1" dirty="0">
                <a:solidFill>
                  <a:srgbClr val="0000FF"/>
                </a:solidFill>
              </a:rPr>
              <a:t>VOCABULARY </a:t>
            </a:r>
            <a:r>
              <a:rPr lang="en-US" b="1" dirty="0" smtClean="0">
                <a:solidFill>
                  <a:srgbClr val="0000FF"/>
                </a:solidFill>
              </a:rPr>
              <a:t>4 </a:t>
            </a:r>
            <a:r>
              <a:rPr lang="en-US" b="1" dirty="0">
                <a:solidFill>
                  <a:srgbClr val="0000FF"/>
                </a:solidFill>
              </a:rPr>
              <a:t>(KEY)</a:t>
            </a:r>
            <a:endParaRPr lang="en-US" dirty="0"/>
          </a:p>
        </p:txBody>
      </p:sp>
      <p:sp>
        <p:nvSpPr>
          <p:cNvPr id="3" name="Content Placeholder 2"/>
          <p:cNvSpPr>
            <a:spLocks noGrp="1"/>
          </p:cNvSpPr>
          <p:nvPr>
            <p:ph idx="1"/>
          </p:nvPr>
        </p:nvSpPr>
        <p:spPr>
          <a:xfrm>
            <a:off x="1507388" y="1066800"/>
            <a:ext cx="7872984" cy="5181600"/>
          </a:xfrm>
        </p:spPr>
        <p:txBody>
          <a:bodyPr>
            <a:normAutofit/>
          </a:bodyPr>
          <a:lstStyle/>
          <a:p>
            <a:pPr marL="82296" indent="0">
              <a:buNone/>
            </a:pPr>
            <a:r>
              <a:rPr lang="en-US" sz="4400" dirty="0" smtClean="0"/>
              <a:t>1. </a:t>
            </a:r>
            <a:r>
              <a:rPr lang="en-US" sz="4400" dirty="0" err="1" smtClean="0"/>
              <a:t>l’m</a:t>
            </a:r>
            <a:r>
              <a:rPr lang="en-US" sz="4400" dirty="0" smtClean="0"/>
              <a:t> going to ski this </a:t>
            </a:r>
            <a:r>
              <a:rPr lang="en-US" sz="4400" b="1" dirty="0" smtClean="0"/>
              <a:t>winter</a:t>
            </a:r>
            <a:r>
              <a:rPr lang="en-US" sz="4400" dirty="0" smtClean="0"/>
              <a:t>.  </a:t>
            </a:r>
            <a:endParaRPr lang="en-US" sz="4400" dirty="0"/>
          </a:p>
          <a:p>
            <a:pPr marL="82296" indent="0">
              <a:buNone/>
            </a:pPr>
            <a:r>
              <a:rPr lang="en-US" sz="4400" dirty="0" smtClean="0"/>
              <a:t>2. Trees change colors in the </a:t>
            </a:r>
            <a:r>
              <a:rPr lang="en-US" sz="4400" b="1" dirty="0" smtClean="0"/>
              <a:t>fall</a:t>
            </a:r>
            <a:r>
              <a:rPr lang="en-US" sz="4400" dirty="0" smtClean="0"/>
              <a:t>.  </a:t>
            </a:r>
            <a:r>
              <a:rPr lang="en-US" sz="4400" dirty="0"/>
              <a:t>	</a:t>
            </a:r>
          </a:p>
          <a:p>
            <a:pPr marL="82296" indent="0">
              <a:buNone/>
            </a:pPr>
            <a:r>
              <a:rPr lang="en-US" sz="4400" dirty="0" smtClean="0"/>
              <a:t>3. We’re going to the beach this </a:t>
            </a:r>
            <a:r>
              <a:rPr lang="en-US" sz="4400" b="1" dirty="0" smtClean="0"/>
              <a:t>summer</a:t>
            </a:r>
            <a:r>
              <a:rPr lang="en-US" sz="4400" dirty="0" smtClean="0"/>
              <a:t>.  </a:t>
            </a:r>
            <a:endParaRPr lang="en-US" sz="4400" dirty="0"/>
          </a:p>
          <a:p>
            <a:pPr marL="82296" indent="0">
              <a:buNone/>
            </a:pPr>
            <a:r>
              <a:rPr lang="en-US" sz="4400" dirty="0" smtClean="0"/>
              <a:t>4. Flowers begin to grow in the </a:t>
            </a:r>
            <a:r>
              <a:rPr lang="en-US" sz="4400" b="1" dirty="0" smtClean="0"/>
              <a:t>spring</a:t>
            </a:r>
            <a:r>
              <a:rPr lang="en-US" sz="4400" dirty="0" smtClean="0"/>
              <a:t>.  </a:t>
            </a:r>
            <a:r>
              <a:rPr lang="en-US" dirty="0"/>
              <a:t>	</a:t>
            </a:r>
          </a:p>
          <a:p>
            <a:pPr marL="82296" indent="0">
              <a:buNone/>
            </a:pPr>
            <a:endParaRPr lang="en-US" dirty="0"/>
          </a:p>
          <a:p>
            <a:pPr marL="82296"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22</a:t>
            </a:fld>
            <a:endParaRPr lang="en-US"/>
          </a:p>
        </p:txBody>
      </p:sp>
    </p:spTree>
    <p:extLst>
      <p:ext uri="{BB962C8B-B14F-4D97-AF65-F5344CB8AC3E}">
        <p14:creationId xmlns:p14="http://schemas.microsoft.com/office/powerpoint/2010/main" val="1380462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23</a:t>
            </a:fld>
            <a:endParaRPr lang="en-US"/>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4724400"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1" y="130628"/>
            <a:ext cx="4267200" cy="5965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09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ipe(down)">
                                      <p:cBhvr>
                                        <p:cTn id="7" dur="5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barn(inVertical)">
                                      <p:cBhvr>
                                        <p:cTn id="12"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52400"/>
            <a:ext cx="7872984" cy="715962"/>
          </a:xfrm>
        </p:spPr>
        <p:txBody>
          <a:bodyPr>
            <a:normAutofit fontScale="90000"/>
          </a:bodyPr>
          <a:lstStyle/>
          <a:p>
            <a:pPr algn="r"/>
            <a:r>
              <a:rPr lang="en-US" b="1" dirty="0">
                <a:solidFill>
                  <a:srgbClr val="0000FF"/>
                </a:solidFill>
              </a:rPr>
              <a:t>VOCABULARY </a:t>
            </a:r>
            <a:r>
              <a:rPr lang="en-US" b="1" dirty="0" smtClean="0">
                <a:solidFill>
                  <a:srgbClr val="0000FF"/>
                </a:solidFill>
              </a:rPr>
              <a:t>5 </a:t>
            </a:r>
            <a:r>
              <a:rPr lang="en-US" b="1" dirty="0">
                <a:solidFill>
                  <a:srgbClr val="0000FF"/>
                </a:solidFill>
              </a:rPr>
              <a:t>(KEY)</a:t>
            </a:r>
            <a:endParaRPr lang="en-US" dirty="0"/>
          </a:p>
        </p:txBody>
      </p:sp>
      <p:sp>
        <p:nvSpPr>
          <p:cNvPr id="3" name="Content Placeholder 2"/>
          <p:cNvSpPr>
            <a:spLocks noGrp="1"/>
          </p:cNvSpPr>
          <p:nvPr>
            <p:ph idx="1"/>
          </p:nvPr>
        </p:nvSpPr>
        <p:spPr>
          <a:xfrm>
            <a:off x="1219200" y="990600"/>
            <a:ext cx="8161172" cy="4800600"/>
          </a:xfrm>
        </p:spPr>
        <p:txBody>
          <a:bodyPr>
            <a:normAutofit lnSpcReduction="10000"/>
          </a:bodyPr>
          <a:lstStyle/>
          <a:p>
            <a:pPr marL="82296" lvl="0" indent="0">
              <a:buNone/>
            </a:pPr>
            <a:r>
              <a:rPr lang="en-US" sz="4000" dirty="0" smtClean="0"/>
              <a:t>1. She’s </a:t>
            </a:r>
            <a:r>
              <a:rPr lang="en-US" sz="4000" dirty="0"/>
              <a:t>going to send [money / signs / </a:t>
            </a:r>
            <a:r>
              <a:rPr lang="en-US" sz="4000" b="1" dirty="0"/>
              <a:t>postcards</a:t>
            </a:r>
            <a:r>
              <a:rPr lang="en-US" sz="4000" dirty="0"/>
              <a:t> / friends] to her family from Europe.</a:t>
            </a:r>
          </a:p>
          <a:p>
            <a:pPr marL="82296" lvl="0" indent="0">
              <a:buNone/>
            </a:pPr>
            <a:r>
              <a:rPr lang="en-US" sz="4000" dirty="0" smtClean="0"/>
              <a:t>2. My </a:t>
            </a:r>
            <a:r>
              <a:rPr lang="en-US" sz="4000" dirty="0"/>
              <a:t>boss is going to [exercise / </a:t>
            </a:r>
            <a:r>
              <a:rPr lang="en-US" sz="4000" b="1" dirty="0"/>
              <a:t>relax</a:t>
            </a:r>
            <a:r>
              <a:rPr lang="en-US" sz="4000" dirty="0"/>
              <a:t> / travel / picnic] b</a:t>
            </a:r>
            <a:r>
              <a:rPr lang="en-US" sz="4000" dirty="0" smtClean="0"/>
              <a:t>y </a:t>
            </a:r>
            <a:r>
              <a:rPr lang="en-US" sz="4000" dirty="0"/>
              <a:t>the pool </a:t>
            </a:r>
            <a:r>
              <a:rPr lang="en-US" sz="4000" dirty="0" smtClean="0"/>
              <a:t>this </a:t>
            </a:r>
            <a:r>
              <a:rPr lang="en-US" sz="4000" dirty="0"/>
              <a:t>afternoon.</a:t>
            </a:r>
          </a:p>
          <a:p>
            <a:pPr marL="82296" lvl="0" indent="0">
              <a:buNone/>
            </a:pPr>
            <a:r>
              <a:rPr lang="en-US" sz="4000" dirty="0" smtClean="0"/>
              <a:t>3. Remember </a:t>
            </a:r>
            <a:r>
              <a:rPr lang="en-US" sz="4000" dirty="0"/>
              <a:t>to [buy / sell / </a:t>
            </a:r>
            <a:r>
              <a:rPr lang="en-US" sz="4000" b="1" dirty="0"/>
              <a:t>take</a:t>
            </a:r>
            <a:r>
              <a:rPr lang="en-US" sz="4000" dirty="0"/>
              <a:t>] a lot of pictures on your trip.</a:t>
            </a:r>
          </a:p>
          <a:p>
            <a:pPr marL="82296" indent="0">
              <a:buNone/>
            </a:pPr>
            <a:endParaRPr lang="en-US" dirty="0"/>
          </a:p>
          <a:p>
            <a:pPr marL="82296"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24</a:t>
            </a:fld>
            <a:endParaRPr lang="en-US"/>
          </a:p>
        </p:txBody>
      </p:sp>
    </p:spTree>
    <p:extLst>
      <p:ext uri="{BB962C8B-B14F-4D97-AF65-F5344CB8AC3E}">
        <p14:creationId xmlns:p14="http://schemas.microsoft.com/office/powerpoint/2010/main" val="1047762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7388" y="274638"/>
            <a:ext cx="7872984" cy="487362"/>
          </a:xfrm>
        </p:spPr>
        <p:txBody>
          <a:bodyPr>
            <a:normAutofit fontScale="90000"/>
          </a:bodyPr>
          <a:lstStyle/>
          <a:p>
            <a:pPr algn="ctr"/>
            <a:r>
              <a:rPr lang="en-US" b="1" dirty="0">
                <a:solidFill>
                  <a:srgbClr val="0000FF"/>
                </a:solidFill>
              </a:rPr>
              <a:t>VOCABULARY 5 (KEY)</a:t>
            </a:r>
            <a:endParaRPr lang="en-US" dirty="0"/>
          </a:p>
        </p:txBody>
      </p:sp>
      <p:sp>
        <p:nvSpPr>
          <p:cNvPr id="3" name="Content Placeholder 2"/>
          <p:cNvSpPr>
            <a:spLocks noGrp="1"/>
          </p:cNvSpPr>
          <p:nvPr>
            <p:ph idx="1"/>
          </p:nvPr>
        </p:nvSpPr>
        <p:spPr>
          <a:xfrm>
            <a:off x="1507388" y="990600"/>
            <a:ext cx="7872984" cy="5029200"/>
          </a:xfrm>
        </p:spPr>
        <p:txBody>
          <a:bodyPr/>
          <a:lstStyle/>
          <a:p>
            <a:pPr marL="82296" lvl="0" indent="0">
              <a:buNone/>
            </a:pPr>
            <a:r>
              <a:rPr lang="en-US" sz="3800" dirty="0" smtClean="0"/>
              <a:t>4. Are </a:t>
            </a:r>
            <a:r>
              <a:rPr lang="en-US" sz="3800" dirty="0"/>
              <a:t>you going to buy [</a:t>
            </a:r>
            <a:r>
              <a:rPr lang="en-US" sz="3800" b="1" dirty="0"/>
              <a:t>souvenirs</a:t>
            </a:r>
            <a:r>
              <a:rPr lang="en-US" sz="3800" dirty="0"/>
              <a:t> / photographs / postcards] in Mexico?</a:t>
            </a:r>
          </a:p>
          <a:p>
            <a:pPr marL="82296" lvl="0" indent="0">
              <a:buNone/>
            </a:pPr>
            <a:r>
              <a:rPr lang="en-US" sz="3800" dirty="0" smtClean="0"/>
              <a:t>5. We’re </a:t>
            </a:r>
            <a:r>
              <a:rPr lang="en-US" sz="3800" dirty="0"/>
              <a:t>going [running / </a:t>
            </a:r>
            <a:r>
              <a:rPr lang="en-US" sz="3800" b="1" dirty="0"/>
              <a:t>sightseeing</a:t>
            </a:r>
            <a:r>
              <a:rPr lang="en-US" sz="3800" dirty="0"/>
              <a:t> / solo] tomorrow morning.</a:t>
            </a:r>
          </a:p>
          <a:p>
            <a:pPr marL="82296" lvl="0" indent="0">
              <a:buNone/>
            </a:pPr>
            <a:r>
              <a:rPr lang="en-US" sz="3800" dirty="0" smtClean="0"/>
              <a:t>6. My parents </a:t>
            </a:r>
            <a:r>
              <a:rPr lang="en-US" sz="3800" dirty="0"/>
              <a:t>are going to [travel / buy / </a:t>
            </a:r>
            <a:r>
              <a:rPr lang="en-US" sz="3800" b="1" dirty="0"/>
              <a:t>spend</a:t>
            </a:r>
            <a:r>
              <a:rPr lang="en-US" sz="3800" dirty="0"/>
              <a:t>] a week in Costa Rica.</a:t>
            </a:r>
          </a:p>
          <a:p>
            <a:pPr marL="82296"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25</a:t>
            </a:fld>
            <a:endParaRPr lang="en-US"/>
          </a:p>
        </p:txBody>
      </p:sp>
    </p:spTree>
    <p:extLst>
      <p:ext uri="{BB962C8B-B14F-4D97-AF65-F5344CB8AC3E}">
        <p14:creationId xmlns:p14="http://schemas.microsoft.com/office/powerpoint/2010/main" val="1957111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26</a:t>
            </a:fld>
            <a:endParaRPr lang="en-US"/>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457200"/>
            <a:ext cx="81534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Voca 6.6.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53400" y="304800"/>
            <a:ext cx="609600" cy="609600"/>
          </a:xfrm>
          <a:prstGeom prst="rect">
            <a:avLst/>
          </a:prstGeom>
        </p:spPr>
      </p:pic>
    </p:spTree>
    <p:extLst>
      <p:ext uri="{BB962C8B-B14F-4D97-AF65-F5344CB8AC3E}">
        <p14:creationId xmlns:p14="http://schemas.microsoft.com/office/powerpoint/2010/main" val="351515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99840" fill="hold"/>
                                        <p:tgtEl>
                                          <p:spTgt spid="7"/>
                                        </p:tgtEl>
                                      </p:cBhvr>
                                    </p:cmd>
                                  </p:childTnLst>
                                </p:cTn>
                              </p:par>
                            </p:childTnLst>
                          </p:cTn>
                        </p:par>
                      </p:childTnLst>
                    </p:cTn>
                  </p:par>
                </p:childTnLst>
              </p:cTn>
              <p:nextCondLst>
                <p:cond evt="onClick" delay="0">
                  <p:tgtEl>
                    <p:spTgt spid="7"/>
                  </p:tgtEl>
                </p:cond>
              </p:nextCondLst>
            </p:seq>
            <p:audio>
              <p:cMediaNode vol="80000">
                <p:cTn id="13"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27</a:t>
            </a:fld>
            <a:endParaRPr lang="en-US"/>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381000"/>
            <a:ext cx="80772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Voca 6.6.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85314" y="3152503"/>
            <a:ext cx="609600" cy="609600"/>
          </a:xfrm>
          <a:prstGeom prst="rect">
            <a:avLst/>
          </a:prstGeom>
        </p:spPr>
      </p:pic>
    </p:spTree>
    <p:extLst>
      <p:ext uri="{BB962C8B-B14F-4D97-AF65-F5344CB8AC3E}">
        <p14:creationId xmlns:p14="http://schemas.microsoft.com/office/powerpoint/2010/main" val="12929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 calcmode="lin" valueType="num">
                                      <p:cBhvr>
                                        <p:cTn id="9" dur="1000" fill="hold"/>
                                        <p:tgtEl>
                                          <p:spTgt spid="8194"/>
                                        </p:tgtEl>
                                        <p:attrNameLst>
                                          <p:attrName>style.rotation</p:attrName>
                                        </p:attrNameLst>
                                      </p:cBhvr>
                                      <p:tavLst>
                                        <p:tav tm="0">
                                          <p:val>
                                            <p:fltVal val="90"/>
                                          </p:val>
                                        </p:tav>
                                        <p:tav tm="100000">
                                          <p:val>
                                            <p:fltVal val="0"/>
                                          </p:val>
                                        </p:tav>
                                      </p:tavLst>
                                    </p:anim>
                                    <p:animEffect transition="in" filter="fade">
                                      <p:cBhvr>
                                        <p:cTn id="10"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1" presetClass="mediacall" presetSubtype="0" fill="hold" nodeType="clickEffect">
                                  <p:stCondLst>
                                    <p:cond delay="0"/>
                                  </p:stCondLst>
                                  <p:childTnLst>
                                    <p:cmd type="call" cmd="playFrom(0.0)">
                                      <p:cBhvr>
                                        <p:cTn id="15" dur="99840" fill="hold"/>
                                        <p:tgtEl>
                                          <p:spTgt spid="7"/>
                                        </p:tgtEl>
                                      </p:cBhvr>
                                    </p:cmd>
                                  </p:childTnLst>
                                </p:cTn>
                              </p:par>
                            </p:childTnLst>
                          </p:cTn>
                        </p:par>
                      </p:childTnLst>
                    </p:cTn>
                  </p:par>
                </p:childTnLst>
              </p:cTn>
              <p:nextCondLst>
                <p:cond evt="onClick" delay="0">
                  <p:tgtEl>
                    <p:spTgt spid="7"/>
                  </p:tgtEl>
                </p:cond>
              </p:nextCondLst>
            </p:seq>
            <p:audio>
              <p:cMediaNode vol="80000">
                <p:cTn id="16"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28</a:t>
            </a:fld>
            <a:endParaRPr lang="en-US"/>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457200"/>
            <a:ext cx="82296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Voca 6.6.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96200" y="424543"/>
            <a:ext cx="609600" cy="609600"/>
          </a:xfrm>
          <a:prstGeom prst="rect">
            <a:avLst/>
          </a:prstGeom>
        </p:spPr>
      </p:pic>
    </p:spTree>
    <p:extLst>
      <p:ext uri="{BB962C8B-B14F-4D97-AF65-F5344CB8AC3E}">
        <p14:creationId xmlns:p14="http://schemas.microsoft.com/office/powerpoint/2010/main" val="24117002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9840"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CF95154-1FF3-45B3-992C-B4955093EA66}"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29</a:t>
            </a:fld>
            <a:endParaRPr lang="en-US"/>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457200"/>
            <a:ext cx="75438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Dia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39000" y="304800"/>
            <a:ext cx="609600" cy="609600"/>
          </a:xfrm>
          <a:prstGeom prst="rect">
            <a:avLst/>
          </a:prstGeom>
        </p:spPr>
      </p:pic>
    </p:spTree>
    <p:extLst>
      <p:ext uri="{BB962C8B-B14F-4D97-AF65-F5344CB8AC3E}">
        <p14:creationId xmlns:p14="http://schemas.microsoft.com/office/powerpoint/2010/main" val="174497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0242"/>
                                        </p:tgtEl>
                                        <p:attrNameLst>
                                          <p:attrName>style.visibility</p:attrName>
                                        </p:attrNameLst>
                                      </p:cBhvr>
                                      <p:to>
                                        <p:strVal val="visible"/>
                                      </p:to>
                                    </p:set>
                                    <p:anim calcmode="lin" valueType="num">
                                      <p:cBhvr>
                                        <p:cTn id="12" dur="500" fill="hold"/>
                                        <p:tgtEl>
                                          <p:spTgt spid="10242"/>
                                        </p:tgtEl>
                                        <p:attrNameLst>
                                          <p:attrName>ppt_w</p:attrName>
                                        </p:attrNameLst>
                                      </p:cBhvr>
                                      <p:tavLst>
                                        <p:tav tm="0">
                                          <p:val>
                                            <p:fltVal val="0"/>
                                          </p:val>
                                        </p:tav>
                                        <p:tav tm="100000">
                                          <p:val>
                                            <p:strVal val="#ppt_w"/>
                                          </p:val>
                                        </p:tav>
                                      </p:tavLst>
                                    </p:anim>
                                    <p:anim calcmode="lin" valueType="num">
                                      <p:cBhvr>
                                        <p:cTn id="13" dur="500" fill="hold"/>
                                        <p:tgtEl>
                                          <p:spTgt spid="10242"/>
                                        </p:tgtEl>
                                        <p:attrNameLst>
                                          <p:attrName>ppt_h</p:attrName>
                                        </p:attrNameLst>
                                      </p:cBhvr>
                                      <p:tavLst>
                                        <p:tav tm="0">
                                          <p:val>
                                            <p:fltVal val="0"/>
                                          </p:val>
                                        </p:tav>
                                        <p:tav tm="100000">
                                          <p:val>
                                            <p:strVal val="#ppt_h"/>
                                          </p:val>
                                        </p:tav>
                                      </p:tavLst>
                                    </p:anim>
                                    <p:animEffect transition="in" filter="fade">
                                      <p:cBhvr>
                                        <p:cTn id="14"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5"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872984" cy="731838"/>
          </a:xfrm>
        </p:spPr>
        <p:txBody>
          <a:bodyPr>
            <a:normAutofit fontScale="90000"/>
          </a:bodyPr>
          <a:lstStyle/>
          <a:p>
            <a:r>
              <a:rPr lang="en-US" b="1" dirty="0" smtClean="0"/>
              <a:t>1. Costa Rica (n):</a:t>
            </a:r>
            <a:endParaRPr lang="en-US"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30</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5070" y="118654"/>
            <a:ext cx="4007787"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1" y="3028326"/>
            <a:ext cx="4724400" cy="3143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5726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1+#ppt_w/2"/>
                                          </p:val>
                                        </p:tav>
                                        <p:tav tm="100000">
                                          <p:val>
                                            <p:strVal val="#ppt_x"/>
                                          </p:val>
                                        </p:tav>
                                      </p:tavLst>
                                    </p:anim>
                                    <p:anim calcmode="lin" valueType="num">
                                      <p:cBhvr additive="base">
                                        <p:cTn id="8" dur="500" fill="hold"/>
                                        <p:tgtEl>
                                          <p:spTgt spid="1126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67"/>
                                        </p:tgtEl>
                                        <p:attrNameLst>
                                          <p:attrName>style.visibility</p:attrName>
                                        </p:attrNameLst>
                                      </p:cBhvr>
                                      <p:to>
                                        <p:strVal val="visible"/>
                                      </p:to>
                                    </p:set>
                                    <p:anim calcmode="lin" valueType="num">
                                      <p:cBhvr additive="base">
                                        <p:cTn id="13" dur="500" fill="hold"/>
                                        <p:tgtEl>
                                          <p:spTgt spid="11267"/>
                                        </p:tgtEl>
                                        <p:attrNameLst>
                                          <p:attrName>ppt_x</p:attrName>
                                        </p:attrNameLst>
                                      </p:cBhvr>
                                      <p:tavLst>
                                        <p:tav tm="0">
                                          <p:val>
                                            <p:strVal val="#ppt_x"/>
                                          </p:val>
                                        </p:tav>
                                        <p:tav tm="100000">
                                          <p:val>
                                            <p:strVal val="#ppt_x"/>
                                          </p:val>
                                        </p:tav>
                                      </p:tavLst>
                                    </p:anim>
                                    <p:anim calcmode="lin" valueType="num">
                                      <p:cBhvr additive="base">
                                        <p:cTn id="14"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5791200" cy="6019800"/>
          </a:xfrm>
        </p:spPr>
        <p:txBody>
          <a:bodyPr>
            <a:normAutofit fontScale="85000" lnSpcReduction="20000"/>
          </a:bodyPr>
          <a:lstStyle/>
          <a:p>
            <a:pPr marL="82296" indent="0">
              <a:buNone/>
            </a:pPr>
            <a:r>
              <a:rPr lang="vi-VN" b="1" dirty="0">
                <a:solidFill>
                  <a:srgbClr val="FF0000"/>
                </a:solidFill>
              </a:rPr>
              <a:t>Cốt-xta-ri-ca</a:t>
            </a:r>
          </a:p>
          <a:p>
            <a:pPr marL="82296" indent="0">
              <a:buNone/>
            </a:pPr>
            <a:r>
              <a:rPr lang="vi-VN" dirty="0"/>
              <a:t>Quốc gia ở Trung Mỹ</a:t>
            </a:r>
          </a:p>
          <a:p>
            <a:pPr marL="82296" indent="0">
              <a:buNone/>
            </a:pPr>
            <a:r>
              <a:rPr lang="vi-VN" dirty="0">
                <a:solidFill>
                  <a:srgbClr val="FF0000"/>
                </a:solidFill>
              </a:rPr>
              <a:t>Costa Rica</a:t>
            </a:r>
            <a:r>
              <a:rPr lang="vi-VN" dirty="0"/>
              <a:t>, tên chính thức Cộng hòa </a:t>
            </a:r>
            <a:r>
              <a:rPr lang="vi-VN" dirty="0">
                <a:solidFill>
                  <a:srgbClr val="FF0000"/>
                </a:solidFill>
              </a:rPr>
              <a:t>Costa Rica</a:t>
            </a:r>
            <a:r>
              <a:rPr lang="vi-VN" dirty="0"/>
              <a:t>, là một quốc gia tại Trung Mỹ, giáp giới với Nicaragua ở mặt Bắc, Panamá ở phía Nam và Đông Nam, Thái Bình Dương ở phía Tây và Nam, biển Caribe ở phía Đông. </a:t>
            </a:r>
            <a:endParaRPr lang="en-US" dirty="0" smtClean="0"/>
          </a:p>
          <a:p>
            <a:pPr marL="82296" indent="0">
              <a:buNone/>
            </a:pPr>
            <a:r>
              <a:rPr lang="vi-VN" dirty="0" smtClean="0">
                <a:solidFill>
                  <a:srgbClr val="FF0000"/>
                </a:solidFill>
              </a:rPr>
              <a:t>Costa </a:t>
            </a:r>
            <a:r>
              <a:rPr lang="vi-VN" dirty="0">
                <a:solidFill>
                  <a:srgbClr val="FF0000"/>
                </a:solidFill>
              </a:rPr>
              <a:t>Rica </a:t>
            </a:r>
            <a:r>
              <a:rPr lang="vi-VN" dirty="0"/>
              <a:t>là nước đầu tiên trên thế giới tự giải thể lực lượng quân sự chính quy theo hiến pháp. </a:t>
            </a:r>
            <a:endParaRPr lang="en-US" dirty="0" smtClean="0"/>
          </a:p>
          <a:p>
            <a:pPr marL="82296" indent="0">
              <a:buNone/>
            </a:pPr>
            <a:r>
              <a:rPr lang="vi-VN" dirty="0" smtClean="0">
                <a:solidFill>
                  <a:srgbClr val="FF0000"/>
                </a:solidFill>
              </a:rPr>
              <a:t>Thủ </a:t>
            </a:r>
            <a:r>
              <a:rPr lang="vi-VN" dirty="0">
                <a:solidFill>
                  <a:srgbClr val="FF0000"/>
                </a:solidFill>
              </a:rPr>
              <a:t>đô: Xan hô-xê</a:t>
            </a:r>
          </a:p>
          <a:p>
            <a:pPr marL="82296" indent="0">
              <a:buNone/>
            </a:pPr>
            <a:r>
              <a:rPr lang="vi-VN" dirty="0"/>
              <a:t>Diện tích nước: 0,7 %</a:t>
            </a:r>
          </a:p>
          <a:p>
            <a:pPr marL="82296" indent="0">
              <a:buNone/>
            </a:pPr>
            <a:r>
              <a:rPr lang="vi-VN" dirty="0"/>
              <a:t>Đơn vị tiền tệ: Colon Costa Rica</a:t>
            </a:r>
          </a:p>
          <a:p>
            <a:pPr marL="82296" indent="0">
              <a:buNone/>
            </a:pPr>
            <a:r>
              <a:rPr lang="vi-VN" dirty="0"/>
              <a:t>Châu lục: Bắc Mỹ</a:t>
            </a: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31</a:t>
            </a:fld>
            <a:endParaRPr 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241663"/>
            <a:ext cx="216217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0628" y="1828800"/>
            <a:ext cx="215265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0687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3" fill="hold" nodeType="clickEffect">
                                  <p:stCondLst>
                                    <p:cond delay="0"/>
                                  </p:stCondLst>
                                  <p:childTnLst>
                                    <p:set>
                                      <p:cBhvr>
                                        <p:cTn id="46" dur="1" fill="hold">
                                          <p:stCondLst>
                                            <p:cond delay="0"/>
                                          </p:stCondLst>
                                        </p:cTn>
                                        <p:tgtEl>
                                          <p:spTgt spid="12290"/>
                                        </p:tgtEl>
                                        <p:attrNameLst>
                                          <p:attrName>style.visibility</p:attrName>
                                        </p:attrNameLst>
                                      </p:cBhvr>
                                      <p:to>
                                        <p:strVal val="visible"/>
                                      </p:to>
                                    </p:set>
                                    <p:anim calcmode="lin" valueType="num">
                                      <p:cBhvr additive="base">
                                        <p:cTn id="47" dur="500" fill="hold"/>
                                        <p:tgtEl>
                                          <p:spTgt spid="12290"/>
                                        </p:tgtEl>
                                        <p:attrNameLst>
                                          <p:attrName>ppt_x</p:attrName>
                                        </p:attrNameLst>
                                      </p:cBhvr>
                                      <p:tavLst>
                                        <p:tav tm="0">
                                          <p:val>
                                            <p:strVal val="1+#ppt_w/2"/>
                                          </p:val>
                                        </p:tav>
                                        <p:tav tm="100000">
                                          <p:val>
                                            <p:strVal val="#ppt_x"/>
                                          </p:val>
                                        </p:tav>
                                      </p:tavLst>
                                    </p:anim>
                                    <p:anim calcmode="lin" valueType="num">
                                      <p:cBhvr additive="base">
                                        <p:cTn id="48" dur="500" fill="hold"/>
                                        <p:tgtEl>
                                          <p:spTgt spid="12290"/>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nodeType="clickEffect">
                                  <p:stCondLst>
                                    <p:cond delay="0"/>
                                  </p:stCondLst>
                                  <p:childTnLst>
                                    <p:set>
                                      <p:cBhvr>
                                        <p:cTn id="52" dur="1" fill="hold">
                                          <p:stCondLst>
                                            <p:cond delay="0"/>
                                          </p:stCondLst>
                                        </p:cTn>
                                        <p:tgtEl>
                                          <p:spTgt spid="12291"/>
                                        </p:tgtEl>
                                        <p:attrNameLst>
                                          <p:attrName>style.visibility</p:attrName>
                                        </p:attrNameLst>
                                      </p:cBhvr>
                                      <p:to>
                                        <p:strVal val="visible"/>
                                      </p:to>
                                    </p:set>
                                    <p:anim calcmode="lin" valueType="num">
                                      <p:cBhvr additive="base">
                                        <p:cTn id="53" dur="500" fill="hold"/>
                                        <p:tgtEl>
                                          <p:spTgt spid="12291"/>
                                        </p:tgtEl>
                                        <p:attrNameLst>
                                          <p:attrName>ppt_x</p:attrName>
                                        </p:attrNameLst>
                                      </p:cBhvr>
                                      <p:tavLst>
                                        <p:tav tm="0">
                                          <p:val>
                                            <p:strVal val="1+#ppt_w/2"/>
                                          </p:val>
                                        </p:tav>
                                        <p:tav tm="100000">
                                          <p:val>
                                            <p:strVal val="#ppt_x"/>
                                          </p:val>
                                        </p:tav>
                                      </p:tavLst>
                                    </p:anim>
                                    <p:anim calcmode="lin" valueType="num">
                                      <p:cBhvr additive="base">
                                        <p:cTn id="54"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4572000" cy="5943600"/>
          </a:xfrm>
        </p:spPr>
        <p:txBody>
          <a:bodyPr>
            <a:normAutofit fontScale="70000" lnSpcReduction="20000"/>
          </a:bodyPr>
          <a:lstStyle/>
          <a:p>
            <a:pPr marL="82296" indent="0">
              <a:buNone/>
            </a:pPr>
            <a:r>
              <a:rPr lang="vi-VN" b="1" dirty="0" smtClean="0">
                <a:solidFill>
                  <a:srgbClr val="FF0000"/>
                </a:solidFill>
              </a:rPr>
              <a:t>San </a:t>
            </a:r>
            <a:r>
              <a:rPr lang="vi-VN" b="1" dirty="0">
                <a:solidFill>
                  <a:srgbClr val="FF0000"/>
                </a:solidFill>
              </a:rPr>
              <a:t>Jose</a:t>
            </a:r>
          </a:p>
          <a:p>
            <a:pPr marL="82296" indent="0">
              <a:buNone/>
            </a:pPr>
            <a:r>
              <a:rPr lang="vi-VN" dirty="0"/>
              <a:t>Thành phố ở California</a:t>
            </a:r>
          </a:p>
          <a:p>
            <a:pPr marL="82296" indent="0">
              <a:buNone/>
            </a:pPr>
            <a:r>
              <a:rPr lang="vi-VN" dirty="0">
                <a:solidFill>
                  <a:srgbClr val="FF0000"/>
                </a:solidFill>
              </a:rPr>
              <a:t>San Jose </a:t>
            </a:r>
            <a:r>
              <a:rPr lang="vi-VN" dirty="0"/>
              <a:t>là thành phố lớn thứ 3 ở tiểu bang California, lớn thứ 10 ở Hoa Kỳ. </a:t>
            </a:r>
            <a:endParaRPr lang="en-US" dirty="0" smtClean="0"/>
          </a:p>
          <a:p>
            <a:pPr marL="82296" indent="0">
              <a:buNone/>
            </a:pPr>
            <a:r>
              <a:rPr lang="vi-VN" dirty="0" smtClean="0"/>
              <a:t>Đây </a:t>
            </a:r>
            <a:r>
              <a:rPr lang="vi-VN" dirty="0"/>
              <a:t>là thủ phủ Quận Santa Clara. Trong nhiều năm, thành phố được gắn liền với danh hiệu Thành phố lớn an toàn nhất Hoa Kỳ. </a:t>
            </a:r>
            <a:endParaRPr lang="en-US" dirty="0" smtClean="0"/>
          </a:p>
          <a:p>
            <a:pPr marL="82296" indent="0">
              <a:buNone/>
            </a:pPr>
            <a:r>
              <a:rPr lang="vi-VN" dirty="0" smtClean="0">
                <a:solidFill>
                  <a:srgbClr val="FF0000"/>
                </a:solidFill>
              </a:rPr>
              <a:t>San </a:t>
            </a:r>
            <a:r>
              <a:rPr lang="vi-VN" dirty="0">
                <a:solidFill>
                  <a:srgbClr val="FF0000"/>
                </a:solidFill>
              </a:rPr>
              <a:t>Jose </a:t>
            </a:r>
            <a:r>
              <a:rPr lang="vi-VN" dirty="0"/>
              <a:t>nằm trong Thung lũng Silicon, mũi phía Nam của Vịnh San Francisco. </a:t>
            </a:r>
            <a:endParaRPr lang="en-US" dirty="0" smtClean="0"/>
          </a:p>
          <a:p>
            <a:pPr marL="82296" indent="0">
              <a:buNone/>
            </a:pPr>
            <a:r>
              <a:rPr lang="vi-VN" dirty="0" smtClean="0"/>
              <a:t>Diện </a:t>
            </a:r>
            <a:r>
              <a:rPr lang="vi-VN" dirty="0"/>
              <a:t>tích: 469,7 km²</a:t>
            </a:r>
          </a:p>
          <a:p>
            <a:pPr marL="82296" indent="0">
              <a:buNone/>
            </a:pPr>
            <a:r>
              <a:rPr lang="vi-VN" dirty="0"/>
              <a:t>Thời tiết: 18°C, Gió Hướng Tây Bắc với 3 km/h, 90% Độ ẩm</a:t>
            </a:r>
          </a:p>
          <a:p>
            <a:pPr marL="82296" indent="0">
              <a:buNone/>
            </a:pPr>
            <a:r>
              <a:rPr lang="vi-VN" dirty="0" smtClean="0"/>
              <a:t>Mã </a:t>
            </a:r>
            <a:r>
              <a:rPr lang="vi-VN" dirty="0"/>
              <a:t>vùng: 408</a:t>
            </a:r>
          </a:p>
          <a:p>
            <a:pPr marL="82296" indent="0">
              <a:buNone/>
            </a:pPr>
            <a:r>
              <a:rPr lang="vi-VN" dirty="0" smtClean="0"/>
              <a:t>Dân </a:t>
            </a:r>
            <a:r>
              <a:rPr lang="vi-VN" dirty="0"/>
              <a:t>số: 1,03 triệu (2018)</a:t>
            </a: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32</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8062" y="3429000"/>
            <a:ext cx="37242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8063" y="185057"/>
            <a:ext cx="1968137" cy="2786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95312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8229600" cy="838200"/>
          </a:xfrm>
        </p:spPr>
        <p:txBody>
          <a:bodyPr>
            <a:normAutofit/>
          </a:bodyPr>
          <a:lstStyle/>
          <a:p>
            <a:r>
              <a:rPr lang="en-US" sz="4800" b="1" dirty="0" smtClean="0"/>
              <a:t>2. </a:t>
            </a:r>
            <a:r>
              <a:rPr lang="en-US" sz="4800" b="1" dirty="0"/>
              <a:t>g</a:t>
            </a:r>
            <a:r>
              <a:rPr lang="en-US" sz="4800" b="1" dirty="0" smtClean="0"/>
              <a:t>o surfing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33</a:t>
            </a:fld>
            <a:endParaRPr lang="en-US"/>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1524000"/>
            <a:ext cx="6400800" cy="427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37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heel(1)">
                                      <p:cBhvr>
                                        <p:cTn id="7" dur="20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8229600" cy="914400"/>
          </a:xfrm>
        </p:spPr>
        <p:txBody>
          <a:bodyPr>
            <a:noAutofit/>
          </a:bodyPr>
          <a:lstStyle/>
          <a:p>
            <a:r>
              <a:rPr lang="en-US" sz="4800" b="1" dirty="0" smtClean="0"/>
              <a:t>3. take your vacation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34</a:t>
            </a:fld>
            <a:endParaRPr lang="en-US"/>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799" y="1600200"/>
            <a:ext cx="7347857"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245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 calcmode="lin" valueType="num">
                                      <p:cBhvr>
                                        <p:cTn id="9" dur="1000" fill="hold"/>
                                        <p:tgtEl>
                                          <p:spTgt spid="14338"/>
                                        </p:tgtEl>
                                        <p:attrNameLst>
                                          <p:attrName>style.rotation</p:attrName>
                                        </p:attrNameLst>
                                      </p:cBhvr>
                                      <p:tavLst>
                                        <p:tav tm="0">
                                          <p:val>
                                            <p:fltVal val="90"/>
                                          </p:val>
                                        </p:tav>
                                        <p:tav tm="100000">
                                          <p:val>
                                            <p:fltVal val="0"/>
                                          </p:val>
                                        </p:tav>
                                      </p:tavLst>
                                    </p:anim>
                                    <p:animEffect transition="in" filter="fade">
                                      <p:cBhvr>
                                        <p:cTn id="10" dur="1000"/>
                                        <p:tgtEl>
                                          <p:spTgt spid="1433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CF95154-1FF3-45B3-992C-B4955093EA66}"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Anh van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35</a:t>
            </a:fld>
            <a:endParaRPr lang="en-US">
              <a:solidFill>
                <a:srgbClr val="E7DEC9">
                  <a:shade val="50000"/>
                  <a:satMod val="200000"/>
                </a:srgbClr>
              </a:solidFill>
            </a:endParaRPr>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457200"/>
            <a:ext cx="75438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Dia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39000" y="304800"/>
            <a:ext cx="609600" cy="609600"/>
          </a:xfrm>
          <a:prstGeom prst="rect">
            <a:avLst/>
          </a:prstGeom>
        </p:spPr>
      </p:pic>
    </p:spTree>
    <p:extLst>
      <p:ext uri="{BB962C8B-B14F-4D97-AF65-F5344CB8AC3E}">
        <p14:creationId xmlns:p14="http://schemas.microsoft.com/office/powerpoint/2010/main" val="2818369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0242"/>
                                        </p:tgtEl>
                                        <p:attrNameLst>
                                          <p:attrName>style.visibility</p:attrName>
                                        </p:attrNameLst>
                                      </p:cBhvr>
                                      <p:to>
                                        <p:strVal val="visible"/>
                                      </p:to>
                                    </p:set>
                                    <p:anim calcmode="lin" valueType="num">
                                      <p:cBhvr>
                                        <p:cTn id="12" dur="500" fill="hold"/>
                                        <p:tgtEl>
                                          <p:spTgt spid="10242"/>
                                        </p:tgtEl>
                                        <p:attrNameLst>
                                          <p:attrName>ppt_w</p:attrName>
                                        </p:attrNameLst>
                                      </p:cBhvr>
                                      <p:tavLst>
                                        <p:tav tm="0">
                                          <p:val>
                                            <p:fltVal val="0"/>
                                          </p:val>
                                        </p:tav>
                                        <p:tav tm="100000">
                                          <p:val>
                                            <p:strVal val="#ppt_w"/>
                                          </p:val>
                                        </p:tav>
                                      </p:tavLst>
                                    </p:anim>
                                    <p:anim calcmode="lin" valueType="num">
                                      <p:cBhvr>
                                        <p:cTn id="13" dur="500" fill="hold"/>
                                        <p:tgtEl>
                                          <p:spTgt spid="10242"/>
                                        </p:tgtEl>
                                        <p:attrNameLst>
                                          <p:attrName>ppt_h</p:attrName>
                                        </p:attrNameLst>
                                      </p:cBhvr>
                                      <p:tavLst>
                                        <p:tav tm="0">
                                          <p:val>
                                            <p:fltVal val="0"/>
                                          </p:val>
                                        </p:tav>
                                        <p:tav tm="100000">
                                          <p:val>
                                            <p:strVal val="#ppt_h"/>
                                          </p:val>
                                        </p:tav>
                                      </p:tavLst>
                                    </p:anim>
                                    <p:animEffect transition="in" filter="fade">
                                      <p:cBhvr>
                                        <p:cTn id="14"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5" fill="hold" display="0">
                  <p:stCondLst>
                    <p:cond delay="indefinite"/>
                  </p:stCondLst>
                  <p:endCondLst>
                    <p:cond evt="onStopAudio" delay="0">
                      <p:tgtEl>
                        <p:sldTgt/>
                      </p:tgtEl>
                    </p:cond>
                  </p:endCondLst>
                </p:cTn>
                <p:tgtEl>
                  <p:spTgt spid="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A0DDAC2-982E-45DE-BCDC-E8D2A2922F1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36</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2072" y="304800"/>
            <a:ext cx="8056727"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3834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Vertical)">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76200"/>
            <a:ext cx="7872984" cy="609600"/>
          </a:xfrm>
        </p:spPr>
        <p:txBody>
          <a:bodyPr>
            <a:normAutofit fontScale="90000"/>
          </a:bodyPr>
          <a:lstStyle/>
          <a:p>
            <a:pPr algn="r"/>
            <a:r>
              <a:rPr lang="en-US" b="1" dirty="0" smtClean="0">
                <a:solidFill>
                  <a:srgbClr val="FF0000"/>
                </a:solidFill>
              </a:rPr>
              <a:t>Dialogue 2 (Key)</a:t>
            </a:r>
            <a:endParaRPr lang="en-US" b="1" dirty="0">
              <a:solidFill>
                <a:srgbClr val="FF0000"/>
              </a:solidFill>
            </a:endParaRPr>
          </a:p>
        </p:txBody>
      </p:sp>
      <p:sp>
        <p:nvSpPr>
          <p:cNvPr id="3" name="Content Placeholder 2"/>
          <p:cNvSpPr>
            <a:spLocks noGrp="1"/>
          </p:cNvSpPr>
          <p:nvPr>
            <p:ph idx="1"/>
          </p:nvPr>
        </p:nvSpPr>
        <p:spPr>
          <a:xfrm>
            <a:off x="1219200" y="838200"/>
            <a:ext cx="8229600" cy="5486400"/>
          </a:xfrm>
        </p:spPr>
        <p:txBody>
          <a:bodyPr>
            <a:normAutofit/>
          </a:bodyPr>
          <a:lstStyle/>
          <a:p>
            <a:pPr marL="82296" lvl="0" indent="0">
              <a:buNone/>
            </a:pPr>
            <a:r>
              <a:rPr lang="en-US" sz="3800" dirty="0" smtClean="0"/>
              <a:t>1. Wes </a:t>
            </a:r>
            <a:r>
              <a:rPr lang="en-US" sz="3800" dirty="0"/>
              <a:t>likes to take his vacations in the summer</a:t>
            </a:r>
            <a:r>
              <a:rPr lang="en-US" sz="3800" dirty="0" smtClean="0"/>
              <a:t>. (</a:t>
            </a:r>
            <a:r>
              <a:rPr lang="en-US" sz="3800" b="1" dirty="0" smtClean="0"/>
              <a:t>True</a:t>
            </a:r>
            <a:r>
              <a:rPr lang="en-US" sz="3800" dirty="0" smtClean="0"/>
              <a:t> / False)</a:t>
            </a:r>
            <a:endParaRPr lang="en-US" sz="3800" dirty="0"/>
          </a:p>
          <a:p>
            <a:pPr marL="82296" indent="0">
              <a:buNone/>
            </a:pPr>
            <a:r>
              <a:rPr lang="en-US" sz="3800" dirty="0" smtClean="0"/>
              <a:t>2. Wes </a:t>
            </a:r>
            <a:r>
              <a:rPr lang="en-US" sz="3800" dirty="0"/>
              <a:t>doesn’t like to take pictures on </a:t>
            </a:r>
            <a:r>
              <a:rPr lang="en-US" sz="3800" dirty="0" smtClean="0"/>
              <a:t>vacation. </a:t>
            </a:r>
            <a:r>
              <a:rPr lang="en-US" sz="3800" dirty="0"/>
              <a:t>(</a:t>
            </a:r>
            <a:r>
              <a:rPr lang="en-US" sz="3800" b="1" dirty="0"/>
              <a:t>True</a:t>
            </a:r>
            <a:r>
              <a:rPr lang="en-US" sz="3800" dirty="0"/>
              <a:t> / False)</a:t>
            </a:r>
          </a:p>
          <a:p>
            <a:pPr marL="82296" indent="0">
              <a:buNone/>
            </a:pPr>
            <a:r>
              <a:rPr lang="en-US" sz="3800" dirty="0" smtClean="0"/>
              <a:t>3. Wes </a:t>
            </a:r>
            <a:r>
              <a:rPr lang="en-US" sz="3800" dirty="0"/>
              <a:t>doesn’t want to relax by the pool</a:t>
            </a:r>
            <a:r>
              <a:rPr lang="en-US" sz="3800" dirty="0" smtClean="0"/>
              <a:t>. </a:t>
            </a:r>
            <a:r>
              <a:rPr lang="en-US" sz="3800" dirty="0"/>
              <a:t>(True / </a:t>
            </a:r>
            <a:r>
              <a:rPr lang="en-US" sz="3800" b="1" dirty="0"/>
              <a:t>False</a:t>
            </a:r>
            <a:r>
              <a:rPr lang="en-US" sz="3800" dirty="0"/>
              <a:t>)</a:t>
            </a:r>
          </a:p>
          <a:p>
            <a:pPr marL="82296" indent="0">
              <a:buNone/>
            </a:pPr>
            <a:r>
              <a:rPr lang="en-US" sz="3800" dirty="0" smtClean="0"/>
              <a:t>4. Debbie </a:t>
            </a:r>
            <a:r>
              <a:rPr lang="en-US" sz="3800" dirty="0"/>
              <a:t>isn’t going to take her vacation in July</a:t>
            </a:r>
            <a:r>
              <a:rPr lang="en-US" sz="3800" dirty="0" smtClean="0"/>
              <a:t>.</a:t>
            </a:r>
            <a:r>
              <a:rPr lang="en-US" sz="3800" dirty="0"/>
              <a:t> (</a:t>
            </a:r>
            <a:r>
              <a:rPr lang="en-US" sz="3800" b="1" dirty="0"/>
              <a:t>True</a:t>
            </a:r>
            <a:r>
              <a:rPr lang="en-US" sz="3800" dirty="0"/>
              <a:t> / False)</a:t>
            </a:r>
          </a:p>
          <a:p>
            <a:pPr marL="82296" lvl="0" indent="0">
              <a:buNone/>
            </a:pPr>
            <a:endParaRPr lang="en-US" dirty="0"/>
          </a:p>
          <a:p>
            <a:pPr marL="82296" lvl="0" indent="0">
              <a:buNone/>
            </a:pPr>
            <a:endParaRPr lang="en-US" dirty="0"/>
          </a:p>
        </p:txBody>
      </p:sp>
      <p:sp>
        <p:nvSpPr>
          <p:cNvPr id="4" name="Date Placeholder 3"/>
          <p:cNvSpPr>
            <a:spLocks noGrp="1"/>
          </p:cNvSpPr>
          <p:nvPr>
            <p:ph type="dt" sz="half" idx="10"/>
          </p:nvPr>
        </p:nvSpPr>
        <p:spPr/>
        <p:txBody>
          <a:bodyPr/>
          <a:lstStyle/>
          <a:p>
            <a:fld id="{464D27B1-A52C-4823-8B9C-037DC8B96D00}"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37</a:t>
            </a:fld>
            <a:endParaRPr lang="en-US"/>
          </a:p>
        </p:txBody>
      </p:sp>
    </p:spTree>
    <p:extLst>
      <p:ext uri="{BB962C8B-B14F-4D97-AF65-F5344CB8AC3E}">
        <p14:creationId xmlns:p14="http://schemas.microsoft.com/office/powerpoint/2010/main" val="15563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28A663F-4F68-4620-9EFB-3A95BCE28EFE}"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38</a:t>
            </a:fld>
            <a:endParaRPr lang="en-US"/>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52400"/>
            <a:ext cx="80772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7800" y="914400"/>
            <a:ext cx="80010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Dia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01000" y="2133600"/>
            <a:ext cx="609600" cy="609600"/>
          </a:xfrm>
          <a:prstGeom prst="rect">
            <a:avLst/>
          </a:prstGeom>
        </p:spPr>
      </p:pic>
    </p:spTree>
    <p:extLst>
      <p:ext uri="{BB962C8B-B14F-4D97-AF65-F5344CB8AC3E}">
        <p14:creationId xmlns:p14="http://schemas.microsoft.com/office/powerpoint/2010/main" val="339193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8" fill="hold" display="0">
                  <p:stCondLst>
                    <p:cond delay="indefinite"/>
                  </p:stCondLst>
                  <p:endCondLst>
                    <p:cond evt="onStopAudio" delay="0">
                      <p:tgtEl>
                        <p:sldTgt/>
                      </p:tgtEl>
                    </p:cond>
                  </p:endCondLst>
                </p:cTn>
                <p:tgtEl>
                  <p:spTgt spid="7"/>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B84066D-EB10-437B-A184-56E67E93D8E9}"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39</a:t>
            </a:fld>
            <a:endParaRPr lang="en-US"/>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76200"/>
            <a:ext cx="8229600"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ro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010400" y="685800"/>
            <a:ext cx="609600" cy="609600"/>
          </a:xfrm>
          <a:prstGeom prst="rect">
            <a:avLst/>
          </a:prstGeom>
        </p:spPr>
      </p:pic>
    </p:spTree>
    <p:extLst>
      <p:ext uri="{BB962C8B-B14F-4D97-AF65-F5344CB8AC3E}">
        <p14:creationId xmlns:p14="http://schemas.microsoft.com/office/powerpoint/2010/main" val="40554072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3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40</a:t>
            </a:fld>
            <a:endParaRPr lang="en-US"/>
          </a:p>
        </p:txBody>
      </p:sp>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152400"/>
            <a:ext cx="8229600"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Gram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91400" y="381000"/>
            <a:ext cx="609600" cy="609600"/>
          </a:xfrm>
          <a:prstGeom prst="rect">
            <a:avLst/>
          </a:prstGeom>
        </p:spPr>
      </p:pic>
    </p:spTree>
    <p:extLst>
      <p:ext uri="{BB962C8B-B14F-4D97-AF65-F5344CB8AC3E}">
        <p14:creationId xmlns:p14="http://schemas.microsoft.com/office/powerpoint/2010/main" val="32312039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93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41</a:t>
            </a:fld>
            <a:endParaRPr lang="en-US"/>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9594"/>
            <a:ext cx="83058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188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ppt_x"/>
                                          </p:val>
                                        </p:tav>
                                        <p:tav tm="100000">
                                          <p:val>
                                            <p:strVal val="#ppt_x"/>
                                          </p:val>
                                        </p:tav>
                                      </p:tavLst>
                                    </p:anim>
                                    <p:anim calcmode="lin" valueType="num">
                                      <p:cBhvr additive="base">
                                        <p:cTn id="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42</a:t>
            </a:fld>
            <a:endParaRPr lang="en-US"/>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7868" y="304800"/>
            <a:ext cx="8058332"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737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8709"/>
            <a:ext cx="8052446" cy="676774"/>
          </a:xfrm>
        </p:spPr>
        <p:txBody>
          <a:bodyPr>
            <a:normAutofit fontScale="90000"/>
          </a:bodyPr>
          <a:lstStyle/>
          <a:p>
            <a:pPr algn="r"/>
            <a:r>
              <a:rPr lang="en-US" b="1" dirty="0">
                <a:solidFill>
                  <a:srgbClr val="0000FF"/>
                </a:solidFill>
              </a:rPr>
              <a:t>GRAMMAR 2 (KEY)</a:t>
            </a:r>
            <a:endParaRPr lang="en-US" dirty="0"/>
          </a:p>
        </p:txBody>
      </p:sp>
      <p:sp>
        <p:nvSpPr>
          <p:cNvPr id="3" name="Content Placeholder 2"/>
          <p:cNvSpPr>
            <a:spLocks noGrp="1"/>
          </p:cNvSpPr>
          <p:nvPr>
            <p:ph idx="1"/>
          </p:nvPr>
        </p:nvSpPr>
        <p:spPr>
          <a:xfrm>
            <a:off x="1295400" y="685800"/>
            <a:ext cx="8153400" cy="5562600"/>
          </a:xfrm>
        </p:spPr>
        <p:txBody>
          <a:bodyPr>
            <a:normAutofit/>
          </a:bodyPr>
          <a:lstStyle/>
          <a:p>
            <a:pPr marL="82296" indent="0">
              <a:buNone/>
            </a:pPr>
            <a:r>
              <a:rPr lang="en-US" sz="3800" dirty="0" smtClean="0"/>
              <a:t>1. I </a:t>
            </a:r>
            <a:r>
              <a:rPr lang="en-US" sz="3800" b="1" dirty="0" smtClean="0"/>
              <a:t>am going to send</a:t>
            </a:r>
            <a:r>
              <a:rPr lang="en-US" sz="3800" dirty="0" smtClean="0"/>
              <a:t> you a postcard from Hawaii. (send)</a:t>
            </a:r>
          </a:p>
          <a:p>
            <a:pPr marL="82296" indent="0">
              <a:buNone/>
            </a:pPr>
            <a:r>
              <a:rPr lang="en-US" sz="3800" dirty="0" smtClean="0"/>
              <a:t>2. a: </a:t>
            </a:r>
            <a:r>
              <a:rPr lang="en-US" sz="3800" b="1" dirty="0" smtClean="0"/>
              <a:t>Are</a:t>
            </a:r>
            <a:r>
              <a:rPr lang="en-US" sz="3800" dirty="0" smtClean="0"/>
              <a:t> you </a:t>
            </a:r>
            <a:r>
              <a:rPr lang="en-US" sz="3800" b="1" dirty="0" smtClean="0"/>
              <a:t>going to buy </a:t>
            </a:r>
            <a:r>
              <a:rPr lang="en-US" sz="3800" dirty="0" smtClean="0"/>
              <a:t>me a souvenir from your trip to Italy. (buy)</a:t>
            </a:r>
          </a:p>
          <a:p>
            <a:pPr marL="82296" indent="0">
              <a:buNone/>
              <a:tabLst>
                <a:tab pos="574675" algn="l"/>
              </a:tabLst>
            </a:pPr>
            <a:r>
              <a:rPr lang="en-US" sz="3800" dirty="0" smtClean="0"/>
              <a:t>	b: Of </a:t>
            </a:r>
            <a:r>
              <a:rPr lang="en-US" sz="3800" dirty="0"/>
              <a:t>course!</a:t>
            </a:r>
          </a:p>
          <a:p>
            <a:pPr marL="82296" indent="0">
              <a:buNone/>
            </a:pPr>
            <a:r>
              <a:rPr lang="en-US" sz="3800" dirty="0" smtClean="0"/>
              <a:t>3. a: Where</a:t>
            </a:r>
            <a:r>
              <a:rPr lang="en-US" sz="3800" dirty="0"/>
              <a:t> </a:t>
            </a:r>
            <a:r>
              <a:rPr lang="en-US" sz="3800" b="1" dirty="0" smtClean="0"/>
              <a:t>are</a:t>
            </a:r>
            <a:r>
              <a:rPr lang="en-US" sz="3800" dirty="0" smtClean="0"/>
              <a:t> you </a:t>
            </a:r>
            <a:r>
              <a:rPr lang="en-US" sz="3800" b="1" dirty="0" smtClean="0"/>
              <a:t>going to go </a:t>
            </a:r>
            <a:r>
              <a:rPr lang="en-US" sz="3800" dirty="0" smtClean="0"/>
              <a:t>in </a:t>
            </a:r>
            <a:r>
              <a:rPr lang="en-US" sz="3800" dirty="0"/>
              <a:t>December? (go)</a:t>
            </a:r>
          </a:p>
          <a:p>
            <a:pPr marL="82296" indent="0">
              <a:buNone/>
              <a:tabLst>
                <a:tab pos="514350" algn="l"/>
              </a:tabLst>
            </a:pPr>
            <a:r>
              <a:rPr lang="en-US" sz="3800" dirty="0" smtClean="0"/>
              <a:t>	b: I’m </a:t>
            </a:r>
            <a:r>
              <a:rPr lang="en-US" sz="3800" dirty="0"/>
              <a:t>going to go to </a:t>
            </a:r>
            <a:r>
              <a:rPr lang="en-US" sz="3800" dirty="0" smtClean="0"/>
              <a:t>Australia.</a:t>
            </a:r>
            <a:endParaRPr lang="en-US" sz="3800" dirty="0"/>
          </a:p>
          <a:p>
            <a:pPr marL="82296" lvl="0"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43</a:t>
            </a:fld>
            <a:endParaRPr lang="en-US"/>
          </a:p>
        </p:txBody>
      </p:sp>
    </p:spTree>
    <p:extLst>
      <p:ext uri="{BB962C8B-B14F-4D97-AF65-F5344CB8AC3E}">
        <p14:creationId xmlns:p14="http://schemas.microsoft.com/office/powerpoint/2010/main" val="152652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61426"/>
            <a:ext cx="8382000" cy="600574"/>
          </a:xfrm>
        </p:spPr>
        <p:txBody>
          <a:bodyPr>
            <a:normAutofit fontScale="90000"/>
          </a:bodyPr>
          <a:lstStyle/>
          <a:p>
            <a:pPr algn="r"/>
            <a:r>
              <a:rPr lang="en-US" b="1" dirty="0">
                <a:solidFill>
                  <a:srgbClr val="0000FF"/>
                </a:solidFill>
              </a:rPr>
              <a:t>GRAMMAR 2 (KEY)</a:t>
            </a:r>
            <a:endParaRPr lang="en-US" dirty="0"/>
          </a:p>
        </p:txBody>
      </p:sp>
      <p:sp>
        <p:nvSpPr>
          <p:cNvPr id="3" name="Content Placeholder 2"/>
          <p:cNvSpPr>
            <a:spLocks noGrp="1"/>
          </p:cNvSpPr>
          <p:nvPr>
            <p:ph idx="1"/>
          </p:nvPr>
        </p:nvSpPr>
        <p:spPr>
          <a:xfrm>
            <a:off x="1295400" y="838200"/>
            <a:ext cx="8153400" cy="5334000"/>
          </a:xfrm>
        </p:spPr>
        <p:txBody>
          <a:bodyPr>
            <a:normAutofit/>
          </a:bodyPr>
          <a:lstStyle/>
          <a:p>
            <a:pPr marL="82296" lvl="0" indent="0">
              <a:buNone/>
            </a:pPr>
            <a:r>
              <a:rPr lang="en-US" sz="4000" dirty="0" smtClean="0"/>
              <a:t>4. We </a:t>
            </a:r>
            <a:r>
              <a:rPr lang="en-US" sz="4000" b="1" dirty="0" smtClean="0"/>
              <a:t>are going to relax </a:t>
            </a:r>
            <a:r>
              <a:rPr lang="en-US" sz="4000" dirty="0" smtClean="0"/>
              <a:t>on </a:t>
            </a:r>
            <a:r>
              <a:rPr lang="en-US" sz="4000" dirty="0"/>
              <a:t>the </a:t>
            </a:r>
            <a:r>
              <a:rPr lang="en-US" sz="4000" dirty="0" smtClean="0"/>
              <a:t>beach all </a:t>
            </a:r>
            <a:r>
              <a:rPr lang="en-US" sz="4000" dirty="0"/>
              <a:t>weekend. (relax)</a:t>
            </a:r>
          </a:p>
          <a:p>
            <a:pPr marL="82296" lvl="0" indent="0">
              <a:buNone/>
            </a:pPr>
            <a:r>
              <a:rPr lang="en-US" sz="4000" dirty="0" smtClean="0"/>
              <a:t>5. They</a:t>
            </a:r>
            <a:r>
              <a:rPr lang="en-US" sz="4000" dirty="0"/>
              <a:t> </a:t>
            </a:r>
            <a:r>
              <a:rPr lang="en-US" sz="4000" b="1" dirty="0" smtClean="0"/>
              <a:t>are going to take </a:t>
            </a:r>
            <a:r>
              <a:rPr lang="en-US" sz="4000" dirty="0" smtClean="0"/>
              <a:t>a </a:t>
            </a:r>
            <a:r>
              <a:rPr lang="en-US" sz="4000" dirty="0"/>
              <a:t>lot of pictures of old buildings in Europe. (take)</a:t>
            </a:r>
          </a:p>
          <a:p>
            <a:pPr marL="82296" indent="0">
              <a:buNone/>
            </a:pPr>
            <a:r>
              <a:rPr lang="en-US" sz="4000" dirty="0" smtClean="0"/>
              <a:t>6. a: What </a:t>
            </a:r>
            <a:r>
              <a:rPr lang="en-US" sz="4000" b="1" dirty="0" smtClean="0"/>
              <a:t>are</a:t>
            </a:r>
            <a:r>
              <a:rPr lang="en-US" sz="4000" dirty="0" smtClean="0"/>
              <a:t> they </a:t>
            </a:r>
            <a:r>
              <a:rPr lang="en-US" sz="4000" b="1" dirty="0" smtClean="0"/>
              <a:t>going to do</a:t>
            </a:r>
            <a:r>
              <a:rPr lang="en-US" sz="4000" b="1" dirty="0"/>
              <a:t> </a:t>
            </a:r>
            <a:r>
              <a:rPr lang="en-US" sz="4000" dirty="0" smtClean="0"/>
              <a:t>during </a:t>
            </a:r>
            <a:r>
              <a:rPr lang="en-US" sz="4000" dirty="0"/>
              <a:t>winter vacation? (do) </a:t>
            </a:r>
            <a:endParaRPr lang="en-US" sz="4000" dirty="0" smtClean="0"/>
          </a:p>
          <a:p>
            <a:pPr marL="82296" indent="0">
              <a:buNone/>
              <a:tabLst>
                <a:tab pos="574675" algn="l"/>
              </a:tabLst>
            </a:pPr>
            <a:r>
              <a:rPr lang="en-US" sz="4000" dirty="0"/>
              <a:t>	</a:t>
            </a:r>
            <a:r>
              <a:rPr lang="en-US" sz="4000" dirty="0" smtClean="0"/>
              <a:t>b: </a:t>
            </a:r>
            <a:r>
              <a:rPr lang="en-US" sz="4000" dirty="0"/>
              <a:t>They’re going to go skiing.</a:t>
            </a:r>
          </a:p>
          <a:p>
            <a:pPr marL="82296" lvl="0"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44</a:t>
            </a:fld>
            <a:endParaRPr lang="en-US"/>
          </a:p>
        </p:txBody>
      </p:sp>
    </p:spTree>
    <p:extLst>
      <p:ext uri="{BB962C8B-B14F-4D97-AF65-F5344CB8AC3E}">
        <p14:creationId xmlns:p14="http://schemas.microsoft.com/office/powerpoint/2010/main" val="354889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45</a:t>
            </a:fld>
            <a:endParaRPr lang="en-US"/>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65176"/>
            <a:ext cx="8229600" cy="5907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9147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wipe(down)">
                                      <p:cBhvr>
                                        <p:cTn id="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76200"/>
            <a:ext cx="7872984" cy="524374"/>
          </a:xfrm>
        </p:spPr>
        <p:txBody>
          <a:bodyPr>
            <a:normAutofit fontScale="90000"/>
          </a:bodyPr>
          <a:lstStyle/>
          <a:p>
            <a:pPr algn="r"/>
            <a:r>
              <a:rPr lang="en-US" sz="3200" b="1" dirty="0">
                <a:solidFill>
                  <a:srgbClr val="0000FF"/>
                </a:solidFill>
              </a:rPr>
              <a:t>GRAMMAR </a:t>
            </a:r>
            <a:r>
              <a:rPr lang="en-US" sz="3200" b="1" dirty="0" smtClean="0">
                <a:solidFill>
                  <a:srgbClr val="0000FF"/>
                </a:solidFill>
              </a:rPr>
              <a:t>3 </a:t>
            </a:r>
            <a:r>
              <a:rPr lang="en-US" sz="3200" b="1" dirty="0">
                <a:solidFill>
                  <a:srgbClr val="0000FF"/>
                </a:solidFill>
              </a:rPr>
              <a:t>(KEY)</a:t>
            </a:r>
            <a:endParaRPr lang="en-US" sz="3200" dirty="0"/>
          </a:p>
        </p:txBody>
      </p:sp>
      <p:sp>
        <p:nvSpPr>
          <p:cNvPr id="3" name="Content Placeholder 2"/>
          <p:cNvSpPr>
            <a:spLocks noGrp="1"/>
          </p:cNvSpPr>
          <p:nvPr>
            <p:ph idx="1"/>
          </p:nvPr>
        </p:nvSpPr>
        <p:spPr>
          <a:xfrm>
            <a:off x="1143000" y="685800"/>
            <a:ext cx="8305800" cy="5943600"/>
          </a:xfrm>
        </p:spPr>
        <p:txBody>
          <a:bodyPr>
            <a:normAutofit fontScale="40000" lnSpcReduction="20000"/>
          </a:bodyPr>
          <a:lstStyle/>
          <a:p>
            <a:pPr marL="82296" lvl="0" indent="0">
              <a:buNone/>
            </a:pPr>
            <a:r>
              <a:rPr lang="en-US" sz="4000" dirty="0" smtClean="0"/>
              <a:t>Wes: I </a:t>
            </a:r>
            <a:r>
              <a:rPr lang="en-US" sz="4000" dirty="0"/>
              <a:t>love summer!</a:t>
            </a:r>
          </a:p>
          <a:p>
            <a:pPr marL="82296" lvl="0" indent="0">
              <a:buNone/>
            </a:pPr>
            <a:r>
              <a:rPr lang="en-US" sz="4000" dirty="0" smtClean="0"/>
              <a:t>Debbie: </a:t>
            </a:r>
            <a:r>
              <a:rPr lang="en-US" sz="4000" b="1" dirty="0" smtClean="0"/>
              <a:t>Aren’t</a:t>
            </a:r>
            <a:r>
              <a:rPr lang="en-US" sz="4000" dirty="0" smtClean="0"/>
              <a:t> you </a:t>
            </a:r>
            <a:r>
              <a:rPr lang="en-US" sz="4000" b="1" dirty="0" smtClean="0"/>
              <a:t>going to be </a:t>
            </a:r>
            <a:r>
              <a:rPr lang="en-US" sz="4000" dirty="0" smtClean="0"/>
              <a:t>on vacation </a:t>
            </a:r>
            <a:r>
              <a:rPr lang="en-US" sz="4000" dirty="0"/>
              <a:t>soon?</a:t>
            </a:r>
          </a:p>
          <a:p>
            <a:pPr marL="82296" lvl="0" indent="0">
              <a:buNone/>
            </a:pPr>
            <a:r>
              <a:rPr lang="en-US" sz="4000" dirty="0" smtClean="0"/>
              <a:t>Wes: Yes</a:t>
            </a:r>
            <a:r>
              <a:rPr lang="en-US" sz="4000" dirty="0"/>
              <a:t>. I </a:t>
            </a:r>
            <a:r>
              <a:rPr lang="en-US" sz="4000" dirty="0" smtClean="0"/>
              <a:t>always </a:t>
            </a:r>
            <a:r>
              <a:rPr lang="en-US" sz="4000" dirty="0"/>
              <a:t>take my vacation in the summer. </a:t>
            </a:r>
            <a:r>
              <a:rPr lang="en-US" sz="4000" dirty="0" smtClean="0"/>
              <a:t>I’</a:t>
            </a:r>
            <a:r>
              <a:rPr lang="en-US" sz="4000" b="1" dirty="0" smtClean="0"/>
              <a:t>m going to leave </a:t>
            </a:r>
            <a:r>
              <a:rPr lang="en-US" sz="4000" dirty="0" smtClean="0"/>
              <a:t>for </a:t>
            </a:r>
            <a:r>
              <a:rPr lang="en-US" sz="4000" dirty="0"/>
              <a:t>Costa Rica</a:t>
            </a:r>
          </a:p>
          <a:p>
            <a:pPr marL="82296" lvl="0" indent="0">
              <a:buNone/>
            </a:pPr>
            <a:r>
              <a:rPr lang="en-US" sz="4000" dirty="0"/>
              <a:t>o</a:t>
            </a:r>
            <a:r>
              <a:rPr lang="en-US" sz="4000" dirty="0" smtClean="0"/>
              <a:t>n July 1.</a:t>
            </a:r>
            <a:endParaRPr lang="en-US" sz="4000" dirty="0"/>
          </a:p>
          <a:p>
            <a:pPr marL="82296" lvl="0" indent="0">
              <a:buNone/>
            </a:pPr>
            <a:r>
              <a:rPr lang="en-US" sz="4000" dirty="0"/>
              <a:t>Debbie: </a:t>
            </a:r>
            <a:r>
              <a:rPr lang="en-US" sz="4000" dirty="0" smtClean="0"/>
              <a:t>That’s </a:t>
            </a:r>
            <a:r>
              <a:rPr lang="en-US" sz="4000" dirty="0"/>
              <a:t>great! </a:t>
            </a:r>
            <a:r>
              <a:rPr lang="en-US" sz="4000" b="1" dirty="0" smtClean="0"/>
              <a:t>Is</a:t>
            </a:r>
            <a:r>
              <a:rPr lang="en-US" sz="4000" dirty="0" smtClean="0"/>
              <a:t> it </a:t>
            </a:r>
            <a:r>
              <a:rPr lang="en-US" sz="4000" b="1" dirty="0" smtClean="0"/>
              <a:t>going to be </a:t>
            </a:r>
            <a:r>
              <a:rPr lang="en-US" sz="4000" dirty="0" smtClean="0"/>
              <a:t>a </a:t>
            </a:r>
            <a:r>
              <a:rPr lang="en-US" sz="4000" dirty="0"/>
              <a:t>long flight?</a:t>
            </a:r>
          </a:p>
          <a:p>
            <a:pPr marL="82296" lvl="0" indent="0">
              <a:buNone/>
            </a:pPr>
            <a:r>
              <a:rPr lang="en-US" sz="4000" dirty="0"/>
              <a:t>Wes: </a:t>
            </a:r>
            <a:r>
              <a:rPr lang="en-US" sz="4000" dirty="0" smtClean="0"/>
              <a:t>It’</a:t>
            </a:r>
            <a:r>
              <a:rPr lang="en-US" sz="4000" b="1" dirty="0" smtClean="0"/>
              <a:t>s</a:t>
            </a:r>
            <a:r>
              <a:rPr lang="en-US" sz="4000" dirty="0" smtClean="0"/>
              <a:t> only </a:t>
            </a:r>
            <a:r>
              <a:rPr lang="en-US" sz="4000" b="1" dirty="0" smtClean="0"/>
              <a:t>going to take </a:t>
            </a:r>
            <a:r>
              <a:rPr lang="en-US" sz="4000" dirty="0" smtClean="0"/>
              <a:t>about </a:t>
            </a:r>
            <a:r>
              <a:rPr lang="en-US" sz="4000" dirty="0"/>
              <a:t>3 hours.</a:t>
            </a:r>
          </a:p>
          <a:p>
            <a:pPr marL="82296" lvl="0" indent="0">
              <a:buNone/>
            </a:pPr>
            <a:r>
              <a:rPr lang="en-US" sz="4000" dirty="0"/>
              <a:t>Debbie: </a:t>
            </a:r>
            <a:r>
              <a:rPr lang="en-US" sz="4000" dirty="0" smtClean="0"/>
              <a:t>How long </a:t>
            </a:r>
            <a:r>
              <a:rPr lang="en-US" sz="4000" b="1" dirty="0" smtClean="0"/>
              <a:t>are</a:t>
            </a:r>
            <a:r>
              <a:rPr lang="en-US" sz="4000" dirty="0" smtClean="0"/>
              <a:t> you </a:t>
            </a:r>
            <a:r>
              <a:rPr lang="en-US" sz="4000" b="1" dirty="0" smtClean="0"/>
              <a:t>going to be </a:t>
            </a:r>
            <a:r>
              <a:rPr lang="en-US" sz="4000" dirty="0" smtClean="0"/>
              <a:t>there?  </a:t>
            </a:r>
            <a:r>
              <a:rPr lang="en-US" sz="4000" dirty="0"/>
              <a:t>	</a:t>
            </a:r>
          </a:p>
          <a:p>
            <a:pPr marL="82296" lvl="0" indent="0">
              <a:buNone/>
            </a:pPr>
            <a:r>
              <a:rPr lang="en-US" sz="4000" dirty="0"/>
              <a:t>Wes</a:t>
            </a:r>
            <a:r>
              <a:rPr lang="en-US" sz="4000" dirty="0" smtClean="0"/>
              <a:t>: I’</a:t>
            </a:r>
            <a:r>
              <a:rPr lang="en-US" sz="4000" b="1" dirty="0" smtClean="0"/>
              <a:t>m going to spend </a:t>
            </a:r>
            <a:r>
              <a:rPr lang="en-US" sz="4000" dirty="0" smtClean="0"/>
              <a:t>a </a:t>
            </a:r>
            <a:r>
              <a:rPr lang="en-US" sz="4000" dirty="0"/>
              <a:t>week total.</a:t>
            </a:r>
          </a:p>
          <a:p>
            <a:pPr marL="82296" lvl="0" indent="0">
              <a:buNone/>
            </a:pPr>
            <a:r>
              <a:rPr lang="en-US" sz="4000" dirty="0" smtClean="0"/>
              <a:t>Debbie: It’s </a:t>
            </a:r>
            <a:r>
              <a:rPr lang="en-US" sz="4000" dirty="0"/>
              <a:t>a beautiful country. 	</a:t>
            </a:r>
            <a:r>
              <a:rPr lang="en-US" sz="4000" b="1" dirty="0" smtClean="0"/>
              <a:t>Are</a:t>
            </a:r>
            <a:r>
              <a:rPr lang="en-US" sz="4000" dirty="0" smtClean="0"/>
              <a:t> you </a:t>
            </a:r>
            <a:r>
              <a:rPr lang="en-US" sz="4000" b="1" dirty="0" smtClean="0"/>
              <a:t>going to take </a:t>
            </a:r>
            <a:r>
              <a:rPr lang="en-US" sz="4000" dirty="0" smtClean="0"/>
              <a:t>lots </a:t>
            </a:r>
            <a:r>
              <a:rPr lang="en-US" sz="4000" dirty="0"/>
              <a:t>of pictures? </a:t>
            </a:r>
            <a:endParaRPr lang="en-US" sz="4000" dirty="0" smtClean="0"/>
          </a:p>
          <a:p>
            <a:pPr marL="82296" lvl="0" indent="0">
              <a:buNone/>
            </a:pPr>
            <a:r>
              <a:rPr lang="en-US" sz="4000" dirty="0" smtClean="0"/>
              <a:t>Wes: No</a:t>
            </a:r>
            <a:r>
              <a:rPr lang="en-US" sz="4000" dirty="0"/>
              <a:t>! </a:t>
            </a:r>
            <a:r>
              <a:rPr lang="en-US" sz="4000" dirty="0" smtClean="0"/>
              <a:t>I’</a:t>
            </a:r>
            <a:r>
              <a:rPr lang="en-US" sz="4000" b="1" dirty="0" smtClean="0"/>
              <a:t>m going to be </a:t>
            </a:r>
            <a:r>
              <a:rPr lang="en-US" sz="4000" dirty="0" smtClean="0"/>
              <a:t>on vacation</a:t>
            </a:r>
            <a:r>
              <a:rPr lang="en-US" sz="4000" dirty="0"/>
              <a:t>! </a:t>
            </a:r>
            <a:r>
              <a:rPr lang="en-US" sz="4000" dirty="0" smtClean="0"/>
              <a:t>I’</a:t>
            </a:r>
            <a:r>
              <a:rPr lang="en-US" sz="4000" b="1" dirty="0" smtClean="0"/>
              <a:t>m not going to take </a:t>
            </a:r>
            <a:r>
              <a:rPr lang="en-US" sz="4000" dirty="0" smtClean="0"/>
              <a:t>any </a:t>
            </a:r>
            <a:r>
              <a:rPr lang="en-US" sz="4000" dirty="0"/>
              <a:t>pictures.</a:t>
            </a:r>
          </a:p>
          <a:p>
            <a:pPr marL="82296" lvl="0" indent="0">
              <a:buNone/>
            </a:pPr>
            <a:r>
              <a:rPr lang="en-US" sz="4000" dirty="0"/>
              <a:t>Debbie: </a:t>
            </a:r>
            <a:r>
              <a:rPr lang="en-US" sz="4000" dirty="0" smtClean="0"/>
              <a:t>What </a:t>
            </a:r>
            <a:r>
              <a:rPr lang="en-US" sz="4000" b="1" dirty="0" smtClean="0"/>
              <a:t>are</a:t>
            </a:r>
            <a:r>
              <a:rPr lang="en-US" sz="4000" dirty="0" smtClean="0"/>
              <a:t> you </a:t>
            </a:r>
            <a:r>
              <a:rPr lang="en-US" sz="4000" b="1" dirty="0" smtClean="0"/>
              <a:t>going to do </a:t>
            </a:r>
            <a:r>
              <a:rPr lang="en-US" sz="4000" dirty="0" smtClean="0"/>
              <a:t>then</a:t>
            </a:r>
            <a:r>
              <a:rPr lang="en-US" sz="4000" dirty="0"/>
              <a:t>? </a:t>
            </a:r>
            <a:endParaRPr lang="en-US" sz="4000" dirty="0" smtClean="0"/>
          </a:p>
          <a:p>
            <a:pPr marL="82296" lvl="0" indent="0">
              <a:buNone/>
            </a:pPr>
            <a:r>
              <a:rPr lang="en-US" sz="4000" dirty="0" smtClean="0"/>
              <a:t>Wes: I’</a:t>
            </a:r>
            <a:r>
              <a:rPr lang="en-US" sz="4000" b="1" dirty="0" smtClean="0"/>
              <a:t>m going to go surfing </a:t>
            </a:r>
            <a:r>
              <a:rPr lang="en-US" sz="4000" dirty="0" smtClean="0"/>
              <a:t>for four </a:t>
            </a:r>
            <a:r>
              <a:rPr lang="en-US" sz="4000" dirty="0"/>
              <a:t>days.</a:t>
            </a:r>
          </a:p>
          <a:p>
            <a:pPr marL="82296" lvl="0" indent="0">
              <a:buNone/>
            </a:pPr>
            <a:r>
              <a:rPr lang="en-US" sz="4000" dirty="0" smtClean="0"/>
              <a:t>Debbie: </a:t>
            </a:r>
            <a:r>
              <a:rPr lang="en-US" sz="4000" b="1" dirty="0" smtClean="0"/>
              <a:t>Are</a:t>
            </a:r>
            <a:r>
              <a:rPr lang="en-US" sz="4000" dirty="0" smtClean="0"/>
              <a:t> you </a:t>
            </a:r>
            <a:r>
              <a:rPr lang="en-US" sz="4000" b="1" dirty="0"/>
              <a:t>going </a:t>
            </a:r>
            <a:r>
              <a:rPr lang="en-US" sz="4000" b="1" dirty="0" smtClean="0"/>
              <a:t>to visit </a:t>
            </a:r>
            <a:r>
              <a:rPr lang="en-US" sz="4000" dirty="0" smtClean="0"/>
              <a:t>San </a:t>
            </a:r>
            <a:r>
              <a:rPr lang="en-US" sz="4000" dirty="0"/>
              <a:t>Jose?</a:t>
            </a:r>
          </a:p>
          <a:p>
            <a:pPr marL="82296" lvl="0" indent="0">
              <a:buNone/>
            </a:pPr>
            <a:r>
              <a:rPr lang="en-US" sz="4000" dirty="0" smtClean="0"/>
              <a:t>Wes: Yes</a:t>
            </a:r>
            <a:r>
              <a:rPr lang="en-US" sz="4000" dirty="0"/>
              <a:t>. </a:t>
            </a:r>
            <a:r>
              <a:rPr lang="en-US" sz="4000" dirty="0" smtClean="0"/>
              <a:t>I’</a:t>
            </a:r>
            <a:r>
              <a:rPr lang="en-US" sz="4000" b="1" dirty="0" smtClean="0"/>
              <a:t>m going to stay </a:t>
            </a:r>
            <a:r>
              <a:rPr lang="en-US" sz="4000" dirty="0" smtClean="0"/>
              <a:t>in </a:t>
            </a:r>
            <a:r>
              <a:rPr lang="en-US" sz="4000" dirty="0"/>
              <a:t>a nice </a:t>
            </a:r>
            <a:r>
              <a:rPr lang="en-US" sz="4000" dirty="0" smtClean="0"/>
              <a:t>hotel </a:t>
            </a:r>
            <a:r>
              <a:rPr lang="en-US" sz="4000" dirty="0"/>
              <a:t>for three days in San Jose. </a:t>
            </a:r>
            <a:endParaRPr lang="en-US" sz="4000" dirty="0" smtClean="0"/>
          </a:p>
          <a:p>
            <a:pPr marL="82296" lvl="0" indent="0">
              <a:buNone/>
            </a:pPr>
            <a:r>
              <a:rPr lang="en-US" sz="4000" dirty="0" smtClean="0"/>
              <a:t>Debbie: You’</a:t>
            </a:r>
            <a:r>
              <a:rPr lang="en-US" sz="4000" b="1" dirty="0" smtClean="0"/>
              <a:t>re going to have </a:t>
            </a:r>
            <a:r>
              <a:rPr lang="en-US" sz="4000" dirty="0" smtClean="0"/>
              <a:t>lots </a:t>
            </a:r>
            <a:r>
              <a:rPr lang="en-US" sz="4000" dirty="0"/>
              <a:t>of time to relax by the pool.</a:t>
            </a:r>
          </a:p>
          <a:p>
            <a:pPr marL="82296" lvl="0" indent="0">
              <a:buNone/>
            </a:pPr>
            <a:r>
              <a:rPr lang="en-US" sz="4000" dirty="0"/>
              <a:t>Wes: </a:t>
            </a:r>
            <a:r>
              <a:rPr lang="en-US" sz="4000" dirty="0" smtClean="0"/>
              <a:t>I </a:t>
            </a:r>
            <a:r>
              <a:rPr lang="en-US" sz="4000" dirty="0"/>
              <a:t>know. </a:t>
            </a:r>
            <a:r>
              <a:rPr lang="en-US" sz="4000" dirty="0" smtClean="0"/>
              <a:t>When </a:t>
            </a:r>
            <a:r>
              <a:rPr lang="en-US" sz="4000" b="1" dirty="0" smtClean="0"/>
              <a:t>are</a:t>
            </a:r>
            <a:r>
              <a:rPr lang="en-US" sz="4000" dirty="0" smtClean="0"/>
              <a:t> you </a:t>
            </a:r>
            <a:r>
              <a:rPr lang="en-US" sz="4000" b="1" dirty="0"/>
              <a:t>going </a:t>
            </a:r>
            <a:r>
              <a:rPr lang="en-US" sz="4000" b="1" dirty="0" smtClean="0"/>
              <a:t>to take </a:t>
            </a:r>
            <a:r>
              <a:rPr lang="en-US" sz="4000" dirty="0" smtClean="0"/>
              <a:t>your vacation? </a:t>
            </a:r>
          </a:p>
          <a:p>
            <a:pPr marL="82296" lvl="0" indent="0">
              <a:buNone/>
            </a:pPr>
            <a:r>
              <a:rPr lang="en-US" sz="4000" dirty="0" smtClean="0"/>
              <a:t>Debbie: I’</a:t>
            </a:r>
            <a:r>
              <a:rPr lang="en-US" sz="4000" b="1" dirty="0" smtClean="0"/>
              <a:t>m not going to leave </a:t>
            </a:r>
            <a:r>
              <a:rPr lang="en-US" sz="4000" dirty="0" smtClean="0"/>
              <a:t>until </a:t>
            </a:r>
            <a:r>
              <a:rPr lang="en-US" sz="4000" dirty="0"/>
              <a:t>January.</a:t>
            </a:r>
          </a:p>
          <a:p>
            <a:pPr marL="82296" lvl="0" indent="0">
              <a:buNone/>
            </a:pPr>
            <a:r>
              <a:rPr lang="en-US" sz="4000" dirty="0"/>
              <a:t>Wes: </a:t>
            </a:r>
            <a:r>
              <a:rPr lang="en-US" sz="4000" dirty="0" smtClean="0"/>
              <a:t>In </a:t>
            </a:r>
            <a:r>
              <a:rPr lang="en-US" sz="4000" dirty="0"/>
              <a:t>January! </a:t>
            </a:r>
            <a:r>
              <a:rPr lang="en-US" sz="4000" dirty="0" smtClean="0"/>
              <a:t>Why </a:t>
            </a:r>
            <a:r>
              <a:rPr lang="en-US" sz="4000" b="1" dirty="0" smtClean="0"/>
              <a:t>are</a:t>
            </a:r>
            <a:r>
              <a:rPr lang="en-US" sz="4000" dirty="0" smtClean="0"/>
              <a:t> you </a:t>
            </a:r>
            <a:r>
              <a:rPr lang="en-US" sz="4000" b="1" dirty="0" smtClean="0"/>
              <a:t>going to take </a:t>
            </a:r>
            <a:r>
              <a:rPr lang="en-US" sz="4000" dirty="0" smtClean="0"/>
              <a:t>your </a:t>
            </a:r>
            <a:r>
              <a:rPr lang="en-US" sz="4000" dirty="0"/>
              <a:t>vacation in the middle of</a:t>
            </a:r>
          </a:p>
          <a:p>
            <a:pPr marL="82296" lvl="0" indent="0">
              <a:buNone/>
            </a:pPr>
            <a:r>
              <a:rPr lang="en-US" sz="4000" dirty="0"/>
              <a:t>winter?</a:t>
            </a:r>
          </a:p>
          <a:p>
            <a:pPr marL="82296" lvl="0" indent="0">
              <a:buNone/>
            </a:pPr>
            <a:r>
              <a:rPr lang="en-US" sz="4000" dirty="0"/>
              <a:t>Debbie: </a:t>
            </a:r>
            <a:r>
              <a:rPr lang="en-US" sz="4000" dirty="0" smtClean="0"/>
              <a:t>Well, it’</a:t>
            </a:r>
            <a:r>
              <a:rPr lang="en-US" sz="4000" b="1" dirty="0" smtClean="0"/>
              <a:t>s going to be </a:t>
            </a:r>
            <a:r>
              <a:rPr lang="en-US" sz="4000" dirty="0" smtClean="0"/>
              <a:t>really difficult </a:t>
            </a:r>
            <a:r>
              <a:rPr lang="en-US" sz="4000" dirty="0"/>
              <a:t>to go snow skiing in </a:t>
            </a:r>
            <a:r>
              <a:rPr lang="en-US" sz="4000" dirty="0" smtClean="0"/>
              <a:t>the </a:t>
            </a:r>
            <a:r>
              <a:rPr lang="en-US" sz="4000" dirty="0"/>
              <a:t>middle of</a:t>
            </a:r>
          </a:p>
          <a:p>
            <a:pPr marL="82296" lvl="0" indent="0">
              <a:buNone/>
            </a:pPr>
            <a:r>
              <a:rPr lang="en-US" sz="4000" dirty="0"/>
              <a:t>summer</a:t>
            </a:r>
            <a:r>
              <a:rPr lang="en-US" sz="3600" dirty="0"/>
              <a:t>!</a:t>
            </a:r>
          </a:p>
          <a:p>
            <a:pPr marL="82296" lvl="0"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46</a:t>
            </a:fld>
            <a:endParaRPr lang="en-US"/>
          </a:p>
        </p:txBody>
      </p:sp>
      <p:pic>
        <p:nvPicPr>
          <p:cNvPr id="7" name="Dia 6.1.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77200" y="1828800"/>
            <a:ext cx="609600" cy="609600"/>
          </a:xfrm>
          <a:prstGeom prst="rect">
            <a:avLst/>
          </a:prstGeom>
        </p:spPr>
      </p:pic>
    </p:spTree>
    <p:extLst>
      <p:ext uri="{BB962C8B-B14F-4D97-AF65-F5344CB8AC3E}">
        <p14:creationId xmlns:p14="http://schemas.microsoft.com/office/powerpoint/2010/main" val="84489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8" fill="hold" display="0">
                  <p:stCondLst>
                    <p:cond delay="indefinite"/>
                  </p:stCondLst>
                  <p:endCondLst>
                    <p:cond evt="onStopAudio" delay="0">
                      <p:tgtEl>
                        <p:sldTgt/>
                      </p:tgtEl>
                    </p:cond>
                  </p:endCondLst>
                </p:cTn>
                <p:tgtEl>
                  <p:spTgt spid="7"/>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47</a:t>
            </a:fld>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5888" y="228600"/>
            <a:ext cx="8062912" cy="5943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670448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8305800" cy="1143000"/>
          </a:xfrm>
        </p:spPr>
        <p:txBody>
          <a:bodyPr>
            <a:noAutofit/>
          </a:bodyPr>
          <a:lstStyle/>
          <a:p>
            <a:r>
              <a:rPr lang="en-US" sz="4800" b="1" dirty="0" smtClean="0"/>
              <a:t>1. cherry blossom season (n):</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48</a:t>
            </a:fld>
            <a:endParaRPr lang="en-US"/>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642" y="2057400"/>
            <a:ext cx="7783558"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717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8153400" cy="1143000"/>
          </a:xfrm>
        </p:spPr>
        <p:txBody>
          <a:bodyPr>
            <a:normAutofit/>
          </a:bodyPr>
          <a:lstStyle/>
          <a:p>
            <a:r>
              <a:rPr lang="en-US" sz="4800" b="1" dirty="0" smtClean="0"/>
              <a:t>2. </a:t>
            </a:r>
            <a:r>
              <a:rPr lang="en-US" sz="4800" b="1" dirty="0"/>
              <a:t>c</a:t>
            </a:r>
            <a:r>
              <a:rPr lang="en-US" sz="4800" b="1" dirty="0" smtClean="0"/>
              <a:t>herry trees (n):</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49</a:t>
            </a:fld>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600200"/>
            <a:ext cx="6553200" cy="4345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6402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arn(inVertical)">
                                      <p:cBhvr>
                                        <p:cTn id="7" dur="5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3"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dirty="0" smtClean="0"/>
              <a:t>3. </a:t>
            </a:r>
            <a:r>
              <a:rPr lang="en-US" sz="4800" b="1" dirty="0"/>
              <a:t>b</a:t>
            </a:r>
            <a:r>
              <a:rPr lang="en-US" sz="4800" b="1" dirty="0" smtClean="0"/>
              <a:t>loom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50</a:t>
            </a:fld>
            <a:endParaRPr lang="en-US"/>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5311" y="2057400"/>
            <a:ext cx="6778689" cy="379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847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ipe(down)">
                                      <p:cBhvr>
                                        <p:cTn id="7" dur="5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8534400" cy="1143000"/>
          </a:xfrm>
        </p:spPr>
        <p:txBody>
          <a:bodyPr>
            <a:normAutofit fontScale="90000"/>
          </a:bodyPr>
          <a:lstStyle/>
          <a:p>
            <a:r>
              <a:rPr lang="en-US" sz="4800" b="1" dirty="0" smtClean="0"/>
              <a:t>4. make hotel reservations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51</a:t>
            </a:fld>
            <a:endParaRPr lang="en-US"/>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600200"/>
            <a:ext cx="70104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2368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circle(in)">
                                      <p:cBhvr>
                                        <p:cTn id="7" dur="20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3"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8382000" cy="1341438"/>
          </a:xfrm>
        </p:spPr>
        <p:txBody>
          <a:bodyPr>
            <a:normAutofit/>
          </a:bodyPr>
          <a:lstStyle/>
          <a:p>
            <a:r>
              <a:rPr lang="en-US" sz="4800" b="1" dirty="0" smtClean="0"/>
              <a:t>5. in advance (v):</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52</a:t>
            </a:fld>
            <a:endParaRPr lang="en-US"/>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762669"/>
            <a:ext cx="6705600" cy="4164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075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inVertic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8382000" cy="1265238"/>
          </a:xfrm>
        </p:spPr>
        <p:txBody>
          <a:bodyPr>
            <a:noAutofit/>
          </a:bodyPr>
          <a:lstStyle/>
          <a:p>
            <a:r>
              <a:rPr lang="en-US" sz="4800" b="1" dirty="0" smtClean="0"/>
              <a:t>6. </a:t>
            </a:r>
            <a:r>
              <a:rPr lang="en-US" sz="4800" b="1" dirty="0"/>
              <a:t>m</a:t>
            </a:r>
            <a:r>
              <a:rPr lang="en-US" sz="4800" b="1" dirty="0" smtClean="0"/>
              <a:t>oderate temperature (n):</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53</a:t>
            </a:fld>
            <a:endParaRPr lang="en-US"/>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676400"/>
            <a:ext cx="7025268"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6130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wipe(down)">
                                      <p:cBhvr>
                                        <p:cTn id="7" dur="580">
                                          <p:stCondLst>
                                            <p:cond delay="0"/>
                                          </p:stCondLst>
                                        </p:cTn>
                                        <p:tgtEl>
                                          <p:spTgt spid="21506"/>
                                        </p:tgtEl>
                                      </p:cBhvr>
                                    </p:animEffect>
                                    <p:anim calcmode="lin" valueType="num">
                                      <p:cBhvr>
                                        <p:cTn id="8" dur="1822" tmFilter="0,0; 0.14,0.36; 0.43,0.73; 0.71,0.91; 1.0,1.0">
                                          <p:stCondLst>
                                            <p:cond delay="0"/>
                                          </p:stCondLst>
                                        </p:cTn>
                                        <p:tgtEl>
                                          <p:spTgt spid="2150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150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150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150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1506"/>
                                        </p:tgtEl>
                                        <p:attrNameLst>
                                          <p:attrName>ppt_y</p:attrName>
                                        </p:attrNameLst>
                                      </p:cBhvr>
                                      <p:tavLst>
                                        <p:tav tm="0" fmla="#ppt_y-sin(pi*$)/81">
                                          <p:val>
                                            <p:fltVal val="0"/>
                                          </p:val>
                                        </p:tav>
                                        <p:tav tm="100000">
                                          <p:val>
                                            <p:fltVal val="1"/>
                                          </p:val>
                                        </p:tav>
                                      </p:tavLst>
                                    </p:anim>
                                    <p:animScale>
                                      <p:cBhvr>
                                        <p:cTn id="13" dur="26">
                                          <p:stCondLst>
                                            <p:cond delay="650"/>
                                          </p:stCondLst>
                                        </p:cTn>
                                        <p:tgtEl>
                                          <p:spTgt spid="21506"/>
                                        </p:tgtEl>
                                      </p:cBhvr>
                                      <p:to x="100000" y="60000"/>
                                    </p:animScale>
                                    <p:animScale>
                                      <p:cBhvr>
                                        <p:cTn id="14" dur="166" decel="50000">
                                          <p:stCondLst>
                                            <p:cond delay="676"/>
                                          </p:stCondLst>
                                        </p:cTn>
                                        <p:tgtEl>
                                          <p:spTgt spid="21506"/>
                                        </p:tgtEl>
                                      </p:cBhvr>
                                      <p:to x="100000" y="100000"/>
                                    </p:animScale>
                                    <p:animScale>
                                      <p:cBhvr>
                                        <p:cTn id="15" dur="26">
                                          <p:stCondLst>
                                            <p:cond delay="1312"/>
                                          </p:stCondLst>
                                        </p:cTn>
                                        <p:tgtEl>
                                          <p:spTgt spid="21506"/>
                                        </p:tgtEl>
                                      </p:cBhvr>
                                      <p:to x="100000" y="80000"/>
                                    </p:animScale>
                                    <p:animScale>
                                      <p:cBhvr>
                                        <p:cTn id="16" dur="166" decel="50000">
                                          <p:stCondLst>
                                            <p:cond delay="1338"/>
                                          </p:stCondLst>
                                        </p:cTn>
                                        <p:tgtEl>
                                          <p:spTgt spid="21506"/>
                                        </p:tgtEl>
                                      </p:cBhvr>
                                      <p:to x="100000" y="100000"/>
                                    </p:animScale>
                                    <p:animScale>
                                      <p:cBhvr>
                                        <p:cTn id="17" dur="26">
                                          <p:stCondLst>
                                            <p:cond delay="1642"/>
                                          </p:stCondLst>
                                        </p:cTn>
                                        <p:tgtEl>
                                          <p:spTgt spid="21506"/>
                                        </p:tgtEl>
                                      </p:cBhvr>
                                      <p:to x="100000" y="90000"/>
                                    </p:animScale>
                                    <p:animScale>
                                      <p:cBhvr>
                                        <p:cTn id="18" dur="166" decel="50000">
                                          <p:stCondLst>
                                            <p:cond delay="1668"/>
                                          </p:stCondLst>
                                        </p:cTn>
                                        <p:tgtEl>
                                          <p:spTgt spid="21506"/>
                                        </p:tgtEl>
                                      </p:cBhvr>
                                      <p:to x="100000" y="100000"/>
                                    </p:animScale>
                                    <p:animScale>
                                      <p:cBhvr>
                                        <p:cTn id="19" dur="26">
                                          <p:stCondLst>
                                            <p:cond delay="1808"/>
                                          </p:stCondLst>
                                        </p:cTn>
                                        <p:tgtEl>
                                          <p:spTgt spid="21506"/>
                                        </p:tgtEl>
                                      </p:cBhvr>
                                      <p:to x="100000" y="95000"/>
                                    </p:animScale>
                                    <p:animScale>
                                      <p:cBhvr>
                                        <p:cTn id="20" dur="166" decel="50000">
                                          <p:stCondLst>
                                            <p:cond delay="1834"/>
                                          </p:stCondLst>
                                        </p:cTn>
                                        <p:tgtEl>
                                          <p:spTgt spid="2150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8161172" cy="1066800"/>
          </a:xfrm>
        </p:spPr>
        <p:txBody>
          <a:bodyPr>
            <a:normAutofit/>
          </a:bodyPr>
          <a:lstStyle/>
          <a:p>
            <a:r>
              <a:rPr lang="en-US" sz="4800" b="1" dirty="0" smtClean="0"/>
              <a:t>7. </a:t>
            </a:r>
            <a:r>
              <a:rPr lang="en-US" sz="4800" b="1" dirty="0"/>
              <a:t>c</a:t>
            </a:r>
            <a:r>
              <a:rPr lang="en-US" sz="4800" b="1" dirty="0" smtClean="0"/>
              <a:t>learer skies (n):</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54</a:t>
            </a:fld>
            <a:endParaRPr lang="en-US"/>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1828800"/>
            <a:ext cx="6096000" cy="3932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48835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8229600" cy="1143000"/>
          </a:xfrm>
        </p:spPr>
        <p:txBody>
          <a:bodyPr/>
          <a:lstStyle/>
          <a:p>
            <a:r>
              <a:rPr lang="en-US" b="1" dirty="0" smtClean="0"/>
              <a:t>8. Golden Gate Bridge (n):</a:t>
            </a:r>
            <a:endParaRPr lang="en-US"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55</a:t>
            </a:fld>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371600"/>
            <a:ext cx="6553200" cy="4360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983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wipe(down)">
                                      <p:cBhvr>
                                        <p:cTn id="7" dur="5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81000"/>
            <a:ext cx="4876800" cy="6096000"/>
          </a:xfrm>
        </p:spPr>
        <p:txBody>
          <a:bodyPr>
            <a:normAutofit fontScale="62500" lnSpcReduction="20000"/>
          </a:bodyPr>
          <a:lstStyle/>
          <a:p>
            <a:pPr marL="82296" indent="0">
              <a:buNone/>
            </a:pPr>
            <a:r>
              <a:rPr lang="vi-VN" sz="3600" b="1" dirty="0">
                <a:solidFill>
                  <a:srgbClr val="FF0000"/>
                </a:solidFill>
              </a:rPr>
              <a:t>Presidio of San Francisco</a:t>
            </a:r>
          </a:p>
          <a:p>
            <a:pPr marL="82296" indent="0">
              <a:buNone/>
            </a:pPr>
            <a:r>
              <a:rPr lang="vi-VN" dirty="0" smtClean="0"/>
              <a:t>Presidio</a:t>
            </a:r>
            <a:r>
              <a:rPr lang="vi-VN" dirty="0"/>
              <a:t>, công viên rộng 1.500 mẫu nằm trên </a:t>
            </a:r>
            <a:r>
              <a:rPr lang="vi-VN" dirty="0">
                <a:solidFill>
                  <a:srgbClr val="FF0000"/>
                </a:solidFill>
              </a:rPr>
              <a:t>đồn quân sự cũ</a:t>
            </a:r>
            <a:r>
              <a:rPr lang="vi-VN" dirty="0"/>
              <a:t>, là trung tâm giải trí ngoài trời lớn. Nơi này có khu vực rừng, hàng dặm đường mòn, một sân golf và nhiều điểm ngắm cảnh đẹp. </a:t>
            </a:r>
            <a:endParaRPr lang="en-US" dirty="0" smtClean="0"/>
          </a:p>
          <a:p>
            <a:pPr marL="82296" indent="0">
              <a:buNone/>
            </a:pPr>
            <a:r>
              <a:rPr lang="vi-VN" dirty="0" smtClean="0"/>
              <a:t>Các </a:t>
            </a:r>
            <a:r>
              <a:rPr lang="vi-VN" dirty="0"/>
              <a:t>điểm nổi bật khác bao gồm cánh đồng Crissy đầy cỏ nhìn ra Cầu Cổng Vàng, pháo đài cổ Fort Point từ thời Nội chiến và bãi biển Baker đầy cát. Nằm trong các tòa nhà lịch sử là Bảo tàng Gia đình Walt Disney, các quán ăn, nhà ở và doanh nghiệp như Lucasfilm, với đài phun nước Yoda.</a:t>
            </a:r>
          </a:p>
          <a:p>
            <a:pPr marL="82296" indent="0">
              <a:buNone/>
            </a:pPr>
            <a:r>
              <a:rPr lang="vi-VN" dirty="0"/>
              <a:t>Diện tích: 6,079 km²</a:t>
            </a:r>
          </a:p>
          <a:p>
            <a:pPr marL="82296" indent="0">
              <a:buNone/>
            </a:pPr>
            <a:r>
              <a:rPr lang="vi-VN" dirty="0" smtClean="0"/>
              <a:t>Trường </a:t>
            </a:r>
            <a:r>
              <a:rPr lang="vi-VN" dirty="0"/>
              <a:t>phái kiến trúc: Kiến trúc Thực dân Tây Ban Nha, Kiến trúc Phục hưng thời thực dân Tây Ban Nha, Colonial Revival architecture, Kiến trúc Tân cổ điển</a:t>
            </a:r>
          </a:p>
          <a:p>
            <a:pPr marL="82296" indent="0">
              <a:buNone/>
            </a:pPr>
            <a:r>
              <a:rPr lang="vi-VN" dirty="0" smtClean="0"/>
              <a:t>Khách </a:t>
            </a:r>
            <a:r>
              <a:rPr lang="vi-VN" dirty="0"/>
              <a:t>sạn: Lodge at the Presidio, Inn at the Presidio, presidio Inn</a:t>
            </a: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56</a:t>
            </a:fld>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6962" y="533400"/>
            <a:ext cx="3362325"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3829" y="2971800"/>
            <a:ext cx="3251555"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4298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nodeType="clickEffect">
                                  <p:stCondLst>
                                    <p:cond delay="0"/>
                                  </p:stCondLst>
                                  <p:childTnLst>
                                    <p:set>
                                      <p:cBhvr>
                                        <p:cTn id="36" dur="1" fill="hold">
                                          <p:stCondLst>
                                            <p:cond delay="0"/>
                                          </p:stCondLst>
                                        </p:cTn>
                                        <p:tgtEl>
                                          <p:spTgt spid="24578"/>
                                        </p:tgtEl>
                                        <p:attrNameLst>
                                          <p:attrName>style.visibility</p:attrName>
                                        </p:attrNameLst>
                                      </p:cBhvr>
                                      <p:to>
                                        <p:strVal val="visible"/>
                                      </p:to>
                                    </p:set>
                                    <p:anim calcmode="lin" valueType="num">
                                      <p:cBhvr additive="base">
                                        <p:cTn id="37" dur="500" fill="hold"/>
                                        <p:tgtEl>
                                          <p:spTgt spid="24578"/>
                                        </p:tgtEl>
                                        <p:attrNameLst>
                                          <p:attrName>ppt_x</p:attrName>
                                        </p:attrNameLst>
                                      </p:cBhvr>
                                      <p:tavLst>
                                        <p:tav tm="0">
                                          <p:val>
                                            <p:strVal val="1+#ppt_w/2"/>
                                          </p:val>
                                        </p:tav>
                                        <p:tav tm="100000">
                                          <p:val>
                                            <p:strVal val="#ppt_x"/>
                                          </p:val>
                                        </p:tav>
                                      </p:tavLst>
                                    </p:anim>
                                    <p:anim calcmode="lin" valueType="num">
                                      <p:cBhvr additive="base">
                                        <p:cTn id="38" dur="500" fill="hold"/>
                                        <p:tgtEl>
                                          <p:spTgt spid="24578"/>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6" fill="hold" nodeType="clickEffect">
                                  <p:stCondLst>
                                    <p:cond delay="0"/>
                                  </p:stCondLst>
                                  <p:childTnLst>
                                    <p:set>
                                      <p:cBhvr>
                                        <p:cTn id="42" dur="1" fill="hold">
                                          <p:stCondLst>
                                            <p:cond delay="0"/>
                                          </p:stCondLst>
                                        </p:cTn>
                                        <p:tgtEl>
                                          <p:spTgt spid="24579"/>
                                        </p:tgtEl>
                                        <p:attrNameLst>
                                          <p:attrName>style.visibility</p:attrName>
                                        </p:attrNameLst>
                                      </p:cBhvr>
                                      <p:to>
                                        <p:strVal val="visible"/>
                                      </p:to>
                                    </p:set>
                                    <p:anim calcmode="lin" valueType="num">
                                      <p:cBhvr additive="base">
                                        <p:cTn id="43" dur="500" fill="hold"/>
                                        <p:tgtEl>
                                          <p:spTgt spid="24579"/>
                                        </p:tgtEl>
                                        <p:attrNameLst>
                                          <p:attrName>ppt_x</p:attrName>
                                        </p:attrNameLst>
                                      </p:cBhvr>
                                      <p:tavLst>
                                        <p:tav tm="0">
                                          <p:val>
                                            <p:strVal val="1+#ppt_w/2"/>
                                          </p:val>
                                        </p:tav>
                                        <p:tav tm="100000">
                                          <p:val>
                                            <p:strVal val="#ppt_x"/>
                                          </p:val>
                                        </p:tav>
                                      </p:tavLst>
                                    </p:anim>
                                    <p:anim calcmode="lin" valueType="num">
                                      <p:cBhvr additive="base">
                                        <p:cTn id="44"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74638"/>
            <a:ext cx="8084972" cy="1143000"/>
          </a:xfrm>
        </p:spPr>
        <p:txBody>
          <a:bodyPr>
            <a:normAutofit/>
          </a:bodyPr>
          <a:lstStyle/>
          <a:p>
            <a:r>
              <a:rPr lang="en-US" dirty="0" smtClean="0"/>
              <a:t>9. </a:t>
            </a:r>
            <a:r>
              <a:rPr lang="vi-VN" sz="4400" b="1" dirty="0">
                <a:solidFill>
                  <a:srgbClr val="0000FF"/>
                </a:solidFill>
              </a:rPr>
              <a:t>Presidio of San </a:t>
            </a:r>
            <a:r>
              <a:rPr lang="vi-VN" sz="4400" b="1" dirty="0" smtClean="0">
                <a:solidFill>
                  <a:srgbClr val="0000FF"/>
                </a:solidFill>
              </a:rPr>
              <a:t>Francisco</a:t>
            </a:r>
            <a:endParaRPr lang="en-US" dirty="0">
              <a:solidFill>
                <a:srgbClr val="0000FF"/>
              </a:solidFill>
            </a:endParaRPr>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57</a:t>
            </a:fld>
            <a:endParaRPr lang="en-US"/>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5811" y="1741714"/>
            <a:ext cx="6667500" cy="421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501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ppt_x"/>
                                          </p:val>
                                        </p:tav>
                                        <p:tav tm="100000">
                                          <p:val>
                                            <p:strVal val="#ppt_x"/>
                                          </p:val>
                                        </p:tav>
                                      </p:tavLst>
                                    </p:anim>
                                    <p:anim calcmode="lin" valueType="num">
                                      <p:cBhvr additive="base">
                                        <p:cTn id="8"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5105400" cy="6096000"/>
          </a:xfrm>
        </p:spPr>
        <p:txBody>
          <a:bodyPr>
            <a:normAutofit fontScale="77500" lnSpcReduction="20000"/>
          </a:bodyPr>
          <a:lstStyle/>
          <a:p>
            <a:pPr marL="82296" indent="0">
              <a:buNone/>
            </a:pPr>
            <a:r>
              <a:rPr lang="vi-VN" b="1" dirty="0" smtClean="0">
                <a:solidFill>
                  <a:srgbClr val="FF0000"/>
                </a:solidFill>
              </a:rPr>
              <a:t>Muir </a:t>
            </a:r>
            <a:r>
              <a:rPr lang="vi-VN" b="1" dirty="0">
                <a:solidFill>
                  <a:srgbClr val="FF0000"/>
                </a:solidFill>
              </a:rPr>
              <a:t>Woods National Monument</a:t>
            </a:r>
          </a:p>
          <a:p>
            <a:pPr marL="82296" indent="0">
              <a:buNone/>
            </a:pPr>
            <a:r>
              <a:rPr lang="vi-VN" dirty="0" smtClean="0"/>
              <a:t>Công </a:t>
            </a:r>
            <a:r>
              <a:rPr lang="vi-VN" dirty="0"/>
              <a:t>viên quốc gia ở California</a:t>
            </a:r>
          </a:p>
          <a:p>
            <a:pPr marL="82296" indent="0">
              <a:buNone/>
            </a:pPr>
            <a:r>
              <a:rPr lang="vi-VN" dirty="0" smtClean="0">
                <a:solidFill>
                  <a:srgbClr val="FF0000"/>
                </a:solidFill>
              </a:rPr>
              <a:t>Đài tưởng </a:t>
            </a:r>
            <a:r>
              <a:rPr lang="vi-VN" dirty="0">
                <a:solidFill>
                  <a:srgbClr val="FF0000"/>
                </a:solidFill>
              </a:rPr>
              <a:t>niệm quốc gia Muir Woods </a:t>
            </a:r>
            <a:r>
              <a:rPr lang="vi-VN" dirty="0"/>
              <a:t>là một di tích quốc gia Hoa Kỳ được quản lý bởi Dịch vụ công viên quốc gia, được đặt theo tên của nhà tự nhiên học </a:t>
            </a:r>
            <a:r>
              <a:rPr lang="vi-VN" dirty="0">
                <a:solidFill>
                  <a:srgbClr val="FF0000"/>
                </a:solidFill>
              </a:rPr>
              <a:t>John Muir. </a:t>
            </a:r>
            <a:r>
              <a:rPr lang="vi-VN" dirty="0"/>
              <a:t>Nó nằm trên núi </a:t>
            </a:r>
            <a:r>
              <a:rPr lang="vi-VN" dirty="0">
                <a:solidFill>
                  <a:srgbClr val="FF0000"/>
                </a:solidFill>
              </a:rPr>
              <a:t>Tamalpais</a:t>
            </a:r>
            <a:r>
              <a:rPr lang="vi-VN" dirty="0"/>
              <a:t> gần bờ biển Thái Bình Dương, ở phía tây nam Hạt Marin, California. </a:t>
            </a:r>
            <a:endParaRPr lang="en-US" dirty="0" smtClean="0"/>
          </a:p>
          <a:p>
            <a:pPr marL="82296" indent="0">
              <a:buNone/>
            </a:pPr>
            <a:r>
              <a:rPr lang="vi-VN" dirty="0" smtClean="0"/>
              <a:t>Địa </a:t>
            </a:r>
            <a:r>
              <a:rPr lang="vi-VN" dirty="0"/>
              <a:t>chỉ: Mill Valley, CA 94941, Hoa Kỳ</a:t>
            </a:r>
          </a:p>
          <a:p>
            <a:pPr marL="82296" indent="0">
              <a:buNone/>
            </a:pPr>
            <a:r>
              <a:rPr lang="vi-VN" dirty="0"/>
              <a:t>Diện tích: 224 ha</a:t>
            </a:r>
          </a:p>
          <a:p>
            <a:pPr marL="82296" indent="0">
              <a:buNone/>
            </a:pPr>
            <a:r>
              <a:rPr lang="vi-VN" dirty="0" smtClean="0"/>
              <a:t>Thành </a:t>
            </a:r>
            <a:r>
              <a:rPr lang="vi-VN" dirty="0"/>
              <a:t>lập: 9 tháng 1, 1908</a:t>
            </a:r>
          </a:p>
          <a:p>
            <a:pPr marL="82296" indent="0">
              <a:buNone/>
            </a:pPr>
            <a:r>
              <a:rPr lang="vi-VN" dirty="0"/>
              <a:t>Quản lý: Cục Công viên Quốc gia Hoa Kỳ</a:t>
            </a: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58</a:t>
            </a:fld>
            <a:endParaRPr lang="en-US"/>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76200"/>
            <a:ext cx="2333149"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5112" y="1981199"/>
            <a:ext cx="2909888" cy="193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8217" y="4191000"/>
            <a:ext cx="2962514" cy="1971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740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nodeType="clickEffect">
                                  <p:stCondLst>
                                    <p:cond delay="0"/>
                                  </p:stCondLst>
                                  <p:childTnLst>
                                    <p:set>
                                      <p:cBhvr>
                                        <p:cTn id="62" dur="1" fill="hold">
                                          <p:stCondLst>
                                            <p:cond delay="0"/>
                                          </p:stCondLst>
                                        </p:cTn>
                                        <p:tgtEl>
                                          <p:spTgt spid="26626"/>
                                        </p:tgtEl>
                                        <p:attrNameLst>
                                          <p:attrName>style.visibility</p:attrName>
                                        </p:attrNameLst>
                                      </p:cBhvr>
                                      <p:to>
                                        <p:strVal val="visible"/>
                                      </p:to>
                                    </p:set>
                                    <p:animEffect transition="in" filter="barn(inVertical)">
                                      <p:cBhvr>
                                        <p:cTn id="63" dur="500"/>
                                        <p:tgtEl>
                                          <p:spTgt spid="26626"/>
                                        </p:tgtEl>
                                      </p:cBhvr>
                                    </p:animEffect>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26627"/>
                                        </p:tgtEl>
                                        <p:attrNameLst>
                                          <p:attrName>style.visibility</p:attrName>
                                        </p:attrNameLst>
                                      </p:cBhvr>
                                      <p:to>
                                        <p:strVal val="visible"/>
                                      </p:to>
                                    </p:set>
                                    <p:animEffect transition="in" filter="fade">
                                      <p:cBhvr>
                                        <p:cTn id="68" dur="2000"/>
                                        <p:tgtEl>
                                          <p:spTgt spid="26627"/>
                                        </p:tgtEl>
                                      </p:cBhvr>
                                    </p:animEffect>
                                    <p:anim calcmode="lin" valueType="num">
                                      <p:cBhvr>
                                        <p:cTn id="69" dur="2000" fill="hold"/>
                                        <p:tgtEl>
                                          <p:spTgt spid="26627"/>
                                        </p:tgtEl>
                                        <p:attrNameLst>
                                          <p:attrName>ppt_w</p:attrName>
                                        </p:attrNameLst>
                                      </p:cBhvr>
                                      <p:tavLst>
                                        <p:tav tm="0" fmla="#ppt_w*sin(2.5*pi*$)">
                                          <p:val>
                                            <p:fltVal val="0"/>
                                          </p:val>
                                        </p:tav>
                                        <p:tav tm="100000">
                                          <p:val>
                                            <p:fltVal val="1"/>
                                          </p:val>
                                        </p:tav>
                                      </p:tavLst>
                                    </p:anim>
                                    <p:anim calcmode="lin" valueType="num">
                                      <p:cBhvr>
                                        <p:cTn id="70" dur="2000" fill="hold"/>
                                        <p:tgtEl>
                                          <p:spTgt spid="26627"/>
                                        </p:tgtEl>
                                        <p:attrNameLst>
                                          <p:attrName>ppt_h</p:attrName>
                                        </p:attrNameLst>
                                      </p:cBhvr>
                                      <p:tavLst>
                                        <p:tav tm="0">
                                          <p:val>
                                            <p:strVal val="#ppt_h"/>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nodeType="clickEffect">
                                  <p:stCondLst>
                                    <p:cond delay="0"/>
                                  </p:stCondLst>
                                  <p:childTnLst>
                                    <p:set>
                                      <p:cBhvr>
                                        <p:cTn id="74" dur="1" fill="hold">
                                          <p:stCondLst>
                                            <p:cond delay="0"/>
                                          </p:stCondLst>
                                        </p:cTn>
                                        <p:tgtEl>
                                          <p:spTgt spid="26628"/>
                                        </p:tgtEl>
                                        <p:attrNameLst>
                                          <p:attrName>style.visibility</p:attrName>
                                        </p:attrNameLst>
                                      </p:cBhvr>
                                      <p:to>
                                        <p:strVal val="visible"/>
                                      </p:to>
                                    </p:set>
                                    <p:animEffect transition="in" filter="wipe(down)">
                                      <p:cBhvr>
                                        <p:cTn id="75" dur="580">
                                          <p:stCondLst>
                                            <p:cond delay="0"/>
                                          </p:stCondLst>
                                        </p:cTn>
                                        <p:tgtEl>
                                          <p:spTgt spid="26628"/>
                                        </p:tgtEl>
                                      </p:cBhvr>
                                    </p:animEffect>
                                    <p:anim calcmode="lin" valueType="num">
                                      <p:cBhvr>
                                        <p:cTn id="76" dur="1822" tmFilter="0,0; 0.14,0.36; 0.43,0.73; 0.71,0.91; 1.0,1.0">
                                          <p:stCondLst>
                                            <p:cond delay="0"/>
                                          </p:stCondLst>
                                        </p:cTn>
                                        <p:tgtEl>
                                          <p:spTgt spid="26628"/>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26628"/>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26628"/>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26628"/>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26628"/>
                                        </p:tgtEl>
                                        <p:attrNameLst>
                                          <p:attrName>ppt_y</p:attrName>
                                        </p:attrNameLst>
                                      </p:cBhvr>
                                      <p:tavLst>
                                        <p:tav tm="0" fmla="#ppt_y-sin(pi*$)/81">
                                          <p:val>
                                            <p:fltVal val="0"/>
                                          </p:val>
                                        </p:tav>
                                        <p:tav tm="100000">
                                          <p:val>
                                            <p:fltVal val="1"/>
                                          </p:val>
                                        </p:tav>
                                      </p:tavLst>
                                    </p:anim>
                                    <p:animScale>
                                      <p:cBhvr>
                                        <p:cTn id="81" dur="26">
                                          <p:stCondLst>
                                            <p:cond delay="650"/>
                                          </p:stCondLst>
                                        </p:cTn>
                                        <p:tgtEl>
                                          <p:spTgt spid="26628"/>
                                        </p:tgtEl>
                                      </p:cBhvr>
                                      <p:to x="100000" y="60000"/>
                                    </p:animScale>
                                    <p:animScale>
                                      <p:cBhvr>
                                        <p:cTn id="82" dur="166" decel="50000">
                                          <p:stCondLst>
                                            <p:cond delay="676"/>
                                          </p:stCondLst>
                                        </p:cTn>
                                        <p:tgtEl>
                                          <p:spTgt spid="26628"/>
                                        </p:tgtEl>
                                      </p:cBhvr>
                                      <p:to x="100000" y="100000"/>
                                    </p:animScale>
                                    <p:animScale>
                                      <p:cBhvr>
                                        <p:cTn id="83" dur="26">
                                          <p:stCondLst>
                                            <p:cond delay="1312"/>
                                          </p:stCondLst>
                                        </p:cTn>
                                        <p:tgtEl>
                                          <p:spTgt spid="26628"/>
                                        </p:tgtEl>
                                      </p:cBhvr>
                                      <p:to x="100000" y="80000"/>
                                    </p:animScale>
                                    <p:animScale>
                                      <p:cBhvr>
                                        <p:cTn id="84" dur="166" decel="50000">
                                          <p:stCondLst>
                                            <p:cond delay="1338"/>
                                          </p:stCondLst>
                                        </p:cTn>
                                        <p:tgtEl>
                                          <p:spTgt spid="26628"/>
                                        </p:tgtEl>
                                      </p:cBhvr>
                                      <p:to x="100000" y="100000"/>
                                    </p:animScale>
                                    <p:animScale>
                                      <p:cBhvr>
                                        <p:cTn id="85" dur="26">
                                          <p:stCondLst>
                                            <p:cond delay="1642"/>
                                          </p:stCondLst>
                                        </p:cTn>
                                        <p:tgtEl>
                                          <p:spTgt spid="26628"/>
                                        </p:tgtEl>
                                      </p:cBhvr>
                                      <p:to x="100000" y="90000"/>
                                    </p:animScale>
                                    <p:animScale>
                                      <p:cBhvr>
                                        <p:cTn id="86" dur="166" decel="50000">
                                          <p:stCondLst>
                                            <p:cond delay="1668"/>
                                          </p:stCondLst>
                                        </p:cTn>
                                        <p:tgtEl>
                                          <p:spTgt spid="26628"/>
                                        </p:tgtEl>
                                      </p:cBhvr>
                                      <p:to x="100000" y="100000"/>
                                    </p:animScale>
                                    <p:animScale>
                                      <p:cBhvr>
                                        <p:cTn id="87" dur="26">
                                          <p:stCondLst>
                                            <p:cond delay="1808"/>
                                          </p:stCondLst>
                                        </p:cTn>
                                        <p:tgtEl>
                                          <p:spTgt spid="26628"/>
                                        </p:tgtEl>
                                      </p:cBhvr>
                                      <p:to x="100000" y="95000"/>
                                    </p:animScale>
                                    <p:animScale>
                                      <p:cBhvr>
                                        <p:cTn id="88" dur="166" decel="50000">
                                          <p:stCondLst>
                                            <p:cond delay="1834"/>
                                          </p:stCondLst>
                                        </p:cTn>
                                        <p:tgtEl>
                                          <p:spTgt spid="266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5257800" cy="6096000"/>
          </a:xfrm>
        </p:spPr>
        <p:txBody>
          <a:bodyPr>
            <a:normAutofit fontScale="77500" lnSpcReduction="20000"/>
          </a:bodyPr>
          <a:lstStyle/>
          <a:p>
            <a:pPr marL="82296" indent="0">
              <a:buNone/>
            </a:pPr>
            <a:r>
              <a:rPr lang="vi-VN" b="1" dirty="0" smtClean="0">
                <a:solidFill>
                  <a:srgbClr val="FF0000"/>
                </a:solidFill>
              </a:rPr>
              <a:t>Pê-ru</a:t>
            </a:r>
            <a:r>
              <a:rPr lang="en-US" b="1" dirty="0" smtClean="0">
                <a:solidFill>
                  <a:srgbClr val="FF0000"/>
                </a:solidFill>
              </a:rPr>
              <a:t> (</a:t>
            </a:r>
            <a:r>
              <a:rPr lang="vi-VN" dirty="0" smtClean="0"/>
              <a:t>Quốc </a:t>
            </a:r>
            <a:r>
              <a:rPr lang="vi-VN" dirty="0"/>
              <a:t>gia ở Nam </a:t>
            </a:r>
            <a:r>
              <a:rPr lang="vi-VN" dirty="0" smtClean="0"/>
              <a:t>Mỹ</a:t>
            </a:r>
            <a:r>
              <a:rPr lang="en-US" dirty="0" smtClean="0"/>
              <a:t>)</a:t>
            </a:r>
            <a:endParaRPr lang="vi-VN" dirty="0"/>
          </a:p>
          <a:p>
            <a:pPr marL="82296" indent="0">
              <a:buNone/>
            </a:pPr>
            <a:r>
              <a:rPr lang="vi-VN" dirty="0"/>
              <a:t>Peru, tên chính thức là nước Cộng hòa Peru, là một quốc gia tại tây bộ Nam Mỹ. </a:t>
            </a:r>
            <a:endParaRPr lang="en-US" dirty="0" smtClean="0"/>
          </a:p>
          <a:p>
            <a:pPr marL="82296" indent="0">
              <a:buNone/>
            </a:pPr>
            <a:r>
              <a:rPr lang="vi-VN" dirty="0" smtClean="0"/>
              <a:t>Về </a:t>
            </a:r>
            <a:r>
              <a:rPr lang="vi-VN" dirty="0"/>
              <a:t>phía bắc, Peru có biên giới với Ecuador và Colombia, về phía đông là Brasil, về phía </a:t>
            </a:r>
            <a:r>
              <a:rPr lang="vi-VN" dirty="0">
                <a:solidFill>
                  <a:srgbClr val="FF0000"/>
                </a:solidFill>
              </a:rPr>
              <a:t>đông nam </a:t>
            </a:r>
            <a:r>
              <a:rPr lang="vi-VN" dirty="0"/>
              <a:t>là Bolivia, ở phía nam là Chile, và phía tây Peru là Thái Bình Dương. </a:t>
            </a:r>
            <a:endParaRPr lang="en-US" dirty="0" smtClean="0"/>
          </a:p>
          <a:p>
            <a:pPr marL="82296" indent="0">
              <a:buNone/>
            </a:pPr>
            <a:r>
              <a:rPr lang="vi-VN" dirty="0" smtClean="0">
                <a:solidFill>
                  <a:srgbClr val="FF0000"/>
                </a:solidFill>
              </a:rPr>
              <a:t>Thủ </a:t>
            </a:r>
            <a:r>
              <a:rPr lang="vi-VN" dirty="0">
                <a:solidFill>
                  <a:srgbClr val="FF0000"/>
                </a:solidFill>
              </a:rPr>
              <a:t>đô: Lima</a:t>
            </a:r>
          </a:p>
          <a:p>
            <a:pPr marL="82296" indent="0">
              <a:buNone/>
            </a:pPr>
            <a:r>
              <a:rPr lang="vi-VN" dirty="0"/>
              <a:t>Tổng thống: Martín Vizcarra</a:t>
            </a:r>
          </a:p>
          <a:p>
            <a:pPr marL="82296" indent="0">
              <a:buNone/>
            </a:pPr>
            <a:r>
              <a:rPr lang="vi-VN" dirty="0"/>
              <a:t>Châu lục: Nam Mỹ</a:t>
            </a:r>
          </a:p>
          <a:p>
            <a:pPr marL="82296" indent="0">
              <a:buNone/>
            </a:pPr>
            <a:r>
              <a:rPr lang="vi-VN" dirty="0"/>
              <a:t>Thủ đô và thành phố lớn nhất: </a:t>
            </a:r>
            <a:r>
              <a:rPr lang="vi-VN" dirty="0" smtClean="0"/>
              <a:t>Lima </a:t>
            </a:r>
            <a:endParaRPr lang="en-US" dirty="0" smtClean="0"/>
          </a:p>
          <a:p>
            <a:pPr marL="82296" indent="0">
              <a:buNone/>
            </a:pPr>
            <a:r>
              <a:rPr lang="vi-VN" dirty="0" smtClean="0"/>
              <a:t>Đơn </a:t>
            </a:r>
            <a:r>
              <a:rPr lang="vi-VN" dirty="0"/>
              <a:t>vị tiền tệ: Nuevo Sol Peru</a:t>
            </a:r>
          </a:p>
          <a:p>
            <a:pPr marL="82296" indent="0">
              <a:buNone/>
            </a:pPr>
            <a:r>
              <a:rPr lang="vi-VN" dirty="0"/>
              <a:t>Dân số: 31,99 triệu (2018</a:t>
            </a:r>
            <a:r>
              <a:rPr lang="vi-VN" dirty="0" smtClean="0"/>
              <a:t>)</a:t>
            </a: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59</a:t>
            </a:fld>
            <a:endParaRPr lang="en-US"/>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152400"/>
            <a:ext cx="2143125"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199" y="1981199"/>
            <a:ext cx="2524125" cy="1660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1520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27650"/>
                                        </p:tgtEl>
                                        <p:attrNameLst>
                                          <p:attrName>style.visibility</p:attrName>
                                        </p:attrNameLst>
                                      </p:cBhvr>
                                      <p:to>
                                        <p:strVal val="visible"/>
                                      </p:to>
                                    </p:set>
                                    <p:anim calcmode="lin" valueType="num">
                                      <p:cBhvr>
                                        <p:cTn id="52" dur="500" fill="hold"/>
                                        <p:tgtEl>
                                          <p:spTgt spid="27650"/>
                                        </p:tgtEl>
                                        <p:attrNameLst>
                                          <p:attrName>ppt_w</p:attrName>
                                        </p:attrNameLst>
                                      </p:cBhvr>
                                      <p:tavLst>
                                        <p:tav tm="0">
                                          <p:val>
                                            <p:fltVal val="0"/>
                                          </p:val>
                                        </p:tav>
                                        <p:tav tm="100000">
                                          <p:val>
                                            <p:strVal val="#ppt_w"/>
                                          </p:val>
                                        </p:tav>
                                      </p:tavLst>
                                    </p:anim>
                                    <p:anim calcmode="lin" valueType="num">
                                      <p:cBhvr>
                                        <p:cTn id="53" dur="500" fill="hold"/>
                                        <p:tgtEl>
                                          <p:spTgt spid="27650"/>
                                        </p:tgtEl>
                                        <p:attrNameLst>
                                          <p:attrName>ppt_h</p:attrName>
                                        </p:attrNameLst>
                                      </p:cBhvr>
                                      <p:tavLst>
                                        <p:tav tm="0">
                                          <p:val>
                                            <p:fltVal val="0"/>
                                          </p:val>
                                        </p:tav>
                                        <p:tav tm="100000">
                                          <p:val>
                                            <p:strVal val="#ppt_h"/>
                                          </p:val>
                                        </p:tav>
                                      </p:tavLst>
                                    </p:anim>
                                    <p:animEffect transition="in" filter="fade">
                                      <p:cBhvr>
                                        <p:cTn id="54" dur="500"/>
                                        <p:tgtEl>
                                          <p:spTgt spid="27650"/>
                                        </p:tgtEl>
                                      </p:cBhvr>
                                    </p:animEffect>
                                  </p:childTnLst>
                                </p:cTn>
                              </p:par>
                            </p:childTnLst>
                          </p:cTn>
                        </p:par>
                      </p:childTnLst>
                    </p:cTn>
                  </p:par>
                  <p:par>
                    <p:cTn id="55" fill="hold">
                      <p:stCondLst>
                        <p:cond delay="indefinite"/>
                      </p:stCondLst>
                      <p:childTnLst>
                        <p:par>
                          <p:cTn id="56" fill="hold">
                            <p:stCondLst>
                              <p:cond delay="0"/>
                            </p:stCondLst>
                            <p:childTnLst>
                              <p:par>
                                <p:cTn id="57" presetID="21" presetClass="entr" presetSubtype="1" fill="hold" nodeType="clickEffect">
                                  <p:stCondLst>
                                    <p:cond delay="0"/>
                                  </p:stCondLst>
                                  <p:childTnLst>
                                    <p:set>
                                      <p:cBhvr>
                                        <p:cTn id="58" dur="1" fill="hold">
                                          <p:stCondLst>
                                            <p:cond delay="0"/>
                                          </p:stCondLst>
                                        </p:cTn>
                                        <p:tgtEl>
                                          <p:spTgt spid="27651"/>
                                        </p:tgtEl>
                                        <p:attrNameLst>
                                          <p:attrName>style.visibility</p:attrName>
                                        </p:attrNameLst>
                                      </p:cBhvr>
                                      <p:to>
                                        <p:strVal val="visible"/>
                                      </p:to>
                                    </p:set>
                                    <p:animEffect transition="in" filter="wheel(1)">
                                      <p:cBhvr>
                                        <p:cTn id="59"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126"/>
            <a:ext cx="7872984" cy="1143000"/>
          </a:xfrm>
        </p:spPr>
        <p:txBody>
          <a:bodyPr>
            <a:normAutofit/>
          </a:bodyPr>
          <a:lstStyle/>
          <a:p>
            <a:r>
              <a:rPr lang="en-US" sz="4800" b="1" dirty="0" smtClean="0"/>
              <a:t>10. Peru (n): </a:t>
            </a:r>
            <a:endParaRPr lang="en-US" sz="4800" b="1"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60</a:t>
            </a:fld>
            <a:endParaRPr lang="en-US"/>
          </a:p>
        </p:txBody>
      </p:sp>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371600"/>
            <a:ext cx="7543800" cy="457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997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inVertical)">
                                      <p:cBhvr>
                                        <p:cTn id="7" dur="500"/>
                                        <p:tgtEl>
                                          <p:spTgt spid="2867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Anh van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61</a:t>
            </a:fld>
            <a:endParaRPr lang="en-US">
              <a:solidFill>
                <a:srgbClr val="E7DEC9">
                  <a:shade val="50000"/>
                  <a:satMod val="200000"/>
                </a:srgbClr>
              </a:solidFill>
            </a:endParaRP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5888" y="228600"/>
            <a:ext cx="8062912" cy="5943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3635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arn(inVertical)">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62</a:t>
            </a:fld>
            <a:endParaRPr lang="en-US"/>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924" y="457200"/>
            <a:ext cx="7688476"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787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ipe(down)">
                                      <p:cBhvr>
                                        <p:cTn id="7" dur="5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04800"/>
            <a:ext cx="7949184" cy="639762"/>
          </a:xfrm>
        </p:spPr>
        <p:txBody>
          <a:bodyPr>
            <a:normAutofit fontScale="90000"/>
          </a:bodyPr>
          <a:lstStyle/>
          <a:p>
            <a:pPr algn="r"/>
            <a:r>
              <a:rPr lang="en-US" b="1" dirty="0">
                <a:solidFill>
                  <a:srgbClr val="0000FF"/>
                </a:solidFill>
              </a:rPr>
              <a:t>6</a:t>
            </a:r>
            <a:r>
              <a:rPr lang="en-US" b="1" dirty="0" smtClean="0">
                <a:solidFill>
                  <a:srgbClr val="0000FF"/>
                </a:solidFill>
              </a:rPr>
              <a:t>.5 Reading (Key)</a:t>
            </a:r>
            <a:endParaRPr lang="en-US" b="1" dirty="0">
              <a:solidFill>
                <a:srgbClr val="0000FF"/>
              </a:solidFill>
            </a:endParaRPr>
          </a:p>
        </p:txBody>
      </p:sp>
      <p:sp>
        <p:nvSpPr>
          <p:cNvPr id="3" name="Content Placeholder 2"/>
          <p:cNvSpPr>
            <a:spLocks noGrp="1"/>
          </p:cNvSpPr>
          <p:nvPr>
            <p:ph idx="1"/>
          </p:nvPr>
        </p:nvSpPr>
        <p:spPr>
          <a:xfrm>
            <a:off x="1295400" y="1371600"/>
            <a:ext cx="8153400" cy="4495800"/>
          </a:xfrm>
        </p:spPr>
        <p:txBody>
          <a:bodyPr>
            <a:normAutofit fontScale="32500" lnSpcReduction="20000"/>
          </a:bodyPr>
          <a:lstStyle/>
          <a:p>
            <a:pPr marL="82296" indent="0">
              <a:lnSpc>
                <a:spcPct val="120000"/>
              </a:lnSpc>
              <a:buNone/>
              <a:tabLst>
                <a:tab pos="514350" algn="l"/>
              </a:tabLst>
            </a:pPr>
            <a:r>
              <a:rPr lang="en-US" sz="9800" dirty="0" smtClean="0"/>
              <a:t>1.You </a:t>
            </a:r>
            <a:r>
              <a:rPr lang="en-US" sz="9800" dirty="0"/>
              <a:t>can see lots </a:t>
            </a:r>
            <a:r>
              <a:rPr lang="en-US" sz="9800" dirty="0" smtClean="0"/>
              <a:t>of cherry blossoms.</a:t>
            </a:r>
          </a:p>
          <a:p>
            <a:pPr marL="82296" indent="0">
              <a:lnSpc>
                <a:spcPct val="120000"/>
              </a:lnSpc>
              <a:buNone/>
              <a:tabLst>
                <a:tab pos="514350" algn="l"/>
              </a:tabLst>
            </a:pPr>
            <a:r>
              <a:rPr lang="en-US" sz="9800" b="1" u="sng" dirty="0" smtClean="0"/>
              <a:t>Kyoto</a:t>
            </a:r>
            <a:r>
              <a:rPr lang="en-US" sz="9800" b="1" dirty="0" smtClean="0"/>
              <a:t> </a:t>
            </a:r>
            <a:r>
              <a:rPr lang="en-US" sz="9800" b="1" dirty="0"/>
              <a:t>/ San Francisco / Machu Picchu</a:t>
            </a:r>
          </a:p>
          <a:p>
            <a:pPr marL="82296" indent="0">
              <a:lnSpc>
                <a:spcPct val="120000"/>
              </a:lnSpc>
              <a:buNone/>
              <a:tabLst>
                <a:tab pos="461963" algn="l"/>
              </a:tabLst>
            </a:pPr>
            <a:r>
              <a:rPr lang="en-US" sz="9800" dirty="0" smtClean="0"/>
              <a:t>2. You </a:t>
            </a:r>
            <a:r>
              <a:rPr lang="en-US" sz="9800" dirty="0"/>
              <a:t>should go in April or October. </a:t>
            </a:r>
            <a:endParaRPr lang="en-US" sz="9800" dirty="0" smtClean="0"/>
          </a:p>
          <a:p>
            <a:pPr marL="82296" indent="0">
              <a:lnSpc>
                <a:spcPct val="120000"/>
              </a:lnSpc>
              <a:buNone/>
              <a:tabLst>
                <a:tab pos="514350" algn="l"/>
              </a:tabLst>
            </a:pPr>
            <a:r>
              <a:rPr lang="en-US" sz="9800" b="1" dirty="0" smtClean="0"/>
              <a:t>Kyoto </a:t>
            </a:r>
            <a:r>
              <a:rPr lang="en-US" sz="9800" b="1" dirty="0"/>
              <a:t>/ </a:t>
            </a:r>
            <a:r>
              <a:rPr lang="en-US" sz="9800" b="1" u="sng" dirty="0"/>
              <a:t>San Francisco </a:t>
            </a:r>
            <a:r>
              <a:rPr lang="en-US" sz="9800" b="1" dirty="0"/>
              <a:t>/ Machu Picchu</a:t>
            </a:r>
          </a:p>
          <a:p>
            <a:pPr marL="82296" indent="0">
              <a:lnSpc>
                <a:spcPct val="120000"/>
              </a:lnSpc>
              <a:buNone/>
              <a:tabLst>
                <a:tab pos="461963" algn="l"/>
              </a:tabLst>
            </a:pPr>
            <a:r>
              <a:rPr lang="en-US" sz="9800" dirty="0" smtClean="0"/>
              <a:t>3. You should </a:t>
            </a:r>
            <a:r>
              <a:rPr lang="en-US" sz="9800" dirty="0"/>
              <a:t>visit between July and August. </a:t>
            </a:r>
            <a:endParaRPr lang="en-US" sz="9800" dirty="0" smtClean="0"/>
          </a:p>
          <a:p>
            <a:pPr marL="82296" indent="0">
              <a:lnSpc>
                <a:spcPct val="120000"/>
              </a:lnSpc>
              <a:buNone/>
              <a:tabLst>
                <a:tab pos="514350" algn="l"/>
              </a:tabLst>
            </a:pPr>
            <a:r>
              <a:rPr lang="en-US" sz="9800" b="1" dirty="0" smtClean="0"/>
              <a:t>Kyoto </a:t>
            </a:r>
            <a:r>
              <a:rPr lang="en-US" sz="9800" b="1" dirty="0"/>
              <a:t>/ San Francisco / </a:t>
            </a:r>
            <a:r>
              <a:rPr lang="en-US" sz="9800" b="1" u="sng" dirty="0"/>
              <a:t>Machu Picchu</a:t>
            </a:r>
          </a:p>
          <a:p>
            <a:pPr marL="82296" indent="0">
              <a:buNone/>
            </a:pPr>
            <a:endParaRPr lang="en-US" dirty="0"/>
          </a:p>
          <a:p>
            <a:pPr marL="82296" indent="0">
              <a:buNone/>
            </a:pPr>
            <a:r>
              <a:rPr lang="en-US" dirty="0"/>
              <a:t>	</a:t>
            </a:r>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dirty="0"/>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63</a:t>
            </a:fld>
            <a:endParaRPr lang="en-US"/>
          </a:p>
        </p:txBody>
      </p:sp>
    </p:spTree>
    <p:extLst>
      <p:ext uri="{BB962C8B-B14F-4D97-AF65-F5344CB8AC3E}">
        <p14:creationId xmlns:p14="http://schemas.microsoft.com/office/powerpoint/2010/main" val="299137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1" dur="5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8" dur="500"/>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5" dur="500"/>
                                        <p:tgtEl>
                                          <p:spTgt spid="3">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p:cTn id="50"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2" dur="500"/>
                                        <p:tgtEl>
                                          <p:spTgt spid="3">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3">
                                            <p:txEl>
                                              <p:pRg st="7" end="7"/>
                                            </p:txEl>
                                          </p:spTgt>
                                        </p:tgtEl>
                                        <p:attrNameLst>
                                          <p:attrName>style.visibility</p:attrName>
                                        </p:attrNameLst>
                                      </p:cBhvr>
                                      <p:to>
                                        <p:strVal val="visible"/>
                                      </p:to>
                                    </p:set>
                                    <p:anim calcmode="lin" valueType="num">
                                      <p:cBhvr>
                                        <p:cTn id="5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8"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216" y="76200"/>
            <a:ext cx="7872984" cy="639762"/>
          </a:xfrm>
        </p:spPr>
        <p:txBody>
          <a:bodyPr>
            <a:normAutofit fontScale="90000"/>
          </a:bodyPr>
          <a:lstStyle/>
          <a:p>
            <a:pPr algn="r"/>
            <a:r>
              <a:rPr lang="en-US" b="1" dirty="0">
                <a:solidFill>
                  <a:srgbClr val="0000FF"/>
                </a:solidFill>
              </a:rPr>
              <a:t>5</a:t>
            </a:r>
            <a:r>
              <a:rPr lang="en-US" b="1" dirty="0" smtClean="0">
                <a:solidFill>
                  <a:srgbClr val="0000FF"/>
                </a:solidFill>
              </a:rPr>
              <a:t>.5 Reading (Key)</a:t>
            </a:r>
            <a:endParaRPr lang="en-US" b="1" dirty="0">
              <a:solidFill>
                <a:srgbClr val="0000FF"/>
              </a:solidFill>
            </a:endParaRPr>
          </a:p>
        </p:txBody>
      </p:sp>
      <p:sp>
        <p:nvSpPr>
          <p:cNvPr id="3" name="Content Placeholder 2"/>
          <p:cNvSpPr>
            <a:spLocks noGrp="1"/>
          </p:cNvSpPr>
          <p:nvPr>
            <p:ph idx="1"/>
          </p:nvPr>
        </p:nvSpPr>
        <p:spPr>
          <a:xfrm>
            <a:off x="1143000" y="685800"/>
            <a:ext cx="8305800" cy="5486400"/>
          </a:xfrm>
        </p:spPr>
        <p:txBody>
          <a:bodyPr>
            <a:normAutofit fontScale="47500" lnSpcReduction="20000"/>
          </a:bodyPr>
          <a:lstStyle/>
          <a:p>
            <a:pPr marL="1588" indent="0">
              <a:buNone/>
            </a:pPr>
            <a:r>
              <a:rPr lang="en-US" sz="7600" dirty="0" smtClean="0"/>
              <a:t>4. You should </a:t>
            </a:r>
            <a:r>
              <a:rPr lang="en-US" sz="7600" dirty="0"/>
              <a:t>visit in late March through early April.</a:t>
            </a:r>
          </a:p>
          <a:p>
            <a:pPr marL="1588" indent="0">
              <a:buNone/>
            </a:pPr>
            <a:r>
              <a:rPr lang="en-US" sz="7600" b="1" u="sng" dirty="0"/>
              <a:t>Kyoto</a:t>
            </a:r>
            <a:r>
              <a:rPr lang="en-US" sz="7600" b="1" dirty="0"/>
              <a:t> / San Francisco / Machu Picchu</a:t>
            </a:r>
          </a:p>
          <a:p>
            <a:pPr marL="1588" indent="0">
              <a:buNone/>
            </a:pPr>
            <a:r>
              <a:rPr lang="en-US" sz="7600" dirty="0" smtClean="0"/>
              <a:t>5. Summer </a:t>
            </a:r>
            <a:r>
              <a:rPr lang="en-US" sz="7600" dirty="0"/>
              <a:t>is the most crowded time to visit.</a:t>
            </a:r>
          </a:p>
          <a:p>
            <a:pPr marL="1588" indent="0">
              <a:buNone/>
            </a:pPr>
            <a:r>
              <a:rPr lang="en-US" sz="7600" b="1" dirty="0"/>
              <a:t>Kyoto / </a:t>
            </a:r>
            <a:r>
              <a:rPr lang="en-US" sz="7600" b="1" u="sng" dirty="0"/>
              <a:t>San Francisco </a:t>
            </a:r>
            <a:r>
              <a:rPr lang="en-US" sz="7600" b="1" dirty="0"/>
              <a:t>/ Machu Picchu</a:t>
            </a:r>
          </a:p>
          <a:p>
            <a:pPr marL="1588" indent="0">
              <a:buNone/>
            </a:pPr>
            <a:r>
              <a:rPr lang="en-US" sz="7600" dirty="0" smtClean="0"/>
              <a:t>6. It </a:t>
            </a:r>
            <a:r>
              <a:rPr lang="en-US" sz="7600" dirty="0"/>
              <a:t>is the ruins of an ancient city.</a:t>
            </a:r>
          </a:p>
          <a:p>
            <a:pPr marL="1588" indent="0">
              <a:buNone/>
            </a:pPr>
            <a:r>
              <a:rPr lang="en-US" sz="7600" b="1" dirty="0"/>
              <a:t>Kyoto / San Francisco / </a:t>
            </a:r>
            <a:r>
              <a:rPr lang="en-US" sz="7600" b="1" u="sng" dirty="0"/>
              <a:t>Machu Picchu</a:t>
            </a:r>
          </a:p>
          <a:p>
            <a:pPr marL="112713" indent="0">
              <a:buNone/>
            </a:pPr>
            <a:endParaRPr lang="en-US" dirty="0"/>
          </a:p>
        </p:txBody>
      </p:sp>
      <p:sp>
        <p:nvSpPr>
          <p:cNvPr id="4" name="Date Placeholder 3"/>
          <p:cNvSpPr>
            <a:spLocks noGrp="1"/>
          </p:cNvSpPr>
          <p:nvPr>
            <p:ph type="dt" sz="half" idx="10"/>
          </p:nvPr>
        </p:nvSpPr>
        <p:spPr/>
        <p:txBody>
          <a:bodyPr/>
          <a:lstStyle/>
          <a:p>
            <a:fld id="{440051B3-D213-437F-A6DD-6B5CAEE0C041}" type="datetime1">
              <a:rPr lang="en-US" smtClean="0"/>
              <a:t>9/17/2020</a:t>
            </a:fld>
            <a:endParaRPr lang="en-US"/>
          </a:p>
        </p:txBody>
      </p:sp>
      <p:sp>
        <p:nvSpPr>
          <p:cNvPr id="5" name="Footer Placeholder 4"/>
          <p:cNvSpPr>
            <a:spLocks noGrp="1"/>
          </p:cNvSpPr>
          <p:nvPr>
            <p:ph type="ftr" sz="quarter" idx="11"/>
          </p:nvPr>
        </p:nvSpPr>
        <p:spPr/>
        <p:txBody>
          <a:bodyPr/>
          <a:lstStyle/>
          <a:p>
            <a:r>
              <a:rPr lang="en-US" smtClean="0"/>
              <a:t>Anh van 1</a:t>
            </a:r>
            <a:endParaRPr lang="en-US"/>
          </a:p>
        </p:txBody>
      </p:sp>
      <p:sp>
        <p:nvSpPr>
          <p:cNvPr id="6" name="Slide Number Placeholder 5"/>
          <p:cNvSpPr>
            <a:spLocks noGrp="1"/>
          </p:cNvSpPr>
          <p:nvPr>
            <p:ph type="sldNum" sz="quarter" idx="12"/>
          </p:nvPr>
        </p:nvSpPr>
        <p:spPr/>
        <p:txBody>
          <a:bodyPr/>
          <a:lstStyle/>
          <a:p>
            <a:fld id="{01D263B0-E126-4FDA-BA5D-F09334D19693}" type="slidenum">
              <a:rPr lang="en-US" smtClean="0"/>
              <a:t>64</a:t>
            </a:fld>
            <a:endParaRPr lang="en-US"/>
          </a:p>
        </p:txBody>
      </p:sp>
    </p:spTree>
    <p:extLst>
      <p:ext uri="{BB962C8B-B14F-4D97-AF65-F5344CB8AC3E}">
        <p14:creationId xmlns:p14="http://schemas.microsoft.com/office/powerpoint/2010/main" val="12851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40051B3-D213-437F-A6DD-6B5CAEE0C041}" type="datetime1">
              <a:rPr lang="en-US" smtClean="0">
                <a:solidFill>
                  <a:srgbClr val="E7DEC9">
                    <a:shade val="50000"/>
                    <a:satMod val="200000"/>
                  </a:srgbClr>
                </a:solidFill>
              </a:rPr>
              <a:pPr/>
              <a:t>9/17/2020</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p>
            <a:r>
              <a:rPr lang="en-US" smtClean="0">
                <a:solidFill>
                  <a:srgbClr val="E7DEC9">
                    <a:shade val="50000"/>
                    <a:satMod val="200000"/>
                  </a:srgbClr>
                </a:solidFill>
              </a:rPr>
              <a:t>Anh van 1</a:t>
            </a:r>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p>
            <a:fld id="{01D263B0-E126-4FDA-BA5D-F09334D19693}" type="slidenum">
              <a:rPr lang="en-US" smtClean="0">
                <a:solidFill>
                  <a:srgbClr val="E7DEC9">
                    <a:shade val="50000"/>
                    <a:satMod val="200000"/>
                  </a:srgbClr>
                </a:solidFill>
              </a:rPr>
              <a:pPr/>
              <a:t>65</a:t>
            </a:fld>
            <a:endParaRPr lang="en-US">
              <a:solidFill>
                <a:srgbClr val="E7DEC9">
                  <a:shade val="50000"/>
                  <a:satMod val="200000"/>
                </a:srgbClr>
              </a:solidFill>
            </a:endParaRPr>
          </a:p>
        </p:txBody>
      </p:sp>
      <p:sp>
        <p:nvSpPr>
          <p:cNvPr id="7" name="Content Placeholder 6"/>
          <p:cNvSpPr>
            <a:spLocks noGrp="1"/>
          </p:cNvSpPr>
          <p:nvPr>
            <p:ph idx="1"/>
          </p:nvPr>
        </p:nvSpPr>
        <p:spPr>
          <a:xfrm>
            <a:off x="1295400" y="1447800"/>
            <a:ext cx="8001000" cy="2462213"/>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4800" b="1" cap="all" dirty="0" smtClean="0">
                <a:ln/>
                <a:solidFill>
                  <a:srgbClr val="0000FF"/>
                </a:solidFill>
                <a:effectLst>
                  <a:outerShdw blurRad="19685" dist="12700" dir="5400000" algn="tl" rotWithShape="0">
                    <a:srgbClr val="3891A7">
                      <a:satMod val="130000"/>
                      <a:alpha val="60000"/>
                    </a:srgbClr>
                  </a:outerShdw>
                  <a:reflection blurRad="10000" stA="55000" endPos="48000" dist="500" dir="5400000" sy="-100000" algn="bl" rotWithShape="0"/>
                </a:effectLst>
              </a:rPr>
              <a:t>Thank you very much </a:t>
            </a:r>
          </a:p>
          <a:p>
            <a:pPr algn="ctr"/>
            <a:r>
              <a:rPr lang="en-US" sz="4800" b="1" cap="all" dirty="0" smtClean="0">
                <a:ln/>
                <a:solidFill>
                  <a:srgbClr val="0000FF"/>
                </a:solidFill>
                <a:effectLst>
                  <a:outerShdw blurRad="19685" dist="12700" dir="5400000" algn="tl" rotWithShape="0">
                    <a:srgbClr val="3891A7">
                      <a:satMod val="130000"/>
                      <a:alpha val="60000"/>
                    </a:srgbClr>
                  </a:outerShdw>
                  <a:reflection blurRad="10000" stA="55000" endPos="48000" dist="500" dir="5400000" sy="-100000" algn="bl" rotWithShape="0"/>
                </a:effectLst>
              </a:rPr>
              <a:t>for </a:t>
            </a:r>
          </a:p>
          <a:p>
            <a:pPr algn="ctr"/>
            <a:r>
              <a:rPr lang="en-US" sz="4800" b="1" cap="all" dirty="0" smtClean="0">
                <a:ln/>
                <a:solidFill>
                  <a:srgbClr val="0000FF"/>
                </a:solidFill>
                <a:effectLst>
                  <a:outerShdw blurRad="19685" dist="12700" dir="5400000" algn="tl" rotWithShape="0">
                    <a:srgbClr val="3891A7">
                      <a:satMod val="130000"/>
                      <a:alpha val="60000"/>
                    </a:srgbClr>
                  </a:outerShdw>
                  <a:reflection blurRad="10000" stA="55000" endPos="48000" dist="500" dir="5400000" sy="-100000" algn="bl" rotWithShape="0"/>
                </a:effectLst>
              </a:rPr>
              <a:t>your cooperation.</a:t>
            </a:r>
            <a:endParaRPr lang="en-US" sz="4800" b="1" cap="all" dirty="0">
              <a:ln/>
              <a:solidFill>
                <a:srgbClr val="0000FF"/>
              </a:solidFill>
              <a:effectLst>
                <a:outerShdw blurRad="19685" dist="12700" dir="5400000" algn="tl" rotWithShape="0">
                  <a:srgbClr val="3891A7">
                    <a:satMod val="130000"/>
                    <a:alpha val="60000"/>
                  </a:srgbClr>
                </a:outerShdw>
                <a:reflection blurRad="10000" stA="55000" endPos="48000" dist="500" dir="5400000" sy="-100000" algn="bl" rotWithShape="0"/>
              </a:effectLst>
            </a:endParaRPr>
          </a:p>
        </p:txBody>
      </p:sp>
    </p:spTree>
    <p:extLst>
      <p:ext uri="{BB962C8B-B14F-4D97-AF65-F5344CB8AC3E}">
        <p14:creationId xmlns:p14="http://schemas.microsoft.com/office/powerpoint/2010/main" val="378509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arn(inVertical)">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1_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10940</TotalTime>
  <Words>1843</Words>
  <Application>Microsoft Office PowerPoint</Application>
  <PresentationFormat>Custom</PresentationFormat>
  <Paragraphs>346</Paragraphs>
  <Slides>65</Slides>
  <Notes>0</Notes>
  <HiddenSlides>0</HiddenSlides>
  <MMClips>10</MMClips>
  <ScaleCrop>false</ScaleCrop>
  <HeadingPairs>
    <vt:vector size="4" baseType="variant">
      <vt:variant>
        <vt:lpstr>Theme</vt:lpstr>
      </vt:variant>
      <vt:variant>
        <vt:i4>2</vt:i4>
      </vt:variant>
      <vt:variant>
        <vt:lpstr>Slide Titles</vt:lpstr>
      </vt:variant>
      <vt:variant>
        <vt:i4>65</vt:i4>
      </vt:variant>
    </vt:vector>
  </HeadingPairs>
  <TitlesOfParts>
    <vt:vector size="67" baseType="lpstr">
      <vt:lpstr>Solstice</vt:lpstr>
      <vt:lpstr>1_Solstice</vt:lpstr>
      <vt:lpstr>TRƯỜNG CAO ĐẲNG LÝ TỰ TRỌNG TP. HỒ CHÍ MINH</vt:lpstr>
      <vt:lpstr>KHOA KHOA HỌC CƠ BẢN</vt:lpstr>
      <vt:lpstr>PowerPoint Presentation</vt:lpstr>
      <vt:lpstr>PowerPoint Presentation</vt:lpstr>
      <vt:lpstr>PowerPoint Presentation</vt:lpstr>
      <vt:lpstr>PowerPoint Presentation</vt:lpstr>
      <vt:lpstr>PowerPoint Presentation</vt:lpstr>
      <vt:lpstr>UNIT 6: ON VACATION</vt:lpstr>
      <vt:lpstr>1. fall (n): </vt:lpstr>
      <vt:lpstr>2. go sightseeing (v):</vt:lpstr>
      <vt:lpstr>3. buy souvenirs (v):</vt:lpstr>
      <vt:lpstr>4. take a lot of pictures (v):</vt:lpstr>
      <vt:lpstr>5. relax by the pool (v):</vt:lpstr>
      <vt:lpstr>6. send postcards to my family (v):</vt:lpstr>
      <vt:lpstr>PowerPoint Presentation</vt:lpstr>
      <vt:lpstr>VOCABULARY 2 (KEY)</vt:lpstr>
      <vt:lpstr>VOCABULARY 2 (KEY)</vt:lpstr>
      <vt:lpstr>PowerPoint Presentation</vt:lpstr>
      <vt:lpstr>VOCABULARY 3 (KEY)</vt:lpstr>
      <vt:lpstr>VOCABULARY 3 (KEY)</vt:lpstr>
      <vt:lpstr>PowerPoint Presentation</vt:lpstr>
      <vt:lpstr>VOCABULARY 4 (KEY)</vt:lpstr>
      <vt:lpstr>PowerPoint Presentation</vt:lpstr>
      <vt:lpstr>VOCABULARY 5 (KEY)</vt:lpstr>
      <vt:lpstr>VOCABULARY 5 (KEY)</vt:lpstr>
      <vt:lpstr>PowerPoint Presentation</vt:lpstr>
      <vt:lpstr>PowerPoint Presentation</vt:lpstr>
      <vt:lpstr>PowerPoint Presentation</vt:lpstr>
      <vt:lpstr>PowerPoint Presentation</vt:lpstr>
      <vt:lpstr>1. Costa Rica (n):</vt:lpstr>
      <vt:lpstr>PowerPoint Presentation</vt:lpstr>
      <vt:lpstr>PowerPoint Presentation</vt:lpstr>
      <vt:lpstr>2. go surfing (v):</vt:lpstr>
      <vt:lpstr>3. take your vacation (v):</vt:lpstr>
      <vt:lpstr>PowerPoint Presentation</vt:lpstr>
      <vt:lpstr>PowerPoint Presentation</vt:lpstr>
      <vt:lpstr>Dialogue 2 (Key)</vt:lpstr>
      <vt:lpstr>PowerPoint Presentation</vt:lpstr>
      <vt:lpstr>PowerPoint Presentation</vt:lpstr>
      <vt:lpstr>PowerPoint Presentation</vt:lpstr>
      <vt:lpstr>PowerPoint Presentation</vt:lpstr>
      <vt:lpstr>PowerPoint Presentation</vt:lpstr>
      <vt:lpstr>GRAMMAR 2 (KEY)</vt:lpstr>
      <vt:lpstr>GRAMMAR 2 (KEY)</vt:lpstr>
      <vt:lpstr>PowerPoint Presentation</vt:lpstr>
      <vt:lpstr>GRAMMAR 3 (KEY)</vt:lpstr>
      <vt:lpstr>PowerPoint Presentation</vt:lpstr>
      <vt:lpstr>1. cherry blossom season (n):</vt:lpstr>
      <vt:lpstr>2. cherry trees (n):</vt:lpstr>
      <vt:lpstr>3. bloom (v):</vt:lpstr>
      <vt:lpstr>4. make hotel reservations (v):</vt:lpstr>
      <vt:lpstr>5. in advance (v):</vt:lpstr>
      <vt:lpstr>6. moderate temperature (n):</vt:lpstr>
      <vt:lpstr>7. clearer skies (n):</vt:lpstr>
      <vt:lpstr>8. Golden Gate Bridge (n):</vt:lpstr>
      <vt:lpstr>PowerPoint Presentation</vt:lpstr>
      <vt:lpstr>9. Presidio of San Francisco</vt:lpstr>
      <vt:lpstr>PowerPoint Presentation</vt:lpstr>
      <vt:lpstr>PowerPoint Presentation</vt:lpstr>
      <vt:lpstr>10. Peru (n): </vt:lpstr>
      <vt:lpstr>PowerPoint Presentation</vt:lpstr>
      <vt:lpstr>PowerPoint Presentation</vt:lpstr>
      <vt:lpstr>6.5 Reading (Key)</vt:lpstr>
      <vt:lpstr>5.5 Reading (Key)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Amin</dc:creator>
  <cp:lastModifiedBy>huy_ctn</cp:lastModifiedBy>
  <cp:revision>1324</cp:revision>
  <dcterms:created xsi:type="dcterms:W3CDTF">2017-11-18T13:40:10Z</dcterms:created>
  <dcterms:modified xsi:type="dcterms:W3CDTF">2020-09-18T11:03:26Z</dcterms:modified>
</cp:coreProperties>
</file>